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8496" r:id="rId1"/>
  </p:sldMasterIdLst>
  <p:notesMasterIdLst>
    <p:notesMasterId r:id="rId37"/>
  </p:notesMasterIdLst>
  <p:handoutMasterIdLst>
    <p:handoutMasterId r:id="rId38"/>
  </p:handoutMasterIdLst>
  <p:sldIdLst>
    <p:sldId id="377" r:id="rId2"/>
    <p:sldId id="379" r:id="rId3"/>
    <p:sldId id="529" r:id="rId4"/>
    <p:sldId id="530" r:id="rId5"/>
    <p:sldId id="531" r:id="rId6"/>
    <p:sldId id="522" r:id="rId7"/>
    <p:sldId id="496" r:id="rId8"/>
    <p:sldId id="554" r:id="rId9"/>
    <p:sldId id="390" r:id="rId10"/>
    <p:sldId id="569" r:id="rId11"/>
    <p:sldId id="536" r:id="rId12"/>
    <p:sldId id="524" r:id="rId13"/>
    <p:sldId id="538" r:id="rId14"/>
    <p:sldId id="539" r:id="rId15"/>
    <p:sldId id="526" r:id="rId16"/>
    <p:sldId id="540" r:id="rId17"/>
    <p:sldId id="541" r:id="rId18"/>
    <p:sldId id="543" r:id="rId19"/>
    <p:sldId id="544" r:id="rId20"/>
    <p:sldId id="545" r:id="rId21"/>
    <p:sldId id="547" r:id="rId22"/>
    <p:sldId id="559" r:id="rId23"/>
    <p:sldId id="560" r:id="rId24"/>
    <p:sldId id="561" r:id="rId25"/>
    <p:sldId id="563" r:id="rId26"/>
    <p:sldId id="535" r:id="rId27"/>
    <p:sldId id="555" r:id="rId28"/>
    <p:sldId id="427" r:id="rId29"/>
    <p:sldId id="429" r:id="rId30"/>
    <p:sldId id="533" r:id="rId31"/>
    <p:sldId id="548" r:id="rId32"/>
    <p:sldId id="550" r:id="rId33"/>
    <p:sldId id="552" r:id="rId34"/>
    <p:sldId id="565" r:id="rId35"/>
    <p:sldId id="567" r:id="rId36"/>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sz="1600"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sz="1600"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sz="1600"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sz="16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6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6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6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600"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3300"/>
    <a:srgbClr val="D1742F"/>
    <a:srgbClr val="CC9900"/>
    <a:srgbClr val="CBCBCB"/>
    <a:srgbClr val="D9D9D9"/>
    <a:srgbClr val="E7E7E7"/>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7" autoAdjust="0"/>
    <p:restoredTop sz="88947" autoAdjust="0"/>
  </p:normalViewPr>
  <p:slideViewPr>
    <p:cSldViewPr>
      <p:cViewPr>
        <p:scale>
          <a:sx n="87" d="100"/>
          <a:sy n="87" d="100"/>
        </p:scale>
        <p:origin x="-1542" y="-486"/>
      </p:cViewPr>
      <p:guideLst>
        <p:guide orient="horz" pos="2160"/>
        <p:guide pos="2880"/>
      </p:guideLst>
    </p:cSldViewPr>
  </p:slideViewPr>
  <p:outlineViewPr>
    <p:cViewPr>
      <p:scale>
        <a:sx n="33" d="100"/>
        <a:sy n="33" d="100"/>
      </p:scale>
      <p:origin x="0" y="1386"/>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70" d="100"/>
          <a:sy n="70" d="100"/>
        </p:scale>
        <p:origin x="-2142"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ohana\AppData\Local\Temp\B2Temp\Attach\&#35201;&#35239;&#29992;&#12464;&#12521;&#12501;2014(&#36865;&#20184;&#2999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ohana\AppData\Local\Temp\B2Temp\Attach\&#35201;&#35239;&#29992;&#12464;&#12521;&#12501;2014(&#36865;&#20184;&#2999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Jimu\&#20849;&#26377;\&#23398;&#34899;&#12467;&#12531;&#12486;&#12531;&#12484;&#35506;\20-&#12509;&#12540;&#12479;&#12523;\&#12509;&#12540;&#12479;&#12523;&#32113;&#35336;_H26.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jimu.ad.op.nii.ac.jp\&#23398;&#34899;&#12467;&#12531;&#12486;&#12531;&#12484;&#35506;\60-IR\70_&#32113;&#35336;\20_&#37117;&#24230;&#32113;&#35336;\&#9733;&#37117;&#24230;&#32113;&#35336;_all_in_o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08236039460545"/>
          <c:y val="0.11781257456454312"/>
          <c:w val="0.55526940978779138"/>
          <c:h val="0.75915384156525889"/>
        </c:manualLayout>
      </c:layout>
      <c:barChart>
        <c:barDir val="col"/>
        <c:grouping val="clustered"/>
        <c:varyColors val="0"/>
        <c:ser>
          <c:idx val="0"/>
          <c:order val="0"/>
          <c:tx>
            <c:strRef>
              <c:f>CAT!$C$2</c:f>
              <c:strCache>
                <c:ptCount val="1"/>
                <c:pt idx="0">
                  <c:v>累積図書所蔵登録数</c:v>
                </c:pt>
              </c:strCache>
            </c:strRef>
          </c:tx>
          <c:spPr>
            <a:solidFill>
              <a:schemeClr val="accent5">
                <a:lumMod val="75000"/>
              </a:schemeClr>
            </a:solidFill>
            <a:ln>
              <a:solidFill>
                <a:schemeClr val="accent5">
                  <a:lumMod val="40000"/>
                  <a:lumOff val="60000"/>
                </a:schemeClr>
              </a:solidFill>
            </a:ln>
          </c:spPr>
          <c:invertIfNegative val="0"/>
          <c:cat>
            <c:strRef>
              <c:f>CAT!$B$3:$B$31</c:f>
              <c:strCache>
                <c:ptCount val="29"/>
                <c:pt idx="0">
                  <c:v>S60</c:v>
                </c:pt>
                <c:pt idx="1">
                  <c:v>S61</c:v>
                </c:pt>
                <c:pt idx="2">
                  <c:v>S62</c:v>
                </c:pt>
                <c:pt idx="3">
                  <c:v>S63</c:v>
                </c:pt>
                <c:pt idx="4">
                  <c:v>H元</c:v>
                </c:pt>
                <c:pt idx="5">
                  <c:v>H2</c:v>
                </c:pt>
                <c:pt idx="6">
                  <c:v>H3</c:v>
                </c:pt>
                <c:pt idx="7">
                  <c:v>H4</c:v>
                </c:pt>
                <c:pt idx="8">
                  <c:v>H5</c:v>
                </c:pt>
                <c:pt idx="9">
                  <c:v>H6</c:v>
                </c:pt>
                <c:pt idx="10">
                  <c:v>H7</c:v>
                </c:pt>
                <c:pt idx="11">
                  <c:v>H8</c:v>
                </c:pt>
                <c:pt idx="12">
                  <c:v>H9</c:v>
                </c:pt>
                <c:pt idx="13">
                  <c:v>H10</c:v>
                </c:pt>
                <c:pt idx="14">
                  <c:v>H11</c:v>
                </c:pt>
                <c:pt idx="15">
                  <c:v>H12</c:v>
                </c:pt>
                <c:pt idx="16">
                  <c:v>H13</c:v>
                </c:pt>
                <c:pt idx="17">
                  <c:v>H14</c:v>
                </c:pt>
                <c:pt idx="18">
                  <c:v>H15</c:v>
                </c:pt>
                <c:pt idx="19">
                  <c:v>H16</c:v>
                </c:pt>
                <c:pt idx="20">
                  <c:v>H17</c:v>
                </c:pt>
                <c:pt idx="21">
                  <c:v>H18</c:v>
                </c:pt>
                <c:pt idx="22">
                  <c:v>H19</c:v>
                </c:pt>
                <c:pt idx="23">
                  <c:v>H20</c:v>
                </c:pt>
                <c:pt idx="24">
                  <c:v>H21</c:v>
                </c:pt>
                <c:pt idx="25">
                  <c:v>H22</c:v>
                </c:pt>
                <c:pt idx="26">
                  <c:v>H23</c:v>
                </c:pt>
                <c:pt idx="27">
                  <c:v>H24</c:v>
                </c:pt>
                <c:pt idx="28">
                  <c:v>H25</c:v>
                </c:pt>
              </c:strCache>
            </c:strRef>
          </c:cat>
          <c:val>
            <c:numRef>
              <c:f>CAT!$C$3:$C$31</c:f>
              <c:numCache>
                <c:formatCode>General</c:formatCode>
                <c:ptCount val="29"/>
                <c:pt idx="0">
                  <c:v>0.2</c:v>
                </c:pt>
                <c:pt idx="1">
                  <c:v>8</c:v>
                </c:pt>
                <c:pt idx="2">
                  <c:v>44</c:v>
                </c:pt>
                <c:pt idx="3">
                  <c:v>165</c:v>
                </c:pt>
                <c:pt idx="4">
                  <c:v>273</c:v>
                </c:pt>
                <c:pt idx="5">
                  <c:v>476</c:v>
                </c:pt>
                <c:pt idx="6">
                  <c:v>667</c:v>
                </c:pt>
                <c:pt idx="7">
                  <c:v>980</c:v>
                </c:pt>
                <c:pt idx="8">
                  <c:v>1290</c:v>
                </c:pt>
                <c:pt idx="9">
                  <c:v>1706</c:v>
                </c:pt>
                <c:pt idx="10">
                  <c:v>2168</c:v>
                </c:pt>
                <c:pt idx="11">
                  <c:v>2659</c:v>
                </c:pt>
                <c:pt idx="12">
                  <c:v>3200</c:v>
                </c:pt>
                <c:pt idx="13">
                  <c:v>3853</c:v>
                </c:pt>
                <c:pt idx="14">
                  <c:v>4100</c:v>
                </c:pt>
                <c:pt idx="15">
                  <c:v>5245</c:v>
                </c:pt>
                <c:pt idx="16">
                  <c:v>5940</c:v>
                </c:pt>
                <c:pt idx="17">
                  <c:v>6539</c:v>
                </c:pt>
                <c:pt idx="18">
                  <c:v>7129</c:v>
                </c:pt>
                <c:pt idx="19">
                  <c:v>7714</c:v>
                </c:pt>
                <c:pt idx="20">
                  <c:v>8294</c:v>
                </c:pt>
                <c:pt idx="21">
                  <c:v>8871</c:v>
                </c:pt>
                <c:pt idx="22">
                  <c:v>9423</c:v>
                </c:pt>
                <c:pt idx="23">
                  <c:v>9977</c:v>
                </c:pt>
                <c:pt idx="24">
                  <c:v>10522</c:v>
                </c:pt>
                <c:pt idx="25">
                  <c:v>11034</c:v>
                </c:pt>
                <c:pt idx="26">
                  <c:v>11505</c:v>
                </c:pt>
                <c:pt idx="27">
                  <c:v>11955</c:v>
                </c:pt>
                <c:pt idx="28">
                  <c:v>12335</c:v>
                </c:pt>
              </c:numCache>
            </c:numRef>
          </c:val>
        </c:ser>
        <c:dLbls>
          <c:showLegendKey val="0"/>
          <c:showVal val="0"/>
          <c:showCatName val="0"/>
          <c:showSerName val="0"/>
          <c:showPercent val="0"/>
          <c:showBubbleSize val="0"/>
        </c:dLbls>
        <c:gapWidth val="150"/>
        <c:axId val="195785088"/>
        <c:axId val="195787008"/>
      </c:barChart>
      <c:lineChart>
        <c:grouping val="standard"/>
        <c:varyColors val="0"/>
        <c:ser>
          <c:idx val="1"/>
          <c:order val="1"/>
          <c:tx>
            <c:strRef>
              <c:f>CAT!$D$2</c:f>
              <c:strCache>
                <c:ptCount val="1"/>
                <c:pt idx="0">
                  <c:v>参加機関数</c:v>
                </c:pt>
              </c:strCache>
            </c:strRef>
          </c:tx>
          <c:spPr>
            <a:ln>
              <a:solidFill>
                <a:srgbClr val="000066"/>
              </a:solidFill>
            </a:ln>
          </c:spPr>
          <c:marker>
            <c:symbol val="none"/>
          </c:marker>
          <c:cat>
            <c:strRef>
              <c:f>CAT!$B$3:$B$31</c:f>
              <c:strCache>
                <c:ptCount val="29"/>
                <c:pt idx="0">
                  <c:v>S60</c:v>
                </c:pt>
                <c:pt idx="1">
                  <c:v>S61</c:v>
                </c:pt>
                <c:pt idx="2">
                  <c:v>S62</c:v>
                </c:pt>
                <c:pt idx="3">
                  <c:v>S63</c:v>
                </c:pt>
                <c:pt idx="4">
                  <c:v>H元</c:v>
                </c:pt>
                <c:pt idx="5">
                  <c:v>H2</c:v>
                </c:pt>
                <c:pt idx="6">
                  <c:v>H3</c:v>
                </c:pt>
                <c:pt idx="7">
                  <c:v>H4</c:v>
                </c:pt>
                <c:pt idx="8">
                  <c:v>H5</c:v>
                </c:pt>
                <c:pt idx="9">
                  <c:v>H6</c:v>
                </c:pt>
                <c:pt idx="10">
                  <c:v>H7</c:v>
                </c:pt>
                <c:pt idx="11">
                  <c:v>H8</c:v>
                </c:pt>
                <c:pt idx="12">
                  <c:v>H9</c:v>
                </c:pt>
                <c:pt idx="13">
                  <c:v>H10</c:v>
                </c:pt>
                <c:pt idx="14">
                  <c:v>H11</c:v>
                </c:pt>
                <c:pt idx="15">
                  <c:v>H12</c:v>
                </c:pt>
                <c:pt idx="16">
                  <c:v>H13</c:v>
                </c:pt>
                <c:pt idx="17">
                  <c:v>H14</c:v>
                </c:pt>
                <c:pt idx="18">
                  <c:v>H15</c:v>
                </c:pt>
                <c:pt idx="19">
                  <c:v>H16</c:v>
                </c:pt>
                <c:pt idx="20">
                  <c:v>H17</c:v>
                </c:pt>
                <c:pt idx="21">
                  <c:v>H18</c:v>
                </c:pt>
                <c:pt idx="22">
                  <c:v>H19</c:v>
                </c:pt>
                <c:pt idx="23">
                  <c:v>H20</c:v>
                </c:pt>
                <c:pt idx="24">
                  <c:v>H21</c:v>
                </c:pt>
                <c:pt idx="25">
                  <c:v>H22</c:v>
                </c:pt>
                <c:pt idx="26">
                  <c:v>H23</c:v>
                </c:pt>
                <c:pt idx="27">
                  <c:v>H24</c:v>
                </c:pt>
                <c:pt idx="28">
                  <c:v>H25</c:v>
                </c:pt>
              </c:strCache>
            </c:strRef>
          </c:cat>
          <c:val>
            <c:numRef>
              <c:f>CAT!$D$3:$D$31</c:f>
              <c:numCache>
                <c:formatCode>General</c:formatCode>
                <c:ptCount val="29"/>
                <c:pt idx="0">
                  <c:v>12</c:v>
                </c:pt>
                <c:pt idx="1">
                  <c:v>29</c:v>
                </c:pt>
                <c:pt idx="2">
                  <c:v>61</c:v>
                </c:pt>
                <c:pt idx="3">
                  <c:v>91</c:v>
                </c:pt>
                <c:pt idx="4">
                  <c:v>126</c:v>
                </c:pt>
                <c:pt idx="5">
                  <c:v>153</c:v>
                </c:pt>
                <c:pt idx="6">
                  <c:v>192</c:v>
                </c:pt>
                <c:pt idx="7">
                  <c:v>252</c:v>
                </c:pt>
                <c:pt idx="8">
                  <c:v>312</c:v>
                </c:pt>
                <c:pt idx="9">
                  <c:v>376</c:v>
                </c:pt>
                <c:pt idx="10">
                  <c:v>446</c:v>
                </c:pt>
                <c:pt idx="11">
                  <c:v>511</c:v>
                </c:pt>
                <c:pt idx="12">
                  <c:v>597</c:v>
                </c:pt>
                <c:pt idx="13">
                  <c:v>670</c:v>
                </c:pt>
                <c:pt idx="14">
                  <c:v>709</c:v>
                </c:pt>
                <c:pt idx="15">
                  <c:v>855</c:v>
                </c:pt>
                <c:pt idx="16">
                  <c:v>979</c:v>
                </c:pt>
                <c:pt idx="17">
                  <c:v>1005</c:v>
                </c:pt>
                <c:pt idx="18">
                  <c:v>1026</c:v>
                </c:pt>
                <c:pt idx="19">
                  <c:v>1036</c:v>
                </c:pt>
                <c:pt idx="20">
                  <c:v>1145</c:v>
                </c:pt>
                <c:pt idx="21">
                  <c:v>1188</c:v>
                </c:pt>
                <c:pt idx="22">
                  <c:v>1208</c:v>
                </c:pt>
                <c:pt idx="23">
                  <c:v>1224</c:v>
                </c:pt>
                <c:pt idx="24">
                  <c:v>1234</c:v>
                </c:pt>
                <c:pt idx="25">
                  <c:v>1248</c:v>
                </c:pt>
                <c:pt idx="26">
                  <c:v>1262</c:v>
                </c:pt>
                <c:pt idx="27">
                  <c:v>1258</c:v>
                </c:pt>
                <c:pt idx="28">
                  <c:v>1259</c:v>
                </c:pt>
              </c:numCache>
            </c:numRef>
          </c:val>
          <c:smooth val="0"/>
        </c:ser>
        <c:dLbls>
          <c:showLegendKey val="0"/>
          <c:showVal val="0"/>
          <c:showCatName val="0"/>
          <c:showSerName val="0"/>
          <c:showPercent val="0"/>
          <c:showBubbleSize val="0"/>
        </c:dLbls>
        <c:marker val="1"/>
        <c:smooth val="0"/>
        <c:axId val="195790336"/>
        <c:axId val="195788800"/>
      </c:lineChart>
      <c:catAx>
        <c:axId val="195785088"/>
        <c:scaling>
          <c:orientation val="minMax"/>
        </c:scaling>
        <c:delete val="0"/>
        <c:axPos val="b"/>
        <c:title>
          <c:tx>
            <c:rich>
              <a:bodyPr/>
              <a:lstStyle/>
              <a:p>
                <a:pPr>
                  <a:defRPr/>
                </a:pPr>
                <a:r>
                  <a:rPr lang="en-US" altLang="ja-JP" b="0" dirty="0"/>
                  <a:t>CAT</a:t>
                </a:r>
                <a:r>
                  <a:rPr lang="ja-JP" altLang="en-US" b="0" dirty="0"/>
                  <a:t>所蔵登録件数（万件）</a:t>
                </a:r>
              </a:p>
            </c:rich>
          </c:tx>
          <c:layout>
            <c:manualLayout>
              <c:xMode val="edge"/>
              <c:yMode val="edge"/>
              <c:x val="1.88217938274957E-2"/>
              <c:y val="2.651515151515154E-2"/>
            </c:manualLayout>
          </c:layout>
          <c:overlay val="0"/>
        </c:title>
        <c:numFmt formatCode="#,##0.00_);[Red]\(#,##0.00\)" sourceLinked="0"/>
        <c:majorTickMark val="out"/>
        <c:minorTickMark val="none"/>
        <c:tickLblPos val="nextTo"/>
        <c:crossAx val="195787008"/>
        <c:crosses val="autoZero"/>
        <c:auto val="1"/>
        <c:lblAlgn val="ctr"/>
        <c:lblOffset val="100"/>
        <c:tickLblSkip val="3"/>
        <c:noMultiLvlLbl val="0"/>
      </c:catAx>
      <c:valAx>
        <c:axId val="195787008"/>
        <c:scaling>
          <c:orientation val="minMax"/>
        </c:scaling>
        <c:delete val="0"/>
        <c:axPos val="l"/>
        <c:majorGridlines/>
        <c:numFmt formatCode="General" sourceLinked="1"/>
        <c:majorTickMark val="out"/>
        <c:minorTickMark val="none"/>
        <c:tickLblPos val="nextTo"/>
        <c:crossAx val="195785088"/>
        <c:crosses val="autoZero"/>
        <c:crossBetween val="midCat"/>
      </c:valAx>
      <c:valAx>
        <c:axId val="195788800"/>
        <c:scaling>
          <c:orientation val="minMax"/>
        </c:scaling>
        <c:delete val="0"/>
        <c:axPos val="r"/>
        <c:numFmt formatCode="General" sourceLinked="1"/>
        <c:majorTickMark val="out"/>
        <c:minorTickMark val="none"/>
        <c:tickLblPos val="nextTo"/>
        <c:crossAx val="195790336"/>
        <c:crosses val="max"/>
        <c:crossBetween val="between"/>
      </c:valAx>
      <c:catAx>
        <c:axId val="195790336"/>
        <c:scaling>
          <c:orientation val="minMax"/>
        </c:scaling>
        <c:delete val="1"/>
        <c:axPos val="b"/>
        <c:title>
          <c:tx>
            <c:rich>
              <a:bodyPr/>
              <a:lstStyle/>
              <a:p>
                <a:pPr>
                  <a:defRPr/>
                </a:pPr>
                <a:r>
                  <a:rPr lang="ja-JP" altLang="en-US" b="0"/>
                  <a:t>参加機関数</a:t>
                </a:r>
              </a:p>
            </c:rich>
          </c:tx>
          <c:layout>
            <c:manualLayout>
              <c:xMode val="edge"/>
              <c:yMode val="edge"/>
              <c:x val="0.58204018463209362"/>
              <c:y val="3.7878787878788039E-2"/>
            </c:manualLayout>
          </c:layout>
          <c:overlay val="0"/>
        </c:title>
        <c:numFmt formatCode="General" sourceLinked="1"/>
        <c:majorTickMark val="out"/>
        <c:minorTickMark val="none"/>
        <c:tickLblPos val="none"/>
        <c:crossAx val="195788800"/>
        <c:crosses val="autoZero"/>
        <c:auto val="1"/>
        <c:lblAlgn val="ctr"/>
        <c:lblOffset val="100"/>
        <c:noMultiLvlLbl val="0"/>
      </c:catAx>
    </c:plotArea>
    <c:legend>
      <c:legendPos val="r"/>
      <c:layout>
        <c:manualLayout>
          <c:xMode val="edge"/>
          <c:yMode val="edge"/>
          <c:x val="0.15555555555555556"/>
          <c:y val="0.12924577136191309"/>
          <c:w val="0.31068783823249241"/>
          <c:h val="0.22806649168853904"/>
        </c:manualLayout>
      </c:layout>
      <c:overlay val="0"/>
    </c:legend>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ILL!$E$1</c:f>
              <c:strCache>
                <c:ptCount val="1"/>
                <c:pt idx="0">
                  <c:v>複写</c:v>
                </c:pt>
              </c:strCache>
            </c:strRef>
          </c:tx>
          <c:spPr>
            <a:solidFill>
              <a:schemeClr val="accent5">
                <a:lumMod val="75000"/>
              </a:schemeClr>
            </a:solidFill>
            <a:ln>
              <a:noFill/>
            </a:ln>
          </c:spPr>
          <c:invertIfNegative val="0"/>
          <c:cat>
            <c:strRef>
              <c:f>ILL!$B$2:$B$23</c:f>
              <c:strCache>
                <c:ptCount val="22"/>
                <c:pt idx="0">
                  <c:v>H4</c:v>
                </c:pt>
                <c:pt idx="1">
                  <c:v>H5</c:v>
                </c:pt>
                <c:pt idx="2">
                  <c:v>H6</c:v>
                </c:pt>
                <c:pt idx="3">
                  <c:v>H7</c:v>
                </c:pt>
                <c:pt idx="4">
                  <c:v>H8</c:v>
                </c:pt>
                <c:pt idx="5">
                  <c:v>H9</c:v>
                </c:pt>
                <c:pt idx="6">
                  <c:v>H10</c:v>
                </c:pt>
                <c:pt idx="7">
                  <c:v>H11</c:v>
                </c:pt>
                <c:pt idx="8">
                  <c:v>H12</c:v>
                </c:pt>
                <c:pt idx="9">
                  <c:v>H13</c:v>
                </c:pt>
                <c:pt idx="10">
                  <c:v>H14</c:v>
                </c:pt>
                <c:pt idx="11">
                  <c:v>H15</c:v>
                </c:pt>
                <c:pt idx="12">
                  <c:v>H16</c:v>
                </c:pt>
                <c:pt idx="13">
                  <c:v>H17</c:v>
                </c:pt>
                <c:pt idx="14">
                  <c:v>H18</c:v>
                </c:pt>
                <c:pt idx="15">
                  <c:v>H19</c:v>
                </c:pt>
                <c:pt idx="16">
                  <c:v>H20</c:v>
                </c:pt>
                <c:pt idx="17">
                  <c:v>H21</c:v>
                </c:pt>
                <c:pt idx="18">
                  <c:v>H22</c:v>
                </c:pt>
                <c:pt idx="19">
                  <c:v>H23</c:v>
                </c:pt>
                <c:pt idx="20">
                  <c:v>H24</c:v>
                </c:pt>
                <c:pt idx="21">
                  <c:v>H25</c:v>
                </c:pt>
              </c:strCache>
            </c:strRef>
          </c:cat>
          <c:val>
            <c:numRef>
              <c:f>ILL!$E$2:$E$23</c:f>
              <c:numCache>
                <c:formatCode>General</c:formatCode>
                <c:ptCount val="22"/>
                <c:pt idx="0">
                  <c:v>25</c:v>
                </c:pt>
                <c:pt idx="1">
                  <c:v>38</c:v>
                </c:pt>
                <c:pt idx="2">
                  <c:v>46</c:v>
                </c:pt>
                <c:pt idx="3">
                  <c:v>53</c:v>
                </c:pt>
                <c:pt idx="4">
                  <c:v>63</c:v>
                </c:pt>
                <c:pt idx="5">
                  <c:v>76</c:v>
                </c:pt>
                <c:pt idx="6">
                  <c:v>88</c:v>
                </c:pt>
                <c:pt idx="7">
                  <c:v>94</c:v>
                </c:pt>
                <c:pt idx="8">
                  <c:v>98</c:v>
                </c:pt>
                <c:pt idx="9">
                  <c:v>103</c:v>
                </c:pt>
                <c:pt idx="10">
                  <c:v>104</c:v>
                </c:pt>
                <c:pt idx="11">
                  <c:v>106</c:v>
                </c:pt>
                <c:pt idx="12">
                  <c:v>108</c:v>
                </c:pt>
                <c:pt idx="13">
                  <c:v>109</c:v>
                </c:pt>
                <c:pt idx="14">
                  <c:v>105</c:v>
                </c:pt>
                <c:pt idx="15">
                  <c:v>99</c:v>
                </c:pt>
                <c:pt idx="16" formatCode="0_ ">
                  <c:v>94</c:v>
                </c:pt>
                <c:pt idx="17" formatCode="0_ ">
                  <c:v>85</c:v>
                </c:pt>
                <c:pt idx="18">
                  <c:v>78</c:v>
                </c:pt>
                <c:pt idx="19">
                  <c:v>76</c:v>
                </c:pt>
                <c:pt idx="20">
                  <c:v>72</c:v>
                </c:pt>
                <c:pt idx="21">
                  <c:v>66</c:v>
                </c:pt>
              </c:numCache>
            </c:numRef>
          </c:val>
        </c:ser>
        <c:ser>
          <c:idx val="1"/>
          <c:order val="1"/>
          <c:tx>
            <c:strRef>
              <c:f>ILL!$F$1</c:f>
              <c:strCache>
                <c:ptCount val="1"/>
                <c:pt idx="0">
                  <c:v>貸借</c:v>
                </c:pt>
              </c:strCache>
            </c:strRef>
          </c:tx>
          <c:spPr>
            <a:solidFill>
              <a:srgbClr val="000066"/>
            </a:solidFill>
          </c:spPr>
          <c:invertIfNegative val="0"/>
          <c:cat>
            <c:strRef>
              <c:f>ILL!$B$2:$B$23</c:f>
              <c:strCache>
                <c:ptCount val="22"/>
                <c:pt idx="0">
                  <c:v>H4</c:v>
                </c:pt>
                <c:pt idx="1">
                  <c:v>H5</c:v>
                </c:pt>
                <c:pt idx="2">
                  <c:v>H6</c:v>
                </c:pt>
                <c:pt idx="3">
                  <c:v>H7</c:v>
                </c:pt>
                <c:pt idx="4">
                  <c:v>H8</c:v>
                </c:pt>
                <c:pt idx="5">
                  <c:v>H9</c:v>
                </c:pt>
                <c:pt idx="6">
                  <c:v>H10</c:v>
                </c:pt>
                <c:pt idx="7">
                  <c:v>H11</c:v>
                </c:pt>
                <c:pt idx="8">
                  <c:v>H12</c:v>
                </c:pt>
                <c:pt idx="9">
                  <c:v>H13</c:v>
                </c:pt>
                <c:pt idx="10">
                  <c:v>H14</c:v>
                </c:pt>
                <c:pt idx="11">
                  <c:v>H15</c:v>
                </c:pt>
                <c:pt idx="12">
                  <c:v>H16</c:v>
                </c:pt>
                <c:pt idx="13">
                  <c:v>H17</c:v>
                </c:pt>
                <c:pt idx="14">
                  <c:v>H18</c:v>
                </c:pt>
                <c:pt idx="15">
                  <c:v>H19</c:v>
                </c:pt>
                <c:pt idx="16">
                  <c:v>H20</c:v>
                </c:pt>
                <c:pt idx="17">
                  <c:v>H21</c:v>
                </c:pt>
                <c:pt idx="18">
                  <c:v>H22</c:v>
                </c:pt>
                <c:pt idx="19">
                  <c:v>H23</c:v>
                </c:pt>
                <c:pt idx="20">
                  <c:v>H24</c:v>
                </c:pt>
                <c:pt idx="21">
                  <c:v>H25</c:v>
                </c:pt>
              </c:strCache>
            </c:strRef>
          </c:cat>
          <c:val>
            <c:numRef>
              <c:f>ILL!$F$2:$F$23</c:f>
              <c:numCache>
                <c:formatCode>General</c:formatCode>
                <c:ptCount val="22"/>
                <c:pt idx="0">
                  <c:v>1</c:v>
                </c:pt>
                <c:pt idx="1">
                  <c:v>1.5</c:v>
                </c:pt>
                <c:pt idx="2">
                  <c:v>1.9000000000000001</c:v>
                </c:pt>
                <c:pt idx="3">
                  <c:v>2.6</c:v>
                </c:pt>
                <c:pt idx="4">
                  <c:v>3.5</c:v>
                </c:pt>
                <c:pt idx="5">
                  <c:v>4.5999999999999996</c:v>
                </c:pt>
                <c:pt idx="6">
                  <c:v>5.9</c:v>
                </c:pt>
                <c:pt idx="7">
                  <c:v>6.9</c:v>
                </c:pt>
                <c:pt idx="8">
                  <c:v>7.8</c:v>
                </c:pt>
                <c:pt idx="9">
                  <c:v>8.1</c:v>
                </c:pt>
                <c:pt idx="10">
                  <c:v>8.7000000000000011</c:v>
                </c:pt>
                <c:pt idx="11">
                  <c:v>9.1</c:v>
                </c:pt>
                <c:pt idx="12">
                  <c:v>9.3000000000000007</c:v>
                </c:pt>
                <c:pt idx="13">
                  <c:v>10</c:v>
                </c:pt>
                <c:pt idx="14">
                  <c:v>10</c:v>
                </c:pt>
                <c:pt idx="15">
                  <c:v>10</c:v>
                </c:pt>
                <c:pt idx="16" formatCode="0_ ">
                  <c:v>10</c:v>
                </c:pt>
                <c:pt idx="17" formatCode="0_ ">
                  <c:v>10</c:v>
                </c:pt>
                <c:pt idx="18">
                  <c:v>9.4</c:v>
                </c:pt>
                <c:pt idx="19">
                  <c:v>9</c:v>
                </c:pt>
                <c:pt idx="20">
                  <c:v>9.2000000000000011</c:v>
                </c:pt>
                <c:pt idx="21">
                  <c:v>9.2000000000000011</c:v>
                </c:pt>
              </c:numCache>
            </c:numRef>
          </c:val>
        </c:ser>
        <c:dLbls>
          <c:showLegendKey val="0"/>
          <c:showVal val="0"/>
          <c:showCatName val="0"/>
          <c:showSerName val="0"/>
          <c:showPercent val="0"/>
          <c:showBubbleSize val="0"/>
        </c:dLbls>
        <c:gapWidth val="150"/>
        <c:overlap val="100"/>
        <c:axId val="195820544"/>
        <c:axId val="190649088"/>
      </c:barChart>
      <c:catAx>
        <c:axId val="195820544"/>
        <c:scaling>
          <c:orientation val="minMax"/>
        </c:scaling>
        <c:delete val="0"/>
        <c:axPos val="b"/>
        <c:numFmt formatCode="General" sourceLinked="1"/>
        <c:majorTickMark val="out"/>
        <c:minorTickMark val="none"/>
        <c:tickLblPos val="nextTo"/>
        <c:crossAx val="190649088"/>
        <c:crosses val="autoZero"/>
        <c:auto val="1"/>
        <c:lblAlgn val="ctr"/>
        <c:lblOffset val="100"/>
        <c:noMultiLvlLbl val="0"/>
      </c:catAx>
      <c:valAx>
        <c:axId val="190649088"/>
        <c:scaling>
          <c:orientation val="minMax"/>
        </c:scaling>
        <c:delete val="0"/>
        <c:axPos val="l"/>
        <c:majorGridlines/>
        <c:numFmt formatCode="General" sourceLinked="1"/>
        <c:majorTickMark val="out"/>
        <c:minorTickMark val="none"/>
        <c:tickLblPos val="nextTo"/>
        <c:crossAx val="195820544"/>
        <c:crosses val="autoZero"/>
        <c:crossBetween val="between"/>
      </c:valAx>
    </c:plotArea>
    <c:legend>
      <c:legendPos val="r"/>
      <c:layout>
        <c:manualLayout>
          <c:xMode val="edge"/>
          <c:yMode val="edge"/>
          <c:x val="0.17234321253177945"/>
          <c:y val="8.8181067999509366E-2"/>
          <c:w val="0.12546069181634023"/>
          <c:h val="0.16718992461809437"/>
        </c:manualLayout>
      </c:layout>
      <c:overlay val="0"/>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'CiNii Books'!$B$53</c:f>
              <c:strCache>
                <c:ptCount val="1"/>
                <c:pt idx="0">
                  <c:v>検索回数</c:v>
                </c:pt>
              </c:strCache>
            </c:strRef>
          </c:tx>
          <c:marker>
            <c:symbol val="none"/>
          </c:marker>
          <c:cat>
            <c:strRef>
              <c:f>'CiNii Books'!$D$54:$D$65</c:f>
              <c:strCache>
                <c:ptCount val="12"/>
                <c:pt idx="0">
                  <c:v>H26.4</c:v>
                </c:pt>
                <c:pt idx="1">
                  <c:v>H26.5</c:v>
                </c:pt>
                <c:pt idx="2">
                  <c:v>H26.6</c:v>
                </c:pt>
                <c:pt idx="3">
                  <c:v>H26.7</c:v>
                </c:pt>
                <c:pt idx="4">
                  <c:v>H26.8</c:v>
                </c:pt>
                <c:pt idx="5">
                  <c:v>H26.9</c:v>
                </c:pt>
                <c:pt idx="6">
                  <c:v>H26.10</c:v>
                </c:pt>
                <c:pt idx="7">
                  <c:v>H26.11</c:v>
                </c:pt>
                <c:pt idx="8">
                  <c:v>H26.12</c:v>
                </c:pt>
                <c:pt idx="9">
                  <c:v>H27.1</c:v>
                </c:pt>
                <c:pt idx="10">
                  <c:v>H27.2</c:v>
                </c:pt>
                <c:pt idx="11">
                  <c:v>H27.3</c:v>
                </c:pt>
              </c:strCache>
            </c:strRef>
          </c:cat>
          <c:val>
            <c:numRef>
              <c:f>'CiNii Books'!$B$54:$B$65</c:f>
              <c:numCache>
                <c:formatCode>#,##0_ </c:formatCode>
                <c:ptCount val="12"/>
                <c:pt idx="0">
                  <c:v>1234209</c:v>
                </c:pt>
                <c:pt idx="1">
                  <c:v>2278519</c:v>
                </c:pt>
                <c:pt idx="2">
                  <c:v>1419278</c:v>
                </c:pt>
                <c:pt idx="3">
                  <c:v>1452285</c:v>
                </c:pt>
                <c:pt idx="4">
                  <c:v>1172880</c:v>
                </c:pt>
                <c:pt idx="5">
                  <c:v>1262462</c:v>
                </c:pt>
                <c:pt idx="6">
                  <c:v>1620462</c:v>
                </c:pt>
                <c:pt idx="7">
                  <c:v>1434268</c:v>
                </c:pt>
                <c:pt idx="8">
                  <c:v>1454620</c:v>
                </c:pt>
                <c:pt idx="9">
                  <c:v>1320943</c:v>
                </c:pt>
                <c:pt idx="10">
                  <c:v>1334956</c:v>
                </c:pt>
                <c:pt idx="11">
                  <c:v>1040984</c:v>
                </c:pt>
              </c:numCache>
            </c:numRef>
          </c:val>
          <c:smooth val="0"/>
        </c:ser>
        <c:ser>
          <c:idx val="1"/>
          <c:order val="1"/>
          <c:tx>
            <c:strRef>
              <c:f>'CiNii Books'!$C$53</c:f>
              <c:strCache>
                <c:ptCount val="1"/>
                <c:pt idx="0">
                  <c:v>詳細表示回数</c:v>
                </c:pt>
              </c:strCache>
            </c:strRef>
          </c:tx>
          <c:marker>
            <c:symbol val="none"/>
          </c:marker>
          <c:cat>
            <c:strRef>
              <c:f>'CiNii Books'!$D$54:$D$65</c:f>
              <c:strCache>
                <c:ptCount val="12"/>
                <c:pt idx="0">
                  <c:v>H26.4</c:v>
                </c:pt>
                <c:pt idx="1">
                  <c:v>H26.5</c:v>
                </c:pt>
                <c:pt idx="2">
                  <c:v>H26.6</c:v>
                </c:pt>
                <c:pt idx="3">
                  <c:v>H26.7</c:v>
                </c:pt>
                <c:pt idx="4">
                  <c:v>H26.8</c:v>
                </c:pt>
                <c:pt idx="5">
                  <c:v>H26.9</c:v>
                </c:pt>
                <c:pt idx="6">
                  <c:v>H26.10</c:v>
                </c:pt>
                <c:pt idx="7">
                  <c:v>H26.11</c:v>
                </c:pt>
                <c:pt idx="8">
                  <c:v>H26.12</c:v>
                </c:pt>
                <c:pt idx="9">
                  <c:v>H27.1</c:v>
                </c:pt>
                <c:pt idx="10">
                  <c:v>H27.2</c:v>
                </c:pt>
                <c:pt idx="11">
                  <c:v>H27.3</c:v>
                </c:pt>
              </c:strCache>
            </c:strRef>
          </c:cat>
          <c:val>
            <c:numRef>
              <c:f>'CiNii Books'!$C$54:$C$65</c:f>
              <c:numCache>
                <c:formatCode>#,##0_ </c:formatCode>
                <c:ptCount val="12"/>
                <c:pt idx="0">
                  <c:v>5829871</c:v>
                </c:pt>
                <c:pt idx="1">
                  <c:v>20386948</c:v>
                </c:pt>
                <c:pt idx="2">
                  <c:v>8002389</c:v>
                </c:pt>
                <c:pt idx="3">
                  <c:v>10502085</c:v>
                </c:pt>
                <c:pt idx="4">
                  <c:v>5715910</c:v>
                </c:pt>
                <c:pt idx="5">
                  <c:v>5372473</c:v>
                </c:pt>
                <c:pt idx="6">
                  <c:v>7324179</c:v>
                </c:pt>
                <c:pt idx="7">
                  <c:v>6849974</c:v>
                </c:pt>
                <c:pt idx="8">
                  <c:v>8112532</c:v>
                </c:pt>
                <c:pt idx="9">
                  <c:v>7685782</c:v>
                </c:pt>
                <c:pt idx="10">
                  <c:v>6461433</c:v>
                </c:pt>
                <c:pt idx="11">
                  <c:v>5713660</c:v>
                </c:pt>
              </c:numCache>
            </c:numRef>
          </c:val>
          <c:smooth val="0"/>
        </c:ser>
        <c:dLbls>
          <c:showLegendKey val="0"/>
          <c:showVal val="0"/>
          <c:showCatName val="0"/>
          <c:showSerName val="0"/>
          <c:showPercent val="0"/>
          <c:showBubbleSize val="0"/>
        </c:dLbls>
        <c:marker val="1"/>
        <c:smooth val="0"/>
        <c:axId val="197539712"/>
        <c:axId val="197541248"/>
      </c:lineChart>
      <c:catAx>
        <c:axId val="197539712"/>
        <c:scaling>
          <c:orientation val="minMax"/>
        </c:scaling>
        <c:delete val="0"/>
        <c:axPos val="b"/>
        <c:numFmt formatCode="General" sourceLinked="1"/>
        <c:majorTickMark val="out"/>
        <c:minorTickMark val="none"/>
        <c:tickLblPos val="nextTo"/>
        <c:txPr>
          <a:bodyPr/>
          <a:lstStyle/>
          <a:p>
            <a:pPr>
              <a:defRPr sz="1200"/>
            </a:pPr>
            <a:endParaRPr lang="ja-JP"/>
          </a:p>
        </c:txPr>
        <c:crossAx val="197541248"/>
        <c:crosses val="autoZero"/>
        <c:auto val="1"/>
        <c:lblAlgn val="ctr"/>
        <c:lblOffset val="100"/>
        <c:noMultiLvlLbl val="0"/>
      </c:catAx>
      <c:valAx>
        <c:axId val="197541248"/>
        <c:scaling>
          <c:orientation val="minMax"/>
        </c:scaling>
        <c:delete val="0"/>
        <c:axPos val="l"/>
        <c:majorGridlines/>
        <c:numFmt formatCode="#,##0_ " sourceLinked="1"/>
        <c:majorTickMark val="out"/>
        <c:minorTickMark val="none"/>
        <c:tickLblPos val="nextTo"/>
        <c:txPr>
          <a:bodyPr/>
          <a:lstStyle/>
          <a:p>
            <a:pPr>
              <a:defRPr sz="1200"/>
            </a:pPr>
            <a:endParaRPr lang="ja-JP"/>
          </a:p>
        </c:txPr>
        <c:crossAx val="197539712"/>
        <c:crosses val="autoZero"/>
        <c:crossBetween val="between"/>
      </c:valAx>
    </c:plotArea>
    <c:legend>
      <c:legendPos val="t"/>
      <c:layout/>
      <c:overlay val="0"/>
      <c:txPr>
        <a:bodyPr/>
        <a:lstStyle/>
        <a:p>
          <a:pPr>
            <a:defRPr sz="1200" b="1"/>
          </a:pPr>
          <a:endParaRPr lang="ja-JP"/>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35155298684555E-2"/>
          <c:y val="0.10885049503112132"/>
          <c:w val="0.89150693014063787"/>
          <c:h val="0.84182258914565256"/>
        </c:manualLayout>
      </c:layout>
      <c:barChart>
        <c:barDir val="col"/>
        <c:grouping val="stacked"/>
        <c:varyColors val="0"/>
        <c:ser>
          <c:idx val="0"/>
          <c:order val="0"/>
          <c:tx>
            <c:v>独自構築</c:v>
          </c:tx>
          <c:spPr>
            <a:solidFill>
              <a:srgbClr val="00B0F0"/>
            </a:solidFill>
            <a:ln w="9525" cap="flat" cmpd="sng" algn="ctr">
              <a:noFill/>
              <a:round/>
            </a:ln>
            <a:effectLst>
              <a:outerShdw blurRad="40000" dist="20000" dir="5400000" rotWithShape="0">
                <a:srgbClr val="000000">
                  <a:alpha val="38000"/>
                </a:srgb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[0]!独自・JC_日付</c:f>
              <c:numCache>
                <c:formatCode>yyyy/m/d;@</c:formatCode>
                <c:ptCount val="12"/>
                <c:pt idx="0">
                  <c:v>38442</c:v>
                </c:pt>
                <c:pt idx="1">
                  <c:v>38807</c:v>
                </c:pt>
                <c:pt idx="2">
                  <c:v>39172</c:v>
                </c:pt>
                <c:pt idx="3">
                  <c:v>39538</c:v>
                </c:pt>
                <c:pt idx="4">
                  <c:v>39903</c:v>
                </c:pt>
                <c:pt idx="5" formatCode="m/d/yyyy">
                  <c:v>40268</c:v>
                </c:pt>
                <c:pt idx="6" formatCode="m/d/yyyy">
                  <c:v>40633</c:v>
                </c:pt>
                <c:pt idx="7" formatCode="m/d/yyyy">
                  <c:v>40999</c:v>
                </c:pt>
                <c:pt idx="8" formatCode="m/d/yyyy">
                  <c:v>41364</c:v>
                </c:pt>
                <c:pt idx="9" formatCode="m/d/yyyy">
                  <c:v>41729</c:v>
                </c:pt>
                <c:pt idx="10" formatCode="m/d/yyyy">
                  <c:v>42094</c:v>
                </c:pt>
                <c:pt idx="11">
                  <c:v>42277</c:v>
                </c:pt>
              </c:numCache>
            </c:numRef>
          </c:cat>
          <c:val>
            <c:numRef>
              <c:f>[0]!独自・JC_独自</c:f>
              <c:numCache>
                <c:formatCode>General</c:formatCode>
                <c:ptCount val="12"/>
                <c:pt idx="0">
                  <c:v>2</c:v>
                </c:pt>
                <c:pt idx="1">
                  <c:v>10</c:v>
                </c:pt>
                <c:pt idx="2">
                  <c:v>58</c:v>
                </c:pt>
                <c:pt idx="3">
                  <c:v>101</c:v>
                </c:pt>
                <c:pt idx="4">
                  <c:v>144</c:v>
                </c:pt>
                <c:pt idx="5">
                  <c:v>193</c:v>
                </c:pt>
                <c:pt idx="6">
                  <c:v>228</c:v>
                </c:pt>
                <c:pt idx="7">
                  <c:v>260</c:v>
                </c:pt>
                <c:pt idx="8">
                  <c:v>284</c:v>
                </c:pt>
                <c:pt idx="9">
                  <c:v>301</c:v>
                </c:pt>
                <c:pt idx="10">
                  <c:v>316</c:v>
                </c:pt>
                <c:pt idx="11">
                  <c:v>317</c:v>
                </c:pt>
              </c:numCache>
            </c:numRef>
          </c:val>
        </c:ser>
        <c:ser>
          <c:idx val="1"/>
          <c:order val="1"/>
          <c:tx>
            <c:v>JAIRO Cloud利用</c:v>
          </c:tx>
          <c:spPr>
            <a:solidFill>
              <a:srgbClr val="FFC000"/>
            </a:solidFill>
            <a:ln w="9525" cap="flat" cmpd="sng" algn="ctr">
              <a:noFill/>
              <a:round/>
            </a:ln>
            <a:effectLst>
              <a:outerShdw blurRad="40000" dist="20000" dir="5400000" rotWithShape="0">
                <a:srgbClr val="000000">
                  <a:alpha val="38000"/>
                </a:srgbClr>
              </a:outerShdw>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[0]!独自・JC_日付</c:f>
              <c:numCache>
                <c:formatCode>yyyy/m/d;@</c:formatCode>
                <c:ptCount val="12"/>
                <c:pt idx="0">
                  <c:v>38442</c:v>
                </c:pt>
                <c:pt idx="1">
                  <c:v>38807</c:v>
                </c:pt>
                <c:pt idx="2">
                  <c:v>39172</c:v>
                </c:pt>
                <c:pt idx="3">
                  <c:v>39538</c:v>
                </c:pt>
                <c:pt idx="4">
                  <c:v>39903</c:v>
                </c:pt>
                <c:pt idx="5" formatCode="m/d/yyyy">
                  <c:v>40268</c:v>
                </c:pt>
                <c:pt idx="6" formatCode="m/d/yyyy">
                  <c:v>40633</c:v>
                </c:pt>
                <c:pt idx="7" formatCode="m/d/yyyy">
                  <c:v>40999</c:v>
                </c:pt>
                <c:pt idx="8" formatCode="m/d/yyyy">
                  <c:v>41364</c:v>
                </c:pt>
                <c:pt idx="9" formatCode="m/d/yyyy">
                  <c:v>41729</c:v>
                </c:pt>
                <c:pt idx="10" formatCode="m/d/yyyy">
                  <c:v>42094</c:v>
                </c:pt>
                <c:pt idx="11">
                  <c:v>42277</c:v>
                </c:pt>
              </c:numCache>
            </c:numRef>
          </c:cat>
          <c:val>
            <c:numRef>
              <c:f>[0]!独自・JC_JC</c:f>
              <c:numCache>
                <c:formatCode>General</c:formatCode>
                <c:ptCount val="12"/>
                <c:pt idx="0">
                  <c:v>0</c:v>
                </c:pt>
                <c:pt idx="1">
                  <c:v>0</c:v>
                </c:pt>
                <c:pt idx="2">
                  <c:v>0</c:v>
                </c:pt>
                <c:pt idx="3">
                  <c:v>0</c:v>
                </c:pt>
                <c:pt idx="4">
                  <c:v>0</c:v>
                </c:pt>
                <c:pt idx="5">
                  <c:v>0</c:v>
                </c:pt>
                <c:pt idx="6">
                  <c:v>0</c:v>
                </c:pt>
                <c:pt idx="7">
                  <c:v>0</c:v>
                </c:pt>
                <c:pt idx="8">
                  <c:v>73</c:v>
                </c:pt>
                <c:pt idx="9">
                  <c:v>130</c:v>
                </c:pt>
                <c:pt idx="10">
                  <c:v>210</c:v>
                </c:pt>
                <c:pt idx="11">
                  <c:v>241</c:v>
                </c:pt>
              </c:numCache>
            </c:numRef>
          </c:val>
        </c:ser>
        <c:ser>
          <c:idx val="2"/>
          <c:order val="2"/>
          <c:tx>
            <c:v>JAIRO Cloudで公開予定</c:v>
          </c:tx>
          <c:spPr>
            <a:solidFill>
              <a:srgbClr val="FFFF00"/>
            </a:soli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[0]!独自・JC_日付</c:f>
              <c:numCache>
                <c:formatCode>yyyy/m/d;@</c:formatCode>
                <c:ptCount val="12"/>
                <c:pt idx="0">
                  <c:v>38442</c:v>
                </c:pt>
                <c:pt idx="1">
                  <c:v>38807</c:v>
                </c:pt>
                <c:pt idx="2">
                  <c:v>39172</c:v>
                </c:pt>
                <c:pt idx="3">
                  <c:v>39538</c:v>
                </c:pt>
                <c:pt idx="4">
                  <c:v>39903</c:v>
                </c:pt>
                <c:pt idx="5" formatCode="m/d/yyyy">
                  <c:v>40268</c:v>
                </c:pt>
                <c:pt idx="6" formatCode="m/d/yyyy">
                  <c:v>40633</c:v>
                </c:pt>
                <c:pt idx="7" formatCode="m/d/yyyy">
                  <c:v>40999</c:v>
                </c:pt>
                <c:pt idx="8" formatCode="m/d/yyyy">
                  <c:v>41364</c:v>
                </c:pt>
                <c:pt idx="9" formatCode="m/d/yyyy">
                  <c:v>41729</c:v>
                </c:pt>
                <c:pt idx="10" formatCode="m/d/yyyy">
                  <c:v>42094</c:v>
                </c:pt>
                <c:pt idx="11">
                  <c:v>42277</c:v>
                </c:pt>
              </c:numCache>
            </c:numRef>
          </c:cat>
          <c:val>
            <c:numRef>
              <c:f>[0]!独自・JC_JC構築中</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68</c:v>
                </c:pt>
              </c:numCache>
            </c:numRef>
          </c:val>
        </c:ser>
        <c:ser>
          <c:idx val="3"/>
          <c:order val="3"/>
          <c:tx>
            <c:v>合計</c:v>
          </c:tx>
          <c:spPr>
            <a:noFill/>
            <a:ln w="9525" cap="flat" cmpd="sng" algn="ctr">
              <a:noFill/>
              <a:round/>
            </a:ln>
            <a:effectLst/>
          </c:spPr>
          <c:invertIfNegative val="0"/>
          <c:dLbls>
            <c:dLbl>
              <c:idx val="11"/>
              <c:layout/>
              <c:tx>
                <c:rich>
                  <a:bodyPr/>
                  <a:lstStyle/>
                  <a:p>
                    <a:r>
                      <a:rPr lang="en-US" altLang="ja-JP"/>
                      <a:t>623</a:t>
                    </a:r>
                  </a:p>
                </c:rich>
              </c:tx>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[0]!独自・JC_日付</c:f>
              <c:numCache>
                <c:formatCode>yyyy/m/d;@</c:formatCode>
                <c:ptCount val="12"/>
                <c:pt idx="0">
                  <c:v>38442</c:v>
                </c:pt>
                <c:pt idx="1">
                  <c:v>38807</c:v>
                </c:pt>
                <c:pt idx="2">
                  <c:v>39172</c:v>
                </c:pt>
                <c:pt idx="3">
                  <c:v>39538</c:v>
                </c:pt>
                <c:pt idx="4">
                  <c:v>39903</c:v>
                </c:pt>
                <c:pt idx="5" formatCode="m/d/yyyy">
                  <c:v>40268</c:v>
                </c:pt>
                <c:pt idx="6" formatCode="m/d/yyyy">
                  <c:v>40633</c:v>
                </c:pt>
                <c:pt idx="7" formatCode="m/d/yyyy">
                  <c:v>40999</c:v>
                </c:pt>
                <c:pt idx="8" formatCode="m/d/yyyy">
                  <c:v>41364</c:v>
                </c:pt>
                <c:pt idx="9" formatCode="m/d/yyyy">
                  <c:v>41729</c:v>
                </c:pt>
                <c:pt idx="10" formatCode="m/d/yyyy">
                  <c:v>42094</c:v>
                </c:pt>
                <c:pt idx="11">
                  <c:v>42277</c:v>
                </c:pt>
              </c:numCache>
            </c:numRef>
          </c:cat>
          <c:val>
            <c:numRef>
              <c:f>[0]!独自・JC_合計</c:f>
              <c:numCache>
                <c:formatCode>General</c:formatCode>
                <c:ptCount val="12"/>
                <c:pt idx="0">
                  <c:v>2</c:v>
                </c:pt>
                <c:pt idx="1">
                  <c:v>10</c:v>
                </c:pt>
                <c:pt idx="2">
                  <c:v>58</c:v>
                </c:pt>
                <c:pt idx="3">
                  <c:v>101</c:v>
                </c:pt>
                <c:pt idx="4">
                  <c:v>144</c:v>
                </c:pt>
                <c:pt idx="5">
                  <c:v>193</c:v>
                </c:pt>
                <c:pt idx="6">
                  <c:v>228</c:v>
                </c:pt>
                <c:pt idx="7">
                  <c:v>260</c:v>
                </c:pt>
                <c:pt idx="8">
                  <c:v>357</c:v>
                </c:pt>
                <c:pt idx="9">
                  <c:v>431</c:v>
                </c:pt>
                <c:pt idx="10">
                  <c:v>526</c:v>
                </c:pt>
                <c:pt idx="11">
                  <c:v>558</c:v>
                </c:pt>
              </c:numCache>
            </c:numRef>
          </c:val>
        </c:ser>
        <c:dLbls>
          <c:showLegendKey val="0"/>
          <c:showVal val="0"/>
          <c:showCatName val="0"/>
          <c:showSerName val="0"/>
          <c:showPercent val="0"/>
          <c:showBubbleSize val="0"/>
        </c:dLbls>
        <c:gapWidth val="150"/>
        <c:overlap val="100"/>
        <c:axId val="203720576"/>
        <c:axId val="203722112"/>
      </c:barChart>
      <c:catAx>
        <c:axId val="203720576"/>
        <c:scaling>
          <c:orientation val="minMax"/>
          <c:min val="1"/>
        </c:scaling>
        <c:delete val="0"/>
        <c:axPos val="b"/>
        <c:numFmt formatCode="yyyy\.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ja-JP"/>
          </a:p>
        </c:txPr>
        <c:crossAx val="203722112"/>
        <c:crosses val="autoZero"/>
        <c:auto val="0"/>
        <c:lblAlgn val="ctr"/>
        <c:lblOffset val="100"/>
        <c:tickLblSkip val="1"/>
        <c:noMultiLvlLbl val="0"/>
      </c:catAx>
      <c:valAx>
        <c:axId val="203722112"/>
        <c:scaling>
          <c:orientation val="minMax"/>
          <c:max val="6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ja-JP"/>
          </a:p>
        </c:txPr>
        <c:crossAx val="203720576"/>
        <c:crosses val="autoZero"/>
        <c:crossBetween val="between"/>
        <c:minorUnit val="10"/>
      </c:valAx>
      <c:spPr>
        <a:noFill/>
        <a:ln>
          <a:noFill/>
        </a:ln>
        <a:effectLst/>
      </c:spPr>
    </c:plotArea>
    <c:legend>
      <c:legendPos val="r"/>
      <c:legendEntry>
        <c:idx val="0"/>
        <c:delete val="1"/>
      </c:legendEntry>
      <c:legendEntry>
        <c:idx val="1"/>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legendEntry>
      <c:legendEntry>
        <c:idx val="2"/>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legendEntry>
      <c:legendEntry>
        <c:idx val="3"/>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legendEntry>
      <c:layout>
        <c:manualLayout>
          <c:xMode val="edge"/>
          <c:yMode val="edge"/>
          <c:x val="9.1669301701520364E-2"/>
          <c:y val="8.6960109007495928E-2"/>
          <c:w val="0.49198494405971438"/>
          <c:h val="0.36334058120526386"/>
        </c:manualLayout>
      </c:layout>
      <c:overlay val="0"/>
      <c:spPr>
        <a:solidFill>
          <a:schemeClr val="accent5">
            <a:lumMod val="40000"/>
            <a:lumOff val="60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0.6597</cdr:x>
      <cdr:y>0.14487</cdr:y>
    </cdr:from>
    <cdr:to>
      <cdr:x>0.81609</cdr:x>
      <cdr:y>0.21085</cdr:y>
    </cdr:to>
    <cdr:sp macro="" textlink="">
      <cdr:nvSpPr>
        <cdr:cNvPr id="6" name="テキスト ボックス 5"/>
        <cdr:cNvSpPr txBox="1"/>
      </cdr:nvSpPr>
      <cdr:spPr>
        <a:xfrm xmlns:a="http://schemas.openxmlformats.org/drawingml/2006/main">
          <a:off x="3368029" y="505023"/>
          <a:ext cx="798434" cy="2300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solidFill>
                <a:srgbClr val="000066"/>
              </a:solidFill>
            </a:rPr>
            <a:t>1,259</a:t>
          </a:r>
          <a:r>
            <a:rPr lang="ja-JP" altLang="en-US" sz="1100" dirty="0">
              <a:solidFill>
                <a:srgbClr val="000066"/>
              </a:solidFill>
            </a:rPr>
            <a:t>機関</a:t>
          </a:r>
        </a:p>
      </cdr:txBody>
    </cdr:sp>
  </cdr:relSizeAnchor>
  <cdr:relSizeAnchor xmlns:cdr="http://schemas.openxmlformats.org/drawingml/2006/chartDrawing">
    <cdr:from>
      <cdr:x>0.48918</cdr:x>
      <cdr:y>0.13426</cdr:y>
    </cdr:from>
    <cdr:to>
      <cdr:x>0.65715</cdr:x>
      <cdr:y>0.20023</cdr:y>
    </cdr:to>
    <cdr:sp macro="" textlink="">
      <cdr:nvSpPr>
        <cdr:cNvPr id="8" name="テキスト ボックス 1"/>
        <cdr:cNvSpPr txBox="1"/>
      </cdr:nvSpPr>
      <cdr:spPr>
        <a:xfrm xmlns:a="http://schemas.openxmlformats.org/drawingml/2006/main">
          <a:off x="2497473" y="468052"/>
          <a:ext cx="857554" cy="2299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100" dirty="0">
              <a:solidFill>
                <a:srgbClr val="F79646">
                  <a:lumMod val="75000"/>
                </a:srgbClr>
              </a:solidFill>
            </a:rPr>
            <a:t>12,335</a:t>
          </a:r>
          <a:r>
            <a:rPr lang="ja-JP" altLang="en-US" sz="1100" dirty="0">
              <a:solidFill>
                <a:srgbClr val="F79646">
                  <a:lumMod val="75000"/>
                </a:srgbClr>
              </a:solidFill>
            </a:rPr>
            <a:t>万件</a:t>
          </a:r>
        </a:p>
      </cdr:txBody>
    </cdr:sp>
  </cdr:relSizeAnchor>
</c:userShapes>
</file>

<file path=ppt/drawings/drawing2.xml><?xml version="1.0" encoding="utf-8"?>
<c:userShapes xmlns:c="http://schemas.openxmlformats.org/drawingml/2006/chart">
  <cdr:relSizeAnchor xmlns:cdr="http://schemas.openxmlformats.org/drawingml/2006/chartDrawing">
    <cdr:from>
      <cdr:x>0.78171</cdr:x>
      <cdr:y>0.33203</cdr:y>
    </cdr:from>
    <cdr:to>
      <cdr:x>0.89421</cdr:x>
      <cdr:y>0.41189</cdr:y>
    </cdr:to>
    <cdr:sp macro="" textlink="">
      <cdr:nvSpPr>
        <cdr:cNvPr id="2" name="テキスト ボックス 1"/>
        <cdr:cNvSpPr txBox="1"/>
      </cdr:nvSpPr>
      <cdr:spPr>
        <a:xfrm xmlns:a="http://schemas.openxmlformats.org/drawingml/2006/main">
          <a:off x="3093448" y="1043992"/>
          <a:ext cx="445195" cy="2511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100" dirty="0">
              <a:solidFill>
                <a:srgbClr val="F79646">
                  <a:lumMod val="75000"/>
                </a:srgbClr>
              </a:solidFill>
            </a:rPr>
            <a:t>75</a:t>
          </a:r>
          <a:r>
            <a:rPr lang="ja-JP" altLang="en-US" sz="1100" dirty="0">
              <a:solidFill>
                <a:srgbClr val="F79646">
                  <a:lumMod val="75000"/>
                </a:srgbClr>
              </a:solidFill>
            </a:rPr>
            <a:t>万件</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6807200" cy="496888"/>
          </a:xfrm>
          <a:prstGeom prst="rect">
            <a:avLst/>
          </a:prstGeom>
        </p:spPr>
        <p:txBody>
          <a:bodyPr vert="horz" lIns="91398" tIns="45698" rIns="91398" bIns="45698" rtlCol="0" anchor="b"/>
          <a:lstStyle>
            <a:lvl1pPr algn="r" eaLnBrk="1" fontAlgn="auto" hangingPunct="1">
              <a:spcBef>
                <a:spcPts val="0"/>
              </a:spcBef>
              <a:spcAft>
                <a:spcPts val="0"/>
              </a:spcAft>
              <a:buFontTx/>
              <a:buNone/>
              <a:defRPr sz="1300">
                <a:latin typeface="+mn-ea"/>
                <a:ea typeface="+mn-ea"/>
              </a:defRPr>
            </a:lvl1pPr>
          </a:lstStyle>
          <a:p>
            <a:pPr>
              <a:defRPr/>
            </a:pPr>
            <a:r>
              <a:rPr lang="ja-JP" altLang="en-US" dirty="0" smtClean="0"/>
              <a:t>私立大学図書館協会東地区部会</a:t>
            </a:r>
            <a:endParaRPr lang="en-US" altLang="ja-JP" dirty="0" smtClean="0"/>
          </a:p>
          <a:p>
            <a:pPr>
              <a:defRPr/>
            </a:pPr>
            <a:r>
              <a:rPr lang="en-US" altLang="ja-JP" dirty="0" smtClean="0"/>
              <a:t>2015</a:t>
            </a:r>
            <a:r>
              <a:rPr lang="ja-JP" altLang="en-US" dirty="0" smtClean="0"/>
              <a:t>年度研修分科会</a:t>
            </a:r>
            <a:endParaRPr lang="ja-JP" altLang="en-US" dirty="0"/>
          </a:p>
        </p:txBody>
      </p:sp>
      <p:sp>
        <p:nvSpPr>
          <p:cNvPr id="5" name="スライド番号プレースホルダ 4"/>
          <p:cNvSpPr>
            <a:spLocks noGrp="1"/>
          </p:cNvSpPr>
          <p:nvPr>
            <p:ph type="sldNum" sz="quarter" idx="3"/>
          </p:nvPr>
        </p:nvSpPr>
        <p:spPr>
          <a:xfrm>
            <a:off x="0" y="9440863"/>
            <a:ext cx="6805613" cy="498475"/>
          </a:xfrm>
          <a:prstGeom prst="rect">
            <a:avLst/>
          </a:prstGeom>
        </p:spPr>
        <p:txBody>
          <a:bodyPr vert="horz" lIns="91398" tIns="45698" rIns="91398" bIns="45698" rtlCol="0" anchor="t"/>
          <a:lstStyle>
            <a:lvl1pPr algn="ctr" eaLnBrk="1" fontAlgn="auto" hangingPunct="1">
              <a:spcBef>
                <a:spcPts val="0"/>
              </a:spcBef>
              <a:spcAft>
                <a:spcPts val="0"/>
              </a:spcAft>
              <a:buFontTx/>
              <a:buNone/>
              <a:defRPr sz="1200">
                <a:latin typeface="+mn-lt"/>
                <a:ea typeface="+mn-ea"/>
              </a:defRPr>
            </a:lvl1pPr>
          </a:lstStyle>
          <a:p>
            <a:pPr>
              <a:defRPr/>
            </a:pPr>
            <a:fld id="{0BE59FF8-A0B4-4C2E-AF97-6C528997F4E4}" type="slidenum">
              <a:rPr lang="ja-JP" altLang="en-US"/>
              <a:pPr>
                <a:defRPr/>
              </a:pPr>
              <a:t>‹#›</a:t>
            </a:fld>
            <a:endParaRPr lang="ja-JP" altLang="en-US" dirty="0"/>
          </a:p>
        </p:txBody>
      </p:sp>
    </p:spTree>
    <p:extLst>
      <p:ext uri="{BB962C8B-B14F-4D97-AF65-F5344CB8AC3E}">
        <p14:creationId xmlns:p14="http://schemas.microsoft.com/office/powerpoint/2010/main" val="2540930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398" tIns="45698" rIns="91398" bIns="45698" rtlCol="0"/>
          <a:lstStyle>
            <a:lvl1pPr algn="l" eaLnBrk="1" fontAlgn="auto" hangingPunct="1">
              <a:spcBef>
                <a:spcPts val="0"/>
              </a:spcBef>
              <a:spcAft>
                <a:spcPts val="0"/>
              </a:spcAft>
              <a:buFontTx/>
              <a:buNone/>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398" tIns="45698" rIns="91398" bIns="45698" rtlCol="0"/>
          <a:lstStyle>
            <a:lvl1pPr algn="r" eaLnBrk="1" fontAlgn="auto" hangingPunct="1">
              <a:spcBef>
                <a:spcPts val="0"/>
              </a:spcBef>
              <a:spcAft>
                <a:spcPts val="0"/>
              </a:spcAft>
              <a:buFontTx/>
              <a:buNone/>
              <a:defRPr sz="1200">
                <a:latin typeface="+mn-lt"/>
                <a:ea typeface="+mn-ea"/>
              </a:defRPr>
            </a:lvl1pPr>
          </a:lstStyle>
          <a:p>
            <a:pPr>
              <a:defRPr/>
            </a:pPr>
            <a:fld id="{6FAD2DE5-5A9E-46DB-B4FF-A807E4AC9206}" type="datetimeFigureOut">
              <a:rPr lang="ja-JP" altLang="en-US"/>
              <a:pPr>
                <a:defRPr/>
              </a:pPr>
              <a:t>2016/6/23</a:t>
            </a:fld>
            <a:endParaRPr lang="ja-JP" altLang="en-US"/>
          </a:p>
        </p:txBody>
      </p:sp>
      <p:sp>
        <p:nvSpPr>
          <p:cNvPr id="4" name="スライド イメージ プレースホル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398" tIns="45698" rIns="91398" bIns="45698"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398" tIns="45698" rIns="91398" bIns="4569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398" tIns="45698" rIns="91398" bIns="45698" rtlCol="0" anchor="b"/>
          <a:lstStyle>
            <a:lvl1pPr algn="l" eaLnBrk="1" fontAlgn="auto" hangingPunct="1">
              <a:spcBef>
                <a:spcPts val="0"/>
              </a:spcBef>
              <a:spcAft>
                <a:spcPts val="0"/>
              </a:spcAft>
              <a:buFontTx/>
              <a:buNone/>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398" tIns="45698" rIns="91398" bIns="45698" rtlCol="0" anchor="b"/>
          <a:lstStyle>
            <a:lvl1pPr algn="r" eaLnBrk="1" fontAlgn="auto" hangingPunct="1">
              <a:spcBef>
                <a:spcPts val="0"/>
              </a:spcBef>
              <a:spcAft>
                <a:spcPts val="0"/>
              </a:spcAft>
              <a:buFontTx/>
              <a:buNone/>
              <a:defRPr sz="1200">
                <a:latin typeface="+mn-lt"/>
                <a:ea typeface="+mn-ea"/>
              </a:defRPr>
            </a:lvl1pPr>
          </a:lstStyle>
          <a:p>
            <a:pPr>
              <a:defRPr/>
            </a:pPr>
            <a:fld id="{0FF5A404-D9E7-4423-BCCF-065D6EA22B9F}" type="slidenum">
              <a:rPr lang="ja-JP" altLang="en-US"/>
              <a:pPr>
                <a:defRPr/>
              </a:pPr>
              <a:t>‹#›</a:t>
            </a:fld>
            <a:endParaRPr lang="ja-JP" altLang="en-US"/>
          </a:p>
        </p:txBody>
      </p:sp>
    </p:spTree>
    <p:extLst>
      <p:ext uri="{BB962C8B-B14F-4D97-AF65-F5344CB8AC3E}">
        <p14:creationId xmlns:p14="http://schemas.microsoft.com/office/powerpoint/2010/main" val="1370636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0659" name="ノート プレースホルダ 2"/>
          <p:cNvSpPr>
            <a:spLocks noGrp="1"/>
          </p:cNvSpPr>
          <p:nvPr>
            <p:ph type="body" idx="1"/>
          </p:nvPr>
        </p:nvSpPr>
        <p:spPr bwMode="auto"/>
        <p:txBody>
          <a:bodyPr wrap="square" numCol="1" anchor="t" anchorCtr="0" compatLnSpc="1">
            <a:prstTxWarp prst="textNoShape">
              <a:avLst/>
            </a:prstTxWarp>
          </a:bodyPr>
          <a:lstStyle/>
          <a:p>
            <a:pPr>
              <a:defRPr/>
            </a:pPr>
            <a:r>
              <a:rPr lang="en-US" altLang="ja-JP" sz="1400" dirty="0" smtClean="0">
                <a:latin typeface="+mn-ea"/>
              </a:rPr>
              <a:t>16:10-55</a:t>
            </a:r>
            <a:r>
              <a:rPr lang="ja-JP" altLang="en-US" sz="1400" dirty="0" smtClean="0">
                <a:latin typeface="+mn-ea"/>
              </a:rPr>
              <a:t>（</a:t>
            </a:r>
            <a:r>
              <a:rPr lang="en-US" altLang="ja-JP" sz="1400" dirty="0" smtClean="0">
                <a:latin typeface="+mn-ea"/>
              </a:rPr>
              <a:t>45</a:t>
            </a:r>
            <a:r>
              <a:rPr lang="ja-JP" altLang="en-US" sz="1400" dirty="0" smtClean="0">
                <a:latin typeface="+mn-ea"/>
              </a:rPr>
              <a:t>分）</a:t>
            </a:r>
            <a:endParaRPr lang="en-US" altLang="ja-JP" sz="1400" dirty="0" smtClean="0">
              <a:latin typeface="+mn-ea"/>
            </a:endParaRPr>
          </a:p>
          <a:p>
            <a:pPr>
              <a:defRPr/>
            </a:pPr>
            <a:r>
              <a:rPr lang="ja-JP" altLang="en-US" sz="1400" dirty="0" smtClean="0">
                <a:latin typeface="+mn-ea"/>
              </a:rPr>
              <a:t>・短期研修最後のコマ</a:t>
            </a:r>
            <a:endParaRPr lang="en-US" altLang="ja-JP" sz="1400" dirty="0" smtClean="0">
              <a:latin typeface="+mn-ea"/>
            </a:endParaRPr>
          </a:p>
          <a:p>
            <a:pPr>
              <a:defRPr/>
            </a:pPr>
            <a:r>
              <a:rPr lang="ja-JP" altLang="en-US" sz="1400" dirty="0" smtClean="0">
                <a:latin typeface="+mn-ea"/>
              </a:rPr>
              <a:t>・「事業戦略」とあるが大仰な話はしない</a:t>
            </a:r>
            <a:endParaRPr lang="en-US" altLang="ja-JP" sz="1400" dirty="0" smtClean="0">
              <a:latin typeface="+mn-ea"/>
            </a:endParaRPr>
          </a:p>
          <a:p>
            <a:pPr>
              <a:defRPr/>
            </a:pPr>
            <a:r>
              <a:rPr lang="ja-JP" altLang="en-US" sz="1400" dirty="0" smtClean="0">
                <a:latin typeface="+mn-ea"/>
              </a:rPr>
              <a:t>・大学図書館との連携・協力なしには、</a:t>
            </a:r>
            <a:r>
              <a:rPr lang="en-US" altLang="ja-JP" sz="1400" dirty="0" smtClean="0">
                <a:latin typeface="+mn-ea"/>
              </a:rPr>
              <a:t>NII</a:t>
            </a:r>
            <a:r>
              <a:rPr lang="ja-JP" altLang="en-US" sz="1400" dirty="0" smtClean="0">
                <a:latin typeface="+mn-ea"/>
              </a:rPr>
              <a:t>の事業・サービスは成り立たないという当たり前の話をするだけなのでリラックスして聞いてください</a:t>
            </a:r>
            <a:endParaRPr lang="en-US" altLang="ja-JP" sz="1400" dirty="0" smtClean="0">
              <a:latin typeface="+mn-ea"/>
            </a:endParaRPr>
          </a:p>
        </p:txBody>
      </p:sp>
      <p:sp>
        <p:nvSpPr>
          <p:cNvPr id="4" name="スライド番号プレースホルダ 3"/>
          <p:cNvSpPr>
            <a:spLocks noGrp="1"/>
          </p:cNvSpPr>
          <p:nvPr>
            <p:ph type="sldNum" sz="quarter" idx="5"/>
          </p:nvPr>
        </p:nvSpPr>
        <p:spPr/>
        <p:txBody>
          <a:bodyPr/>
          <a:lstStyle/>
          <a:p>
            <a:pPr>
              <a:defRPr/>
            </a:pPr>
            <a:fld id="{3839274C-7735-4A2C-A730-399CB9ED45FD}" type="slidenum">
              <a:rPr lang="ja-JP" altLang="en-US" smtClean="0"/>
              <a:pPr>
                <a:defRPr/>
              </a:pPr>
              <a:t>0</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451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・ごちゃっとした図</a:t>
            </a:r>
            <a:endParaRPr lang="en-US" altLang="ja-JP" smtClean="0"/>
          </a:p>
          <a:p>
            <a:r>
              <a:rPr lang="ja-JP" altLang="en-US" smtClean="0"/>
              <a:t>・事業ごとに歴史的経緯（例えば</a:t>
            </a:r>
            <a:r>
              <a:rPr lang="en-US" altLang="ja-JP" smtClean="0"/>
              <a:t>CiNii</a:t>
            </a:r>
            <a:r>
              <a:rPr lang="ja-JP" altLang="en-US" smtClean="0"/>
              <a:t>には前身のサービスとして</a:t>
            </a:r>
            <a:r>
              <a:rPr lang="en-US" altLang="ja-JP" smtClean="0"/>
              <a:t>NACSIS-IR</a:t>
            </a:r>
            <a:r>
              <a:rPr lang="ja-JP" altLang="en-US" smtClean="0"/>
              <a:t>があった）や予算が認められて事業やサービスを開始した時期等の違いもあり、最近までは各資料種別等に特化したシステム・インタフェースを開発・提供してきた</a:t>
            </a:r>
            <a:endParaRPr lang="en-US" altLang="ja-JP" smtClean="0"/>
          </a:p>
          <a:p>
            <a:r>
              <a:rPr lang="ja-JP" altLang="en-US" smtClean="0"/>
              <a:t>・やはり個別のシステム・インタフェースを維持・運用していくのは負荷が少なくない</a:t>
            </a:r>
            <a:endParaRPr lang="en-US" altLang="ja-JP" smtClean="0"/>
          </a:p>
          <a:p>
            <a:r>
              <a:rPr lang="ja-JP" altLang="en-US" smtClean="0"/>
              <a:t>・事業のスクラップ＆ビルドや効率化を進めていかなければならないというのが大きな課題</a:t>
            </a:r>
            <a:endParaRPr lang="en-US" altLang="ja-JP" smtClean="0"/>
          </a:p>
          <a:p>
            <a:endParaRPr lang="en-US" altLang="ja-JP" smtClean="0"/>
          </a:p>
        </p:txBody>
      </p:sp>
      <p:sp>
        <p:nvSpPr>
          <p:cNvPr id="4" name="スライド番号プレースホルダー 3"/>
          <p:cNvSpPr>
            <a:spLocks noGrp="1"/>
          </p:cNvSpPr>
          <p:nvPr>
            <p:ph type="sldNum" sz="quarter" idx="5"/>
          </p:nvPr>
        </p:nvSpPr>
        <p:spPr/>
        <p:txBody>
          <a:bodyPr/>
          <a:lstStyle/>
          <a:p>
            <a:pPr>
              <a:defRPr/>
            </a:pPr>
            <a:fld id="{764A901E-93F3-4F68-9264-F39BDE69DA2E}" type="slidenum">
              <a:rPr lang="ja-JP" altLang="en-US" smtClean="0"/>
              <a:pPr>
                <a:defRPr/>
              </a:pPr>
              <a:t>9</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CAT/ILL</a:t>
            </a:r>
            <a:r>
              <a:rPr lang="ja-JP" altLang="en-US" smtClean="0"/>
              <a:t>については最も歴史のある、安定したサービスと言える</a:t>
            </a:r>
            <a:endParaRPr lang="en-US" altLang="ja-JP" smtClean="0"/>
          </a:p>
          <a:p>
            <a:r>
              <a:rPr lang="ja-JP" altLang="en-US" smtClean="0"/>
              <a:t>・それがゆえになかなか身軽にシステム・運用を変えられないという課題がある</a:t>
            </a:r>
            <a:endParaRPr lang="en-US" altLang="ja-JP" smtClean="0"/>
          </a:p>
        </p:txBody>
      </p:sp>
      <p:sp>
        <p:nvSpPr>
          <p:cNvPr id="65540"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D32003-CC8E-4C84-9628-B9CEED49DEDF}" type="slidenum">
              <a:rPr lang="ja-JP" altLang="en-US" smtClean="0"/>
              <a:pPr fontAlgn="base">
                <a:spcBef>
                  <a:spcPct val="0"/>
                </a:spcBef>
                <a:spcAft>
                  <a:spcPct val="0"/>
                </a:spcAft>
              </a:pPr>
              <a:t>10</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656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・電子リソースの管理やリポジトリ、研究データへの対応等、多様なコンテンツを扱っていくためには</a:t>
            </a:r>
            <a:r>
              <a:rPr lang="en-US" altLang="ja-JP" smtClean="0"/>
              <a:t>CAT</a:t>
            </a:r>
            <a:r>
              <a:rPr lang="ja-JP" altLang="en-US" smtClean="0"/>
              <a:t>の比重（予算・人的コスト含めて）を減らしていく必要ある</a:t>
            </a:r>
            <a:endParaRPr lang="en-US" altLang="ja-JP" smtClean="0"/>
          </a:p>
          <a:p>
            <a:r>
              <a:rPr lang="ja-JP" altLang="en-US" smtClean="0"/>
              <a:t>・もちろん、２０２０年にいきなり</a:t>
            </a:r>
            <a:r>
              <a:rPr lang="en-US" altLang="ja-JP" smtClean="0"/>
              <a:t>CAT</a:t>
            </a:r>
            <a:r>
              <a:rPr lang="ja-JP" altLang="en-US" smtClean="0"/>
              <a:t>が変わるということはないが、新たな</a:t>
            </a:r>
            <a:r>
              <a:rPr lang="en-US" altLang="ja-JP" smtClean="0"/>
              <a:t>CAT</a:t>
            </a:r>
            <a:r>
              <a:rPr lang="ja-JP" altLang="en-US" smtClean="0"/>
              <a:t>の在り方を示すべく検討中（後述）</a:t>
            </a:r>
            <a:endParaRPr lang="en-US" altLang="ja-JP" smtClean="0"/>
          </a:p>
          <a:p>
            <a:endParaRPr lang="ja-JP" altLang="en-US" smtClean="0"/>
          </a:p>
        </p:txBody>
      </p:sp>
      <p:sp>
        <p:nvSpPr>
          <p:cNvPr id="4" name="スライド番号プレースホルダー 3"/>
          <p:cNvSpPr>
            <a:spLocks noGrp="1"/>
          </p:cNvSpPr>
          <p:nvPr>
            <p:ph type="sldNum" sz="quarter" idx="5"/>
          </p:nvPr>
        </p:nvSpPr>
        <p:spPr/>
        <p:txBody>
          <a:bodyPr/>
          <a:lstStyle/>
          <a:p>
            <a:pPr>
              <a:defRPr/>
            </a:pPr>
            <a:fld id="{728E0D9A-78C5-4B35-82D5-F33C25FA3F32}" type="slidenum">
              <a:rPr lang="ja-JP" altLang="en-US" smtClean="0"/>
              <a:pPr>
                <a:defRPr/>
              </a:pPr>
              <a:t>11</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758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CiNii</a:t>
            </a:r>
            <a:r>
              <a:rPr lang="ja-JP" altLang="en-US" smtClean="0"/>
              <a:t>　今や</a:t>
            </a:r>
            <a:r>
              <a:rPr lang="en-US" altLang="ja-JP" smtClean="0"/>
              <a:t>NII</a:t>
            </a:r>
            <a:r>
              <a:rPr lang="ja-JP" altLang="en-US" smtClean="0"/>
              <a:t>のコンテンツサービスの「顔」となった</a:t>
            </a:r>
            <a:endParaRPr lang="en-US" altLang="ja-JP" smtClean="0"/>
          </a:p>
          <a:p>
            <a:r>
              <a:rPr lang="ja-JP" altLang="en-US" smtClean="0"/>
              <a:t>・コンテンツシステム開発室長の大向先生陣頭指揮の下で日々進化中</a:t>
            </a:r>
          </a:p>
        </p:txBody>
      </p:sp>
      <p:sp>
        <p:nvSpPr>
          <p:cNvPr id="67588"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4778E4-5A92-4845-9B5C-7BE80CA3876B}" type="slidenum">
              <a:rPr lang="ja-JP" altLang="en-US" smtClean="0"/>
              <a:pPr fontAlgn="base">
                <a:spcBef>
                  <a:spcPct val="0"/>
                </a:spcBef>
                <a:spcAft>
                  <a:spcPct val="0"/>
                </a:spcAft>
              </a:pPr>
              <a:t>12</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・ご存じのとおり、</a:t>
            </a:r>
            <a:r>
              <a:rPr lang="en-US" altLang="ja-JP" smtClean="0"/>
              <a:t>CIA</a:t>
            </a:r>
            <a:r>
              <a:rPr lang="ja-JP" altLang="en-US" smtClean="0"/>
              <a:t>は様々な文献</a:t>
            </a:r>
            <a:r>
              <a:rPr lang="en-US" altLang="ja-JP" smtClean="0"/>
              <a:t>DB</a:t>
            </a:r>
            <a:r>
              <a:rPr lang="ja-JP" altLang="en-US" smtClean="0"/>
              <a:t>（</a:t>
            </a:r>
            <a:r>
              <a:rPr lang="en-US" altLang="ja-JP" smtClean="0"/>
              <a:t>NII-ELS</a:t>
            </a:r>
            <a:r>
              <a:rPr lang="ja-JP" altLang="en-US" smtClean="0"/>
              <a:t>、</a:t>
            </a:r>
            <a:r>
              <a:rPr lang="en-US" altLang="ja-JP" smtClean="0"/>
              <a:t>NDL</a:t>
            </a:r>
            <a:r>
              <a:rPr lang="ja-JP" altLang="en-US" smtClean="0"/>
              <a:t>の雑誌記事索引、機関リポジトリ、</a:t>
            </a:r>
            <a:r>
              <a:rPr lang="en-US" altLang="ja-JP" smtClean="0"/>
              <a:t>J-STAGE</a:t>
            </a:r>
            <a:r>
              <a:rPr lang="ja-JP" altLang="en-US" smtClean="0"/>
              <a:t>等）を統合・名寄せして提供</a:t>
            </a:r>
            <a:endParaRPr lang="en-US" altLang="ja-JP" smtClean="0"/>
          </a:p>
          <a:p>
            <a:r>
              <a:rPr lang="ja-JP" altLang="en-US" smtClean="0"/>
              <a:t>・最近では</a:t>
            </a:r>
            <a:r>
              <a:rPr lang="en-US" altLang="ja-JP" smtClean="0"/>
              <a:t>Google</a:t>
            </a:r>
            <a:r>
              <a:rPr lang="ja-JP" altLang="en-US" smtClean="0"/>
              <a:t>経由や</a:t>
            </a:r>
            <a:r>
              <a:rPr lang="en-US" altLang="ja-JP" smtClean="0"/>
              <a:t>API</a:t>
            </a:r>
            <a:r>
              <a:rPr lang="ja-JP" altLang="en-US" smtClean="0"/>
              <a:t>経由直接書誌情報のページへ飛んでくることも多いので利用統計の見せ方は工夫が必要</a:t>
            </a:r>
            <a:endParaRPr lang="en-US" altLang="ja-JP" smtClean="0"/>
          </a:p>
          <a:p>
            <a:r>
              <a:rPr lang="ja-JP" altLang="en-US" smtClean="0"/>
              <a:t>・とくに次のスライドにあるように、</a:t>
            </a:r>
            <a:r>
              <a:rPr lang="en-US" altLang="ja-JP" smtClean="0"/>
              <a:t>NII</a:t>
            </a:r>
            <a:r>
              <a:rPr lang="ja-JP" altLang="en-US" smtClean="0"/>
              <a:t>内製の論文データ（本文）が</a:t>
            </a:r>
            <a:r>
              <a:rPr lang="en-US" altLang="ja-JP" smtClean="0"/>
              <a:t>H</a:t>
            </a:r>
            <a:r>
              <a:rPr lang="ja-JP" altLang="en-US" smtClean="0"/>
              <a:t>２９からはなくなる。つまり</a:t>
            </a:r>
            <a:r>
              <a:rPr lang="en-US" altLang="ja-JP" smtClean="0"/>
              <a:t>CiNii</a:t>
            </a:r>
            <a:r>
              <a:rPr lang="ja-JP" altLang="en-US" smtClean="0"/>
              <a:t>は自身で本文</a:t>
            </a:r>
            <a:r>
              <a:rPr lang="en-US" altLang="ja-JP" smtClean="0"/>
              <a:t>PDF</a:t>
            </a:r>
            <a:r>
              <a:rPr lang="ja-JP" altLang="en-US" smtClean="0"/>
              <a:t>を持たず本文提供はリンクのみとなる</a:t>
            </a:r>
            <a:endParaRPr lang="en-US" altLang="ja-JP" smtClean="0"/>
          </a:p>
        </p:txBody>
      </p:sp>
      <p:sp>
        <p:nvSpPr>
          <p:cNvPr id="686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5E80B5-BD09-4308-8C57-4C3CFC3FBC2E}" type="slidenum">
              <a:rPr lang="ja-JP" altLang="en-US" smtClean="0"/>
              <a:pPr fontAlgn="base">
                <a:spcBef>
                  <a:spcPct val="0"/>
                </a:spcBef>
                <a:spcAft>
                  <a:spcPct val="0"/>
                </a:spcAft>
              </a:pPr>
              <a:t>13</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・ここで一部の誤解を解いておきたいのは、終了するのは</a:t>
            </a:r>
            <a:r>
              <a:rPr lang="en-US" altLang="ja-JP" smtClean="0"/>
              <a:t>CiNii</a:t>
            </a:r>
            <a:r>
              <a:rPr lang="ja-JP" altLang="en-US" smtClean="0"/>
              <a:t>のデータソースの一つである</a:t>
            </a:r>
            <a:r>
              <a:rPr lang="en-US" altLang="ja-JP" smtClean="0"/>
              <a:t>ELS(</a:t>
            </a:r>
            <a:r>
              <a:rPr lang="ja-JP" altLang="en-US" smtClean="0"/>
              <a:t>学協会刊行の論文情報：本文含む）</a:t>
            </a:r>
            <a:endParaRPr lang="en-US" altLang="ja-JP" smtClean="0"/>
          </a:p>
          <a:p>
            <a:r>
              <a:rPr lang="ja-JP" altLang="en-US" smtClean="0"/>
              <a:t>・これまで</a:t>
            </a:r>
            <a:r>
              <a:rPr lang="en-US" altLang="ja-JP" smtClean="0"/>
              <a:t>ELS</a:t>
            </a:r>
            <a:r>
              <a:rPr lang="ja-JP" altLang="en-US" smtClean="0"/>
              <a:t>事業で作成していたコンテンツは</a:t>
            </a:r>
            <a:r>
              <a:rPr lang="en-US" altLang="ja-JP" smtClean="0"/>
              <a:t>J-STAGE</a:t>
            </a:r>
            <a:r>
              <a:rPr lang="ja-JP" altLang="en-US" smtClean="0"/>
              <a:t>や機関リポジトリ等のプラットフォームへ移行を予定</a:t>
            </a:r>
            <a:endParaRPr lang="en-US" altLang="ja-JP" smtClean="0"/>
          </a:p>
          <a:p>
            <a:r>
              <a:rPr lang="ja-JP" altLang="en-US" smtClean="0"/>
              <a:t>・しかし本文の置き場が変わるだけで</a:t>
            </a:r>
            <a:r>
              <a:rPr lang="en-US" altLang="ja-JP" smtClean="0"/>
              <a:t>CiNii</a:t>
            </a:r>
            <a:r>
              <a:rPr lang="ja-JP" altLang="en-US" smtClean="0"/>
              <a:t>からは引き続き検索は可能（本文リンクの飛ぶ先が変わるだけ）ということは強調しておきたい</a:t>
            </a:r>
          </a:p>
        </p:txBody>
      </p:sp>
      <p:sp>
        <p:nvSpPr>
          <p:cNvPr id="4" name="スライド番号プレースホルダー 3"/>
          <p:cNvSpPr>
            <a:spLocks noGrp="1"/>
          </p:cNvSpPr>
          <p:nvPr>
            <p:ph type="sldNum" sz="quarter" idx="5"/>
          </p:nvPr>
        </p:nvSpPr>
        <p:spPr/>
        <p:txBody>
          <a:bodyPr/>
          <a:lstStyle/>
          <a:p>
            <a:pPr>
              <a:defRPr/>
            </a:pPr>
            <a:fld id="{2E8F9E2C-18F0-4F70-938B-CC94DBE48ECD}" type="slidenum">
              <a:rPr lang="en-US" altLang="ja-JP" smtClean="0"/>
              <a:pPr>
                <a:defRPr/>
              </a:pPr>
              <a:t>14</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06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706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DF7164-78F3-460F-9ED0-A81B42573FC8}" type="slidenum">
              <a:rPr lang="ja-JP" altLang="en-US" smtClean="0"/>
              <a:pPr fontAlgn="base">
                <a:spcBef>
                  <a:spcPct val="0"/>
                </a:spcBef>
                <a:spcAft>
                  <a:spcPct val="0"/>
                </a:spcAft>
              </a:pPr>
              <a:t>15</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168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・新たな</a:t>
            </a:r>
            <a:r>
              <a:rPr lang="en-US" altLang="ja-JP" smtClean="0"/>
              <a:t>CiNii</a:t>
            </a:r>
            <a:r>
              <a:rPr lang="ja-JP" altLang="en-US" smtClean="0"/>
              <a:t>ファミリーとして、</a:t>
            </a:r>
            <a:r>
              <a:rPr lang="en-US" altLang="ja-JP" smtClean="0"/>
              <a:t>D</a:t>
            </a:r>
            <a:r>
              <a:rPr lang="ja-JP" altLang="en-US" smtClean="0"/>
              <a:t>が登場。一部では</a:t>
            </a:r>
            <a:r>
              <a:rPr lang="en-US" altLang="ja-JP" smtClean="0"/>
              <a:t>CiNii</a:t>
            </a:r>
            <a:r>
              <a:rPr lang="ja-JP" altLang="en-US" smtClean="0"/>
              <a:t>シリーズ</a:t>
            </a:r>
            <a:r>
              <a:rPr lang="en-US" altLang="ja-JP" smtClean="0"/>
              <a:t>A,B</a:t>
            </a:r>
            <a:r>
              <a:rPr lang="ja-JP" altLang="en-US" smtClean="0"/>
              <a:t>と来て次は</a:t>
            </a:r>
            <a:r>
              <a:rPr lang="en-US" altLang="ja-JP" smtClean="0"/>
              <a:t>C</a:t>
            </a:r>
            <a:r>
              <a:rPr lang="ja-JP" altLang="en-US" smtClean="0"/>
              <a:t>と言われていたが（</a:t>
            </a:r>
            <a:r>
              <a:rPr lang="en-US" altLang="ja-JP" smtClean="0"/>
              <a:t>C</a:t>
            </a:r>
            <a:r>
              <a:rPr lang="ja-JP" altLang="en-US" smtClean="0"/>
              <a:t>は実は内部システムにあり）</a:t>
            </a:r>
            <a:endParaRPr lang="en-US" altLang="ja-JP" smtClean="0"/>
          </a:p>
          <a:p>
            <a:r>
              <a:rPr lang="ja-JP" altLang="en-US" smtClean="0"/>
              <a:t>・この場では、</a:t>
            </a:r>
            <a:r>
              <a:rPr lang="en-US" altLang="ja-JP" smtClean="0"/>
              <a:t>D</a:t>
            </a:r>
            <a:r>
              <a:rPr lang="ja-JP" altLang="en-US" smtClean="0"/>
              <a:t>の次も計画中とだけ言っておく（</a:t>
            </a:r>
            <a:r>
              <a:rPr lang="en-US" altLang="ja-JP" smtClean="0"/>
              <a:t>E</a:t>
            </a:r>
            <a:r>
              <a:rPr lang="ja-JP" altLang="en-US" smtClean="0"/>
              <a:t>になるか、何になるかは今後のお楽しみ）</a:t>
            </a:r>
          </a:p>
        </p:txBody>
      </p:sp>
      <p:sp>
        <p:nvSpPr>
          <p:cNvPr id="71684"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D4EADC-85F3-4CEA-8CA1-F28279AE2232}" type="slidenum">
              <a:rPr lang="ja-JP" altLang="en-US" smtClean="0"/>
              <a:pPr fontAlgn="base">
                <a:spcBef>
                  <a:spcPct val="0"/>
                </a:spcBef>
                <a:spcAft>
                  <a:spcPct val="0"/>
                </a:spcAft>
              </a:pPr>
              <a:t>16</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IR</a:t>
            </a:r>
            <a:r>
              <a:rPr lang="ja-JP" altLang="en-US" smtClean="0"/>
              <a:t>についてはあくまでも大学側が主役であり、</a:t>
            </a:r>
            <a:r>
              <a:rPr lang="en-US" altLang="ja-JP" smtClean="0"/>
              <a:t>NII</a:t>
            </a:r>
            <a:r>
              <a:rPr lang="ja-JP" altLang="en-US" smtClean="0"/>
              <a:t>は構築・連携の支援を行うというスタンスで来た</a:t>
            </a:r>
          </a:p>
        </p:txBody>
      </p:sp>
      <p:sp>
        <p:nvSpPr>
          <p:cNvPr id="72708"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950EF5-9E4A-49A9-A24D-DA82BF7DA296}" type="slidenum">
              <a:rPr lang="ja-JP" altLang="en-US" smtClean="0"/>
              <a:pPr fontAlgn="base">
                <a:spcBef>
                  <a:spcPct val="0"/>
                </a:spcBef>
                <a:spcAft>
                  <a:spcPct val="0"/>
                </a:spcAft>
              </a:pPr>
              <a:t>17</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373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・リポジトリの構築機関数、コンテンツ数ともに順調に伸びているが様々な課題もある（杉田課長のコマで言及があったかも）</a:t>
            </a:r>
            <a:endParaRPr lang="en-US" altLang="ja-JP" smtClean="0"/>
          </a:p>
          <a:p>
            <a:r>
              <a:rPr lang="ja-JP" altLang="en-US" smtClean="0"/>
              <a:t>・一方で中小規模の大学ではリポジトリを立ち上げたくても自前で独自にシステム構築を行うのは予算的にも人的にも困難との声があった</a:t>
            </a:r>
          </a:p>
        </p:txBody>
      </p:sp>
      <p:sp>
        <p:nvSpPr>
          <p:cNvPr id="73732"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E1FEC7-7338-44FB-954E-C9EBE3E4A86E}" type="slidenum">
              <a:rPr lang="ja-JP" altLang="en-US" smtClean="0"/>
              <a:pPr fontAlgn="base">
                <a:spcBef>
                  <a:spcPct val="0"/>
                </a:spcBef>
                <a:spcAft>
                  <a:spcPct val="0"/>
                </a:spcAft>
              </a:pPr>
              <a:t>18</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p:txBody>
          <a:bodyPr wrap="square" numCol="1" anchor="t" anchorCtr="0" compatLnSpc="1">
            <a:prstTxWarp prst="textNoShape">
              <a:avLst/>
            </a:prstTxWarp>
          </a:bodyPr>
          <a:lstStyle/>
          <a:p>
            <a:pPr>
              <a:defRPr/>
            </a:pPr>
            <a:r>
              <a:rPr lang="ja-JP" altLang="en-US" dirty="0" smtClean="0">
                <a:latin typeface="+mn-ea"/>
              </a:rPr>
              <a:t>・時間も限られているので現状はさらりと流して今後の話をメインにしたい</a:t>
            </a:r>
            <a:endParaRPr lang="en-US" altLang="ja-JP" dirty="0" smtClean="0">
              <a:latin typeface="+mn-ea"/>
            </a:endParaRPr>
          </a:p>
          <a:p>
            <a:pPr>
              <a:defRPr/>
            </a:pPr>
            <a:endParaRPr lang="en-US" altLang="ja-JP" dirty="0" smtClean="0">
              <a:latin typeface="+mn-ea"/>
            </a:endParaRPr>
          </a:p>
        </p:txBody>
      </p:sp>
      <p:sp>
        <p:nvSpPr>
          <p:cNvPr id="4" name="スライド番号プレースホルダ 3"/>
          <p:cNvSpPr>
            <a:spLocks noGrp="1"/>
          </p:cNvSpPr>
          <p:nvPr>
            <p:ph type="sldNum" sz="quarter" idx="5"/>
          </p:nvPr>
        </p:nvSpPr>
        <p:spPr/>
        <p:txBody>
          <a:bodyPr/>
          <a:lstStyle/>
          <a:p>
            <a:pPr>
              <a:defRPr/>
            </a:pPr>
            <a:fld id="{C7B64234-93D7-414E-84BF-4B8499BD5695}" type="slidenum">
              <a:rPr lang="ja-JP" altLang="en-US" smtClean="0"/>
              <a:pPr>
                <a:defRPr/>
              </a:pPr>
              <a:t>1</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475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・それを踏まえて立ち上げたのが</a:t>
            </a:r>
            <a:r>
              <a:rPr lang="en-US" altLang="ja-JP" smtClean="0"/>
              <a:t>JC</a:t>
            </a:r>
          </a:p>
          <a:p>
            <a:r>
              <a:rPr lang="ja-JP" altLang="en-US" smtClean="0"/>
              <a:t>・現在２５０以上の機関が利用しているが、規模としては大学の教員のフルタイム（</a:t>
            </a:r>
            <a:r>
              <a:rPr lang="en-US" altLang="ja-JP" smtClean="0"/>
              <a:t>FTE</a:t>
            </a:r>
            <a:r>
              <a:rPr lang="ja-JP" altLang="en-US" smtClean="0"/>
              <a:t>）２００人以下の機関が８割を占める</a:t>
            </a:r>
          </a:p>
        </p:txBody>
      </p:sp>
      <p:sp>
        <p:nvSpPr>
          <p:cNvPr id="74756"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61A719-E322-4DEF-8AB7-05133B700634}" type="slidenum">
              <a:rPr lang="ja-JP" altLang="en-US" smtClean="0"/>
              <a:pPr fontAlgn="base">
                <a:spcBef>
                  <a:spcPct val="0"/>
                </a:spcBef>
                <a:spcAft>
                  <a:spcPct val="0"/>
                </a:spcAft>
              </a:pPr>
              <a:t>19</a:t>
            </a:fld>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JC</a:t>
            </a:r>
            <a:r>
              <a:rPr lang="ja-JP" altLang="en-US" smtClean="0"/>
              <a:t>の成功を受けて、既構築機関からも移行したいとの相談が寄せられ、実証実験を経て正式に移行相談の受付を開始</a:t>
            </a:r>
            <a:endParaRPr lang="en-US" altLang="ja-JP" smtClean="0"/>
          </a:p>
          <a:p>
            <a:r>
              <a:rPr lang="ja-JP" altLang="en-US" smtClean="0"/>
              <a:t>・ただし、今後さらに参加機関が増えることを見越して、大学との共同運営モデルを検討中</a:t>
            </a:r>
            <a:endParaRPr lang="en-US" altLang="ja-JP" smtClean="0"/>
          </a:p>
          <a:p>
            <a:r>
              <a:rPr lang="ja-JP" altLang="en-US" smtClean="0"/>
              <a:t>・とくに利用料金をいただいて、それにより継続的な運用が図れるようなモデルを当初から想定していたが、だんだん国家予算が厳しい状況になってきて受益者負担を財務当局から強く求められている。</a:t>
            </a:r>
            <a:endParaRPr lang="en-US" altLang="ja-JP" smtClean="0"/>
          </a:p>
          <a:p>
            <a:r>
              <a:rPr lang="ja-JP" altLang="en-US" smtClean="0"/>
              <a:t>・単に</a:t>
            </a:r>
            <a:r>
              <a:rPr lang="en-US" altLang="ja-JP" smtClean="0"/>
              <a:t>JC</a:t>
            </a:r>
            <a:r>
              <a:rPr lang="ja-JP" altLang="en-US" smtClean="0"/>
              <a:t>のユーザー会ではなく、日本全体でリポジトリの活性化・高度化を担う協議会としたい（後述）</a:t>
            </a:r>
          </a:p>
        </p:txBody>
      </p:sp>
      <p:sp>
        <p:nvSpPr>
          <p:cNvPr id="75780"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3BD0C8-4FAF-4FBC-B970-0999EC6119E8}" type="slidenum">
              <a:rPr lang="ja-JP" altLang="en-US" smtClean="0"/>
              <a:pPr fontAlgn="base">
                <a:spcBef>
                  <a:spcPct val="0"/>
                </a:spcBef>
                <a:spcAft>
                  <a:spcPct val="0"/>
                </a:spcAft>
              </a:pPr>
              <a:t>20</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KAKEN</a:t>
            </a:r>
            <a:r>
              <a:rPr lang="ja-JP" altLang="en-US" smtClean="0"/>
              <a:t>についてはあまり馴染がないと思うが、日本の研究活動を支える重要な資金源であり最先端の研究成果の宝庫といってよい</a:t>
            </a:r>
            <a:endParaRPr lang="en-US" altLang="ja-JP" smtClean="0"/>
          </a:p>
          <a:p>
            <a:r>
              <a:rPr lang="ja-JP" altLang="en-US" smtClean="0"/>
              <a:t>・国の競争的資金では最大規模（全体の５割以上）</a:t>
            </a:r>
          </a:p>
        </p:txBody>
      </p:sp>
      <p:sp>
        <p:nvSpPr>
          <p:cNvPr id="76804"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3188F1-312C-4ECD-8F70-9B1A906FA3B7}" type="slidenum">
              <a:rPr lang="ja-JP" altLang="en-US" smtClean="0"/>
              <a:pPr fontAlgn="base">
                <a:spcBef>
                  <a:spcPct val="0"/>
                </a:spcBef>
                <a:spcAft>
                  <a:spcPct val="0"/>
                </a:spcAft>
              </a:pPr>
              <a:t>21</a:t>
            </a:fld>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・この図の意味するところが分かりにくいかもしれないが、国の支援により行われた研究成果はすべからく公開すべきという流れに乗ったもの</a:t>
            </a:r>
            <a:endParaRPr lang="en-US" altLang="ja-JP" smtClean="0"/>
          </a:p>
          <a:p>
            <a:r>
              <a:rPr lang="ja-JP" altLang="en-US" smtClean="0"/>
              <a:t>・科研費自体の情報公開は</a:t>
            </a:r>
            <a:r>
              <a:rPr lang="en-US" altLang="ja-JP" smtClean="0"/>
              <a:t>NACSIS</a:t>
            </a:r>
            <a:r>
              <a:rPr lang="ja-JP" altLang="en-US" smtClean="0"/>
              <a:t>－</a:t>
            </a:r>
            <a:r>
              <a:rPr lang="en-US" altLang="ja-JP" smtClean="0"/>
              <a:t>IR</a:t>
            </a:r>
            <a:r>
              <a:rPr lang="ja-JP" altLang="en-US" smtClean="0"/>
              <a:t>時代から継続的・段階的に拡大してきた。他の競争的資金もだんだん情報公開の流れに進みつつある。</a:t>
            </a:r>
            <a:endParaRPr lang="en-US" altLang="ja-JP" smtClean="0"/>
          </a:p>
          <a:p>
            <a:r>
              <a:rPr lang="ja-JP" altLang="en-US" smtClean="0"/>
              <a:t>・ここでは科研費と</a:t>
            </a:r>
            <a:r>
              <a:rPr lang="en-US" altLang="ja-JP" smtClean="0"/>
              <a:t>JST</a:t>
            </a:r>
            <a:r>
              <a:rPr lang="ja-JP" altLang="en-US" smtClean="0"/>
              <a:t>のみだが、他省庁含めて２０以上の制度あり。まずは文科省内のもの（これに加えて最近立ち上がった日本医療研究開発機構）から</a:t>
            </a:r>
            <a:endParaRPr lang="en-US" altLang="ja-JP" smtClean="0"/>
          </a:p>
          <a:p>
            <a:r>
              <a:rPr lang="ja-JP" altLang="en-US" smtClean="0"/>
              <a:t>・こういった研究成果とリポジトリが結びつくことで単に論文だけではない研究成果の</a:t>
            </a:r>
            <a:r>
              <a:rPr lang="en-US" altLang="ja-JP" smtClean="0"/>
              <a:t>OA</a:t>
            </a:r>
            <a:r>
              <a:rPr lang="ja-JP" altLang="en-US" smtClean="0"/>
              <a:t>化が促進されると考えている</a:t>
            </a:r>
          </a:p>
        </p:txBody>
      </p:sp>
      <p:sp>
        <p:nvSpPr>
          <p:cNvPr id="77828"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4D6206-E66F-45FB-94C0-8DA753A50C60}" type="slidenum">
              <a:rPr lang="ja-JP" altLang="en-US" smtClean="0"/>
              <a:pPr fontAlgn="base">
                <a:spcBef>
                  <a:spcPct val="0"/>
                </a:spcBef>
                <a:spcAft>
                  <a:spcPct val="0"/>
                </a:spcAft>
              </a:pPr>
              <a:t>22</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SPARC</a:t>
            </a:r>
            <a:r>
              <a:rPr lang="ja-JP" altLang="en-US" smtClean="0"/>
              <a:t>についても色々と経緯はあるが、オープンアクセスの旗振り役、国内外の関係者をつなぐ役割を担う活動と理解してもらえばよい</a:t>
            </a:r>
            <a:endParaRPr lang="en-US" altLang="ja-JP" smtClean="0"/>
          </a:p>
          <a:p>
            <a:r>
              <a:rPr lang="ja-JP" altLang="en-US" smtClean="0"/>
              <a:t>・機会があればぜひセミナーにも参加いただきたい。もう一点、実はセミナーの企画は大学図書館や研究者等によるセミナー企画</a:t>
            </a:r>
            <a:r>
              <a:rPr lang="en-US" altLang="ja-JP" smtClean="0"/>
              <a:t>WG</a:t>
            </a:r>
            <a:r>
              <a:rPr lang="ja-JP" altLang="en-US" smtClean="0"/>
              <a:t>を設置し、図書館職員や研究者が自身の課題、議論したいテーマや人選をして企画している。今のところ一本釣りだが自薦他薦、ぜひやってみたいという方がいらっしゃれば声をかけてほしい。</a:t>
            </a:r>
          </a:p>
        </p:txBody>
      </p:sp>
      <p:sp>
        <p:nvSpPr>
          <p:cNvPr id="78852"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9FD896-038D-4E9C-BCBD-59187E102D65}" type="slidenum">
              <a:rPr lang="ja-JP" altLang="en-US" smtClean="0"/>
              <a:pPr fontAlgn="base">
                <a:spcBef>
                  <a:spcPct val="0"/>
                </a:spcBef>
                <a:spcAft>
                  <a:spcPct val="0"/>
                </a:spcAft>
              </a:pPr>
              <a:t>23</a:t>
            </a:fld>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987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・研修事業そのものも学術情報センター時代から粛々と行ってきたが、事業そのもののスクラップ＆ビルドを行っているところ</a:t>
            </a:r>
            <a:endParaRPr lang="en-US" altLang="ja-JP" smtClean="0"/>
          </a:p>
          <a:p>
            <a:r>
              <a:rPr lang="ja-JP" altLang="en-US" smtClean="0"/>
              <a:t>・目録システム講習会は今年で幕を閉じる</a:t>
            </a:r>
            <a:endParaRPr lang="en-US" altLang="ja-JP" smtClean="0"/>
          </a:p>
          <a:p>
            <a:r>
              <a:rPr lang="ja-JP" altLang="en-US" smtClean="0"/>
              <a:t>　→操作の修得はセルフラーニング教材で</a:t>
            </a:r>
            <a:endParaRPr lang="en-US" altLang="ja-JP" smtClean="0"/>
          </a:p>
          <a:p>
            <a:r>
              <a:rPr lang="ja-JP" altLang="en-US" smtClean="0"/>
              <a:t>　→レベル分け：入門講習会と書誌作成研修（募集中）</a:t>
            </a:r>
            <a:endParaRPr lang="en-US" altLang="ja-JP" smtClean="0"/>
          </a:p>
          <a:p>
            <a:r>
              <a:rPr lang="ja-JP" altLang="en-US" smtClean="0"/>
              <a:t>・今後は大学図書館との共同主催や図書館主催の研修への協力・後援という形で充実させていければと考えている</a:t>
            </a:r>
            <a:endParaRPr lang="en-US" altLang="ja-JP" smtClean="0"/>
          </a:p>
        </p:txBody>
      </p:sp>
      <p:sp>
        <p:nvSpPr>
          <p:cNvPr id="79876"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B96D56-7D72-47C2-B1CF-43159769C1F2}" type="slidenum">
              <a:rPr lang="ja-JP" altLang="en-US" smtClean="0"/>
              <a:pPr fontAlgn="base">
                <a:spcBef>
                  <a:spcPct val="0"/>
                </a:spcBef>
                <a:spcAft>
                  <a:spcPct val="0"/>
                </a:spcAft>
              </a:pPr>
              <a:t>24</a:t>
            </a:fld>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089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NII</a:t>
            </a:r>
            <a:r>
              <a:rPr lang="ja-JP" altLang="en-US" smtClean="0"/>
              <a:t>として今後も研修事業のメニューとして残していくし、積極的に</a:t>
            </a:r>
            <a:r>
              <a:rPr lang="en-US" altLang="ja-JP" smtClean="0"/>
              <a:t>PR</a:t>
            </a:r>
            <a:r>
              <a:rPr lang="ja-JP" altLang="en-US" smtClean="0"/>
              <a:t>したいのは実務研修</a:t>
            </a:r>
            <a:endParaRPr lang="en-US" altLang="ja-JP" smtClean="0"/>
          </a:p>
          <a:p>
            <a:r>
              <a:rPr lang="ja-JP" altLang="en-US" smtClean="0"/>
              <a:t>・他の研修と違い研修生自身の関心のあるテーマ（＝</a:t>
            </a:r>
            <a:r>
              <a:rPr lang="en-US" altLang="ja-JP" smtClean="0"/>
              <a:t>NII</a:t>
            </a:r>
            <a:r>
              <a:rPr lang="ja-JP" altLang="en-US" smtClean="0"/>
              <a:t>や大学全体の基盤に役立つ）に取り組める</a:t>
            </a:r>
            <a:endParaRPr lang="en-US" altLang="ja-JP" smtClean="0"/>
          </a:p>
          <a:p>
            <a:r>
              <a:rPr lang="ja-JP" altLang="en-US" smtClean="0"/>
              <a:t>・研修のメインターゲット（これまでの実績）：まさに短期研修の受講対象者層と重なる</a:t>
            </a:r>
            <a:endParaRPr lang="en-US" altLang="ja-JP" smtClean="0"/>
          </a:p>
          <a:p>
            <a:r>
              <a:rPr lang="ja-JP" altLang="en-US" smtClean="0"/>
              <a:t>・国内短期留学的に、職場を離れて自身の取り組みたいテーマに集中したいという方はぜひ応募してほしい</a:t>
            </a:r>
          </a:p>
        </p:txBody>
      </p:sp>
      <p:sp>
        <p:nvSpPr>
          <p:cNvPr id="80900"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D17C62-7404-45CF-B708-4D70BF2A2BA9}" type="slidenum">
              <a:rPr lang="ja-JP" altLang="en-US" smtClean="0"/>
              <a:pPr fontAlgn="base">
                <a:spcBef>
                  <a:spcPct val="0"/>
                </a:spcBef>
                <a:spcAft>
                  <a:spcPct val="0"/>
                </a:spcAft>
              </a:pPr>
              <a:t>25</a:t>
            </a:fld>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192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・各事業のまとめとしてそれぞれの問題点と今後の方向性を簡単にまとめてみた</a:t>
            </a:r>
            <a:endParaRPr lang="en-US" altLang="ja-JP" smtClean="0"/>
          </a:p>
          <a:p>
            <a:r>
              <a:rPr lang="ja-JP" altLang="en-US" smtClean="0"/>
              <a:t>・サービスとしては</a:t>
            </a:r>
            <a:r>
              <a:rPr lang="en-US" altLang="ja-JP" smtClean="0"/>
              <a:t>CiNii</a:t>
            </a:r>
            <a:r>
              <a:rPr lang="ja-JP" altLang="en-US" smtClean="0"/>
              <a:t>と</a:t>
            </a:r>
            <a:r>
              <a:rPr lang="en-US" altLang="ja-JP" smtClean="0"/>
              <a:t>JC</a:t>
            </a:r>
            <a:r>
              <a:rPr lang="ja-JP" altLang="en-US" smtClean="0"/>
              <a:t>、</a:t>
            </a:r>
            <a:r>
              <a:rPr lang="en-US" altLang="ja-JP" smtClean="0"/>
              <a:t>KAKEN</a:t>
            </a:r>
            <a:r>
              <a:rPr lang="ja-JP" altLang="en-US" smtClean="0"/>
              <a:t>（</a:t>
            </a:r>
            <a:r>
              <a:rPr lang="en-US" altLang="ja-JP" smtClean="0"/>
              <a:t>SEIKA</a:t>
            </a:r>
            <a:r>
              <a:rPr lang="ja-JP" altLang="en-US" smtClean="0"/>
              <a:t>）が成長していく</a:t>
            </a:r>
            <a:endParaRPr lang="en-US" altLang="ja-JP" smtClean="0"/>
          </a:p>
          <a:p>
            <a:r>
              <a:rPr lang="ja-JP" altLang="en-US" smtClean="0"/>
              <a:t>・最大の悩みは人がいないこと</a:t>
            </a:r>
            <a:endParaRPr lang="en-US" altLang="ja-JP" smtClean="0"/>
          </a:p>
          <a:p>
            <a:r>
              <a:rPr lang="ja-JP" altLang="en-US" smtClean="0"/>
              <a:t>・あまり不安を与えたくはないが、</a:t>
            </a:r>
            <a:r>
              <a:rPr lang="en-US" altLang="ja-JP" smtClean="0"/>
              <a:t>NII</a:t>
            </a:r>
            <a:r>
              <a:rPr lang="ja-JP" altLang="en-US" smtClean="0"/>
              <a:t>の予算や組織上の位置づけも決して盤石ではない</a:t>
            </a:r>
            <a:endParaRPr lang="en-US" altLang="ja-JP" smtClean="0"/>
          </a:p>
          <a:p>
            <a:r>
              <a:rPr lang="ja-JP" altLang="en-US" smtClean="0"/>
              <a:t>・デマケという聞きなれない言葉：霞が関の業界用語（デマケーション：境界、区分、管轄、もっと俗に言うと「縄張り」）を持ち出したのは、事業仕分け以前から（省庁再編で文科省となって以来）、</a:t>
            </a:r>
            <a:r>
              <a:rPr lang="en-US" altLang="ja-JP" smtClean="0"/>
              <a:t>NII</a:t>
            </a:r>
            <a:r>
              <a:rPr lang="ja-JP" altLang="en-US" smtClean="0"/>
              <a:t>と</a:t>
            </a:r>
            <a:r>
              <a:rPr lang="en-US" altLang="ja-JP" smtClean="0"/>
              <a:t>JST</a:t>
            </a:r>
            <a:r>
              <a:rPr lang="ja-JP" altLang="en-US" smtClean="0"/>
              <a:t>、</a:t>
            </a:r>
            <a:r>
              <a:rPr lang="en-US" altLang="ja-JP" smtClean="0"/>
              <a:t>NDL</a:t>
            </a:r>
            <a:r>
              <a:rPr lang="ja-JP" altLang="en-US" smtClean="0"/>
              <a:t>との役割分担を整理することが求められており、先の</a:t>
            </a:r>
            <a:r>
              <a:rPr lang="en-US" altLang="ja-JP" smtClean="0"/>
              <a:t>ELS</a:t>
            </a:r>
            <a:r>
              <a:rPr lang="ja-JP" altLang="en-US" smtClean="0"/>
              <a:t>の終了もそうだが、それぞれの事業の重複は避けることが命題になっている。</a:t>
            </a:r>
            <a:endParaRPr lang="en-US" altLang="ja-JP" smtClean="0"/>
          </a:p>
          <a:p>
            <a:endParaRPr lang="en-US" altLang="ja-JP" smtClean="0"/>
          </a:p>
          <a:p>
            <a:endParaRPr lang="en-US" altLang="ja-JP" smtClean="0"/>
          </a:p>
        </p:txBody>
      </p:sp>
      <p:sp>
        <p:nvSpPr>
          <p:cNvPr id="4" name="スライド番号プレースホルダー 3"/>
          <p:cNvSpPr>
            <a:spLocks noGrp="1"/>
          </p:cNvSpPr>
          <p:nvPr>
            <p:ph type="sldNum" sz="quarter" idx="5"/>
          </p:nvPr>
        </p:nvSpPr>
        <p:spPr/>
        <p:txBody>
          <a:bodyPr/>
          <a:lstStyle/>
          <a:p>
            <a:pPr>
              <a:defRPr/>
            </a:pPr>
            <a:fld id="{34F29A14-D79E-497A-9408-C200B0E5E1AE}" type="slidenum">
              <a:rPr lang="ja-JP" altLang="en-US" smtClean="0"/>
              <a:pPr>
                <a:defRPr/>
              </a:pPr>
              <a:t>26</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39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・ようやくここからが本日のメイン</a:t>
            </a:r>
            <a:endParaRPr lang="en-US" altLang="ja-JP" smtClean="0"/>
          </a:p>
          <a:p>
            <a:r>
              <a:rPr lang="ja-JP" altLang="en-US" smtClean="0"/>
              <a:t>・画期的な協定→これまで築いてきた大学図書館と</a:t>
            </a:r>
            <a:r>
              <a:rPr lang="en-US" altLang="ja-JP" smtClean="0"/>
              <a:t>NII</a:t>
            </a:r>
            <a:r>
              <a:rPr lang="ja-JP" altLang="en-US" smtClean="0"/>
              <a:t>との連携・協力の関係を形のあるものとし、目的や組織を明確化したことが重要</a:t>
            </a:r>
            <a:endParaRPr lang="en-US" altLang="ja-JP" smtClean="0"/>
          </a:p>
          <a:p>
            <a:endParaRPr lang="en-US" altLang="ja-JP" smtClean="0"/>
          </a:p>
        </p:txBody>
      </p:sp>
      <p:sp>
        <p:nvSpPr>
          <p:cNvPr id="4" name="スライド番号プレースホルダ 3"/>
          <p:cNvSpPr>
            <a:spLocks noGrp="1"/>
          </p:cNvSpPr>
          <p:nvPr>
            <p:ph type="sldNum" sz="quarter" idx="5"/>
          </p:nvPr>
        </p:nvSpPr>
        <p:spPr/>
        <p:txBody>
          <a:bodyPr/>
          <a:lstStyle/>
          <a:p>
            <a:pPr>
              <a:defRPr/>
            </a:pPr>
            <a:fld id="{5CA8CFC7-027C-4F8F-B707-582FD4ECD0E7}" type="slidenum">
              <a:rPr lang="ja-JP" altLang="en-US" smtClean="0"/>
              <a:pPr>
                <a:defRPr/>
              </a:pPr>
              <a:t>28</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z="1400" smtClean="0"/>
              <a:t>・大学共同利用機関法人として研究と事業（</a:t>
            </a:r>
            <a:r>
              <a:rPr lang="en-US" altLang="ja-JP" sz="1400" smtClean="0"/>
              <a:t>R&amp;D</a:t>
            </a:r>
            <a:r>
              <a:rPr lang="ja-JP" altLang="en-US" sz="1400" smtClean="0"/>
              <a:t>とオペレーション）の２つのミッションを車の両輪として一体として運用しているのが最大の特徴</a:t>
            </a:r>
            <a:endParaRPr lang="en-US" altLang="ja-JP" sz="1400" smtClean="0"/>
          </a:p>
          <a:p>
            <a:r>
              <a:rPr lang="ja-JP" altLang="en-US" sz="1400" smtClean="0"/>
              <a:t>・所内的にも教員と事務職員（とくに事業部門）の位置が近いと言ってよい</a:t>
            </a:r>
          </a:p>
        </p:txBody>
      </p:sp>
      <p:sp>
        <p:nvSpPr>
          <p:cNvPr id="54276"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A46E98-D7DA-4E84-8855-A0F1555058B2}" type="slidenum">
              <a:rPr lang="ja-JP" altLang="en-US" smtClean="0"/>
              <a:pPr fontAlgn="base">
                <a:spcBef>
                  <a:spcPct val="0"/>
                </a:spcBef>
                <a:spcAft>
                  <a:spcPct val="0"/>
                </a:spcAft>
              </a:pPr>
              <a:t>2</a:t>
            </a:fld>
            <a:endParaRPr lang="ja-JP"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499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・現在３つの作業部会が立ち上がっている</a:t>
            </a:r>
            <a:endParaRPr lang="en-US" altLang="ja-JP" smtClean="0"/>
          </a:p>
          <a:p>
            <a:r>
              <a:rPr lang="ja-JP" altLang="en-US" smtClean="0"/>
              <a:t>・強調したいのは、これらの委員会は</a:t>
            </a:r>
            <a:r>
              <a:rPr lang="en-US" altLang="ja-JP" smtClean="0"/>
              <a:t>NII</a:t>
            </a:r>
            <a:r>
              <a:rPr lang="ja-JP" altLang="en-US" smtClean="0"/>
              <a:t>だけのものではないということ。大学図書館全体と</a:t>
            </a:r>
            <a:r>
              <a:rPr lang="en-US" altLang="ja-JP" smtClean="0"/>
              <a:t>NII</a:t>
            </a:r>
            <a:r>
              <a:rPr lang="ja-JP" altLang="en-US" smtClean="0"/>
              <a:t>とで持ち寄って運営している組織体</a:t>
            </a:r>
          </a:p>
        </p:txBody>
      </p:sp>
      <p:sp>
        <p:nvSpPr>
          <p:cNvPr id="84996"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130738-2232-4DD6-A08C-723CD48D9DC6}" type="slidenum">
              <a:rPr lang="ja-JP" altLang="en-US" smtClean="0"/>
              <a:pPr fontAlgn="base">
                <a:spcBef>
                  <a:spcPct val="0"/>
                </a:spcBef>
                <a:spcAft>
                  <a:spcPct val="0"/>
                </a:spcAft>
              </a:pPr>
              <a:t>29</a:t>
            </a:fld>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601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JUSTICE</a:t>
            </a:r>
            <a:r>
              <a:rPr lang="ja-JP" altLang="en-US" smtClean="0"/>
              <a:t>については省略（早稲田の笹渕さんのコマでも紹介あったはず）</a:t>
            </a:r>
          </a:p>
        </p:txBody>
      </p:sp>
      <p:sp>
        <p:nvSpPr>
          <p:cNvPr id="86020"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ED3254-A605-4D1A-80F0-FBEC455D855C}" type="slidenum">
              <a:rPr lang="ja-JP" altLang="en-US" smtClean="0"/>
              <a:pPr fontAlgn="base">
                <a:spcBef>
                  <a:spcPct val="0"/>
                </a:spcBef>
                <a:spcAft>
                  <a:spcPct val="0"/>
                </a:spcAft>
              </a:pPr>
              <a:t>30</a:t>
            </a:fld>
            <a:endParaRPr lang="ja-JP"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704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・機関リポジトリ委員会、かつて</a:t>
            </a:r>
            <a:r>
              <a:rPr lang="en-US" altLang="ja-JP" smtClean="0"/>
              <a:t>CSI</a:t>
            </a:r>
            <a:r>
              <a:rPr lang="ja-JP" altLang="en-US" smtClean="0"/>
              <a:t>委託事業の下で行っていた</a:t>
            </a:r>
            <a:r>
              <a:rPr lang="en-US" altLang="ja-JP" smtClean="0"/>
              <a:t>DRF</a:t>
            </a:r>
            <a:r>
              <a:rPr lang="ja-JP" altLang="en-US" smtClean="0"/>
              <a:t>の活動の流れを一部引き継いでいるが、</a:t>
            </a:r>
            <a:r>
              <a:rPr lang="en-US" altLang="ja-JP" smtClean="0"/>
              <a:t>DRF</a:t>
            </a:r>
            <a:r>
              <a:rPr lang="ja-JP" altLang="en-US" smtClean="0"/>
              <a:t>とは違った組織</a:t>
            </a:r>
            <a:endParaRPr lang="en-US" altLang="ja-JP" smtClean="0"/>
          </a:p>
          <a:p>
            <a:endParaRPr lang="ja-JP" altLang="en-US" smtClean="0"/>
          </a:p>
        </p:txBody>
      </p:sp>
      <p:sp>
        <p:nvSpPr>
          <p:cNvPr id="87044"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658F8A-2F72-44F9-BAB3-AF3CE19FE8F2}" type="slidenum">
              <a:rPr lang="ja-JP" altLang="en-US" smtClean="0"/>
              <a:pPr fontAlgn="base">
                <a:spcBef>
                  <a:spcPct val="0"/>
                </a:spcBef>
                <a:spcAft>
                  <a:spcPct val="0"/>
                </a:spcAft>
              </a:pPr>
              <a:t>31</a:t>
            </a:fld>
            <a:endParaRPr lang="ja-JP"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909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89092"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A01C8-92A4-4A59-97E0-B1E404300BCD}" type="slidenum">
              <a:rPr lang="ja-JP" altLang="en-US" smtClean="0"/>
              <a:pPr fontAlgn="base">
                <a:spcBef>
                  <a:spcPct val="0"/>
                </a:spcBef>
                <a:spcAft>
                  <a:spcPct val="0"/>
                </a:spcAft>
              </a:pPr>
              <a:t>32</a:t>
            </a:fld>
            <a:endParaRPr lang="ja-JP"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216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・最後に皆さんに問いかけ</a:t>
            </a:r>
            <a:endParaRPr lang="en-US" altLang="ja-JP" smtClean="0"/>
          </a:p>
          <a:p>
            <a:r>
              <a:rPr lang="ja-JP" altLang="en-US" smtClean="0"/>
              <a:t>・昔は各地域の説明会等へ行くと</a:t>
            </a:r>
            <a:r>
              <a:rPr lang="en-US" altLang="ja-JP" smtClean="0"/>
              <a:t>NII</a:t>
            </a:r>
            <a:r>
              <a:rPr lang="ja-JP" altLang="en-US" smtClean="0"/>
              <a:t>に頼めばなんでもやってくれる（ドラえもんみたいな存在）と見られていた</a:t>
            </a:r>
            <a:endParaRPr lang="en-US" altLang="ja-JP" smtClean="0"/>
          </a:p>
          <a:p>
            <a:r>
              <a:rPr lang="ja-JP" altLang="en-US" smtClean="0"/>
              <a:t>・時代は変わった。等身大の</a:t>
            </a:r>
            <a:r>
              <a:rPr lang="en-US" altLang="ja-JP" smtClean="0"/>
              <a:t>NII</a:t>
            </a:r>
            <a:r>
              <a:rPr lang="ja-JP" altLang="en-US" smtClean="0"/>
              <a:t>、実は職員</a:t>
            </a:r>
            <a:r>
              <a:rPr lang="en-US" altLang="ja-JP" smtClean="0"/>
              <a:t>10</a:t>
            </a:r>
            <a:r>
              <a:rPr lang="ja-JP" altLang="en-US" smtClean="0"/>
              <a:t>数名程度の小さな組織。</a:t>
            </a:r>
            <a:endParaRPr lang="en-US" altLang="ja-JP" smtClean="0"/>
          </a:p>
          <a:p>
            <a:r>
              <a:rPr lang="ja-JP" altLang="en-US" smtClean="0"/>
              <a:t>・</a:t>
            </a:r>
            <a:r>
              <a:rPr lang="en-US" altLang="ja-JP" smtClean="0"/>
              <a:t>NII</a:t>
            </a:r>
            <a:r>
              <a:rPr lang="ja-JP" altLang="en-US" smtClean="0"/>
              <a:t>が提供できるのは大学図書館と共に創り共に育てる基盤（仕組み）でありプラットフォーム</a:t>
            </a:r>
            <a:endParaRPr lang="en-US" altLang="ja-JP" smtClean="0"/>
          </a:p>
          <a:p>
            <a:r>
              <a:rPr lang="ja-JP" altLang="en-US" smtClean="0"/>
              <a:t>・そこに魂を吹き込むのは基盤を活用し日々教育研修支援に取り組んでいる図書館の皆様である</a:t>
            </a:r>
            <a:endParaRPr lang="en-US" altLang="ja-JP" smtClean="0"/>
          </a:p>
          <a:p>
            <a:endParaRPr lang="ja-JP" altLang="en-US" smtClean="0"/>
          </a:p>
        </p:txBody>
      </p:sp>
      <p:sp>
        <p:nvSpPr>
          <p:cNvPr id="92164"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027519-1095-4EC1-A049-B49FB1BD32FB}" type="slidenum">
              <a:rPr lang="ja-JP" altLang="en-US" smtClean="0"/>
              <a:pPr fontAlgn="base">
                <a:spcBef>
                  <a:spcPct val="0"/>
                </a:spcBef>
                <a:spcAft>
                  <a:spcPct val="0"/>
                </a:spcAft>
              </a:pPr>
              <a:t>33</a:t>
            </a:fld>
            <a:endParaRPr lang="ja-JP"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318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・連携というキーワード：実効性のあるものにしていくためには、皆さんの「加担」が必要</a:t>
            </a:r>
            <a:endParaRPr lang="en-US" altLang="ja-JP" smtClean="0"/>
          </a:p>
          <a:p>
            <a:r>
              <a:rPr lang="ja-JP" altLang="en-US" smtClean="0"/>
              <a:t>・</a:t>
            </a:r>
            <a:r>
              <a:rPr lang="en-US" altLang="ja-JP" smtClean="0"/>
              <a:t>NII</a:t>
            </a:r>
            <a:r>
              <a:rPr lang="ja-JP" altLang="en-US" smtClean="0"/>
              <a:t>がやってくれるでは物事は前に進まない</a:t>
            </a:r>
            <a:endParaRPr lang="en-US" altLang="ja-JP" smtClean="0"/>
          </a:p>
          <a:p>
            <a:r>
              <a:rPr lang="ja-JP" altLang="en-US" smtClean="0"/>
              <a:t>・</a:t>
            </a:r>
            <a:r>
              <a:rPr lang="en-US" altLang="ja-JP" smtClean="0"/>
              <a:t>NII</a:t>
            </a:r>
            <a:r>
              <a:rPr lang="ja-JP" altLang="en-US" smtClean="0"/>
              <a:t>のやれることは皆さんがパフォーマンスできるステージを用意するだけ。歌って踊るのは皆さんだということをあらためて認識してほしい。観客のままではステージ（ショー？）は始まらない</a:t>
            </a:r>
          </a:p>
        </p:txBody>
      </p:sp>
      <p:sp>
        <p:nvSpPr>
          <p:cNvPr id="93188"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4E0A7A-99E0-495D-A8B6-B8D3D2817DDA}" type="slidenum">
              <a:rPr lang="ja-JP" altLang="en-US" smtClean="0"/>
              <a:pPr fontAlgn="base">
                <a:spcBef>
                  <a:spcPct val="0"/>
                </a:spcBef>
                <a:spcAft>
                  <a:spcPct val="0"/>
                </a:spcAft>
              </a:pPr>
              <a:t>34</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NII</a:t>
            </a:r>
            <a:r>
              <a:rPr lang="ja-JP" altLang="en-US" smtClean="0"/>
              <a:t>が整備する学術情報基盤にはネットワークを土台に、上位、中位のレイヤーも含めて一体的に整備</a:t>
            </a:r>
            <a:endParaRPr lang="en-US" altLang="ja-JP" smtClean="0"/>
          </a:p>
          <a:p>
            <a:r>
              <a:rPr lang="ja-JP" altLang="en-US" smtClean="0"/>
              <a:t>・狭義ではネットワーク＝</a:t>
            </a:r>
            <a:r>
              <a:rPr lang="en-US" altLang="ja-JP" smtClean="0"/>
              <a:t>SINET</a:t>
            </a:r>
            <a:r>
              <a:rPr lang="ja-JP" altLang="en-US" smtClean="0"/>
              <a:t>であり、個々の事業はそれぞれ独立して開発・提供しているが、学術情報基盤という意味では（予算要求上も）全部含めて</a:t>
            </a:r>
            <a:r>
              <a:rPr lang="en-US" altLang="ja-JP" smtClean="0"/>
              <a:t>SINET</a:t>
            </a:r>
            <a:r>
              <a:rPr lang="ja-JP" altLang="en-US" smtClean="0"/>
              <a:t>と呼称</a:t>
            </a:r>
          </a:p>
        </p:txBody>
      </p:sp>
      <p:sp>
        <p:nvSpPr>
          <p:cNvPr id="55300"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C411AD-A3BB-4A3B-A1EE-07D2AF674DAB}" type="slidenum">
              <a:rPr lang="ja-JP" altLang="en-US" smtClean="0"/>
              <a:pPr fontAlgn="base">
                <a:spcBef>
                  <a:spcPct val="0"/>
                </a:spcBef>
                <a:spcAft>
                  <a:spcPct val="0"/>
                </a:spcAft>
              </a:pPr>
              <a:t>3</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latin typeface="Arial" charset="0"/>
              </a:rPr>
              <a:t>・ネットワークの</a:t>
            </a:r>
            <a:r>
              <a:rPr lang="en-US" altLang="ja-JP" smtClean="0">
                <a:latin typeface="Arial" charset="0"/>
              </a:rPr>
              <a:t>SINET</a:t>
            </a:r>
            <a:r>
              <a:rPr lang="ja-JP" altLang="en-US" smtClean="0">
                <a:latin typeface="Arial" charset="0"/>
              </a:rPr>
              <a:t>については、４→５へバージョンアップ（通信回線が大幅に増強、クラウド活用の促進やセキュリティの強化等にも取り組む）</a:t>
            </a:r>
            <a:endParaRPr lang="en-US" altLang="ja-JP" smtClean="0">
              <a:latin typeface="Arial" charset="0"/>
            </a:endParaRPr>
          </a:p>
          <a:p>
            <a:pPr eaLnBrk="1" hangingPunct="1">
              <a:spcBef>
                <a:spcPct val="0"/>
              </a:spcBef>
            </a:pPr>
            <a:r>
              <a:rPr lang="ja-JP" altLang="en-US" smtClean="0">
                <a:latin typeface="Arial" charset="0"/>
              </a:rPr>
              <a:t>・ネットワークの場合、物理的に構成や回線を増強することで一気にレベルアップが実現できるが、コンテンツの場合は地道にコツコツと進めていくしかない</a:t>
            </a:r>
            <a:endParaRPr lang="en-US" altLang="ja-JP" smtClean="0">
              <a:latin typeface="Arial" charset="0"/>
            </a:endParaRPr>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75DE8A-DE59-40DA-9C74-3641D607AB32}" type="slidenum">
              <a:rPr lang="en-US" altLang="ja-JP" smtClean="0"/>
              <a:pPr fontAlgn="base">
                <a:spcBef>
                  <a:spcPct val="0"/>
                </a:spcBef>
                <a:spcAft>
                  <a:spcPct val="0"/>
                </a:spcAft>
              </a:pPr>
              <a:t>4</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NII</a:t>
            </a:r>
            <a:r>
              <a:rPr lang="ja-JP" altLang="en-US" smtClean="0"/>
              <a:t>の組織：大きく１）研究系、２）事務系（さらに事業部門と管理部門に分かれる）</a:t>
            </a:r>
            <a:endParaRPr lang="en-US" altLang="ja-JP" smtClean="0"/>
          </a:p>
          <a:p>
            <a:r>
              <a:rPr lang="ja-JP" altLang="en-US" smtClean="0"/>
              <a:t>・事業部門は学術基盤推進部　２課（</a:t>
            </a:r>
            <a:r>
              <a:rPr lang="en-US" altLang="ja-JP" smtClean="0"/>
              <a:t>NW/</a:t>
            </a:r>
            <a:r>
              <a:rPr lang="ja-JP" altLang="en-US" smtClean="0"/>
              <a:t>学認とコンテンツ）と所内</a:t>
            </a:r>
            <a:r>
              <a:rPr lang="en-US" altLang="ja-JP" smtClean="0"/>
              <a:t>LAN</a:t>
            </a:r>
            <a:r>
              <a:rPr lang="ja-JP" altLang="en-US" smtClean="0"/>
              <a:t>やセキュリティインシデント対応するセンター、加えて図書館連携・協力室とあるのはいわゆる</a:t>
            </a:r>
            <a:r>
              <a:rPr lang="en-US" altLang="ja-JP" smtClean="0"/>
              <a:t>JUSTICE</a:t>
            </a:r>
          </a:p>
          <a:p>
            <a:r>
              <a:rPr lang="ja-JP" altLang="en-US" smtClean="0"/>
              <a:t>・課の下には個々の事業や開発に関わる室がぶら下がっているという体制</a:t>
            </a:r>
          </a:p>
        </p:txBody>
      </p:sp>
      <p:sp>
        <p:nvSpPr>
          <p:cNvPr id="4" name="スライド番号プレースホルダー 3"/>
          <p:cNvSpPr>
            <a:spLocks noGrp="1"/>
          </p:cNvSpPr>
          <p:nvPr>
            <p:ph type="sldNum" sz="quarter" idx="5"/>
          </p:nvPr>
        </p:nvSpPr>
        <p:spPr/>
        <p:txBody>
          <a:bodyPr/>
          <a:lstStyle/>
          <a:p>
            <a:pPr>
              <a:defRPr/>
            </a:pPr>
            <a:fld id="{C093BEB4-88CF-49DF-824E-4B21A6304301}" type="slidenum">
              <a:rPr lang="ja-JP" altLang="en-US" smtClean="0"/>
              <a:pPr>
                <a:defRPr/>
              </a:pPr>
              <a:t>5</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p:txBody>
          <a:bodyPr wrap="square" numCol="1" anchor="t" anchorCtr="0" compatLnSpc="1">
            <a:prstTxWarp prst="textNoShape">
              <a:avLst/>
            </a:prstTxWarp>
          </a:bodyPr>
          <a:lstStyle/>
          <a:p>
            <a:pPr>
              <a:defRPr/>
            </a:pPr>
            <a:r>
              <a:rPr lang="ja-JP" altLang="en-US" dirty="0" smtClean="0">
                <a:latin typeface="+mn-ea"/>
              </a:rPr>
              <a:t>・もともとは東大内の一センターとして発足</a:t>
            </a:r>
            <a:endParaRPr lang="en-US" altLang="ja-JP" dirty="0" smtClean="0">
              <a:latin typeface="+mn-ea"/>
            </a:endParaRPr>
          </a:p>
          <a:p>
            <a:pPr>
              <a:defRPr/>
            </a:pPr>
            <a:r>
              <a:rPr lang="ja-JP" altLang="en-US" dirty="0" smtClean="0">
                <a:latin typeface="+mn-ea"/>
              </a:rPr>
              <a:t>・</a:t>
            </a:r>
            <a:r>
              <a:rPr lang="en-US" altLang="ja-JP" dirty="0" smtClean="0">
                <a:latin typeface="+mn-ea"/>
              </a:rPr>
              <a:t>NACSIS</a:t>
            </a:r>
            <a:r>
              <a:rPr lang="ja-JP" altLang="en-US" dirty="0" smtClean="0">
                <a:latin typeface="+mn-ea"/>
              </a:rPr>
              <a:t>時代を知っている人はこの中にもういない？</a:t>
            </a:r>
            <a:endParaRPr lang="en-US" altLang="ja-JP" dirty="0" smtClean="0">
              <a:latin typeface="+mn-ea"/>
            </a:endParaRPr>
          </a:p>
        </p:txBody>
      </p:sp>
      <p:sp>
        <p:nvSpPr>
          <p:cNvPr id="4" name="スライド番号プレースホルダ 3"/>
          <p:cNvSpPr>
            <a:spLocks noGrp="1"/>
          </p:cNvSpPr>
          <p:nvPr>
            <p:ph type="sldNum" sz="quarter" idx="5"/>
          </p:nvPr>
        </p:nvSpPr>
        <p:spPr/>
        <p:txBody>
          <a:bodyPr/>
          <a:lstStyle/>
          <a:p>
            <a:pPr>
              <a:defRPr/>
            </a:pPr>
            <a:fld id="{BAE02AD0-5285-4BAE-84BF-09662332B01B}" type="slidenum">
              <a:rPr lang="ja-JP" altLang="en-US" smtClean="0"/>
              <a:pPr>
                <a:defRPr/>
              </a:pPr>
              <a:t>6</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p:txBody>
          <a:bodyPr wrap="square" numCol="1" anchor="t" anchorCtr="0" compatLnSpc="1">
            <a:prstTxWarp prst="textNoShape">
              <a:avLst/>
            </a:prstTxWarp>
          </a:bodyPr>
          <a:lstStyle/>
          <a:p>
            <a:pPr>
              <a:defRPr/>
            </a:pPr>
            <a:endParaRPr lang="en-US" altLang="ja-JP" dirty="0" smtClean="0">
              <a:latin typeface="+mn-ea"/>
            </a:endParaRPr>
          </a:p>
        </p:txBody>
      </p:sp>
      <p:sp>
        <p:nvSpPr>
          <p:cNvPr id="4" name="スライド番号プレースホルダ 3"/>
          <p:cNvSpPr>
            <a:spLocks noGrp="1"/>
          </p:cNvSpPr>
          <p:nvPr>
            <p:ph type="sldNum" sz="quarter" idx="5"/>
          </p:nvPr>
        </p:nvSpPr>
        <p:spPr/>
        <p:txBody>
          <a:bodyPr/>
          <a:lstStyle/>
          <a:p>
            <a:pPr>
              <a:defRPr/>
            </a:pPr>
            <a:fld id="{39852727-60E1-4EF6-98CB-B7BAF7AA89D8}" type="slidenum">
              <a:rPr lang="ja-JP" altLang="en-US" smtClean="0"/>
              <a:pPr>
                <a:defRPr/>
              </a:pPr>
              <a:t>7</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765175"/>
            <a:ext cx="7772400" cy="3024188"/>
          </a:xfrm>
          <a:noFill/>
        </p:spPr>
        <p:txBody>
          <a:bodyPr/>
          <a:lstStyle>
            <a:lvl1pPr>
              <a:defRPr sz="4800">
                <a:solidFill>
                  <a:schemeClr val="tx1"/>
                </a:solidFill>
                <a:effectLst>
                  <a:outerShdw blurRad="38100" dist="38100" dir="2700000" algn="tl">
                    <a:srgbClr val="C0C0C0"/>
                  </a:outerShdw>
                </a:effectLst>
              </a:defRPr>
            </a:lvl1pPr>
          </a:lstStyle>
          <a:p>
            <a:r>
              <a:rPr lang="ja-JP" altLang="en-US"/>
              <a:t>マスタ 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sldNum" sz="quarter" idx="10"/>
          </p:nvPr>
        </p:nvSpPr>
        <p:spPr>
          <a:ln/>
        </p:spPr>
        <p:txBody>
          <a:bodyPr/>
          <a:lstStyle>
            <a:lvl1pPr>
              <a:defRPr/>
            </a:lvl1pPr>
          </a:lstStyle>
          <a:p>
            <a:pPr>
              <a:defRPr/>
            </a:pPr>
            <a:fld id="{741B28A9-7010-4979-8ACF-B83F9CCF301E}"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0"/>
            <a:ext cx="2286000"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0"/>
            <a:ext cx="6705600"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sldNum" sz="quarter" idx="10"/>
          </p:nvPr>
        </p:nvSpPr>
        <p:spPr>
          <a:ln/>
        </p:spPr>
        <p:txBody>
          <a:bodyPr/>
          <a:lstStyle>
            <a:lvl1pPr>
              <a:defRPr/>
            </a:lvl1pPr>
          </a:lstStyle>
          <a:p>
            <a:pPr>
              <a:defRPr/>
            </a:pPr>
            <a:fld id="{0D075883-D5A9-465C-93C6-936B7FE76892}"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61975"/>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323850" y="981075"/>
            <a:ext cx="8496300" cy="5145088"/>
          </a:xfrm>
        </p:spPr>
        <p:txBody>
          <a:bodyPr/>
          <a:lstStyle/>
          <a:p>
            <a:pPr lvl="0"/>
            <a:endParaRPr lang="ja-JP" altLang="en-US" noProof="0" smtClean="0"/>
          </a:p>
        </p:txBody>
      </p:sp>
      <p:sp>
        <p:nvSpPr>
          <p:cNvPr id="4" name="Rectangle 3"/>
          <p:cNvSpPr>
            <a:spLocks noGrp="1" noChangeArrowheads="1"/>
          </p:cNvSpPr>
          <p:nvPr>
            <p:ph type="sldNum" sz="quarter" idx="10"/>
          </p:nvPr>
        </p:nvSpPr>
        <p:spPr>
          <a:ln/>
        </p:spPr>
        <p:txBody>
          <a:bodyPr/>
          <a:lstStyle>
            <a:lvl1pPr>
              <a:defRPr/>
            </a:lvl1pPr>
          </a:lstStyle>
          <a:p>
            <a:pPr>
              <a:defRPr/>
            </a:pPr>
            <a:fld id="{71C551B8-5BDC-4272-9237-9CF8A4AF4C6F}"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484313"/>
            <a:ext cx="7772400" cy="2116137"/>
          </a:xfrm>
          <a:noFill/>
        </p:spPr>
        <p:txBody>
          <a:bodyPr/>
          <a:lstStyle>
            <a:lvl1pPr>
              <a:defRPr sz="2800">
                <a:solidFill>
                  <a:schemeClr val="tx1"/>
                </a:solidFill>
              </a:defRPr>
            </a:lvl1pPr>
          </a:lstStyle>
          <a:p>
            <a:r>
              <a:rPr lang="ja-JP" altLang="en-US"/>
              <a:t>マスタ タイトルの書式設定</a:t>
            </a:r>
          </a:p>
        </p:txBody>
      </p:sp>
      <p:sp>
        <p:nvSpPr>
          <p:cNvPr id="5128" name="Rectangle 8"/>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2000">
                <a:latin typeface="メイリオ" pitchFamily="50" charset="-128"/>
                <a:ea typeface="メイリオ" pitchFamily="50" charset="-128"/>
              </a:defRPr>
            </a:lvl1pPr>
          </a:lstStyle>
          <a:p>
            <a:r>
              <a:rPr lang="ja-JP" altLang="en-US"/>
              <a:t>マスタ サブタイトルの書式設定</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sz="1800">
                <a:solidFill>
                  <a:srgbClr val="000000"/>
                </a:solidFill>
                <a:latin typeface="Arial" charset="0"/>
                <a:ea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sz="1800">
                <a:solidFill>
                  <a:srgbClr val="000000"/>
                </a:solidFill>
                <a:latin typeface="Arial" charset="0"/>
                <a:ea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vl1pPr>
          </a:lstStyle>
          <a:p>
            <a:pPr>
              <a:defRPr/>
            </a:pPr>
            <a:fld id="{B363214A-D1F4-4417-8F75-8340D79F1C34}" type="slidenum">
              <a:rPr lang="en-US" altLang="ja-JP"/>
              <a:pPr>
                <a:defRPr/>
              </a:pPr>
              <a:t>‹#›</a:t>
            </a:fld>
            <a:endParaRPr lang="en-US" altLang="ja-JP"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92BAC48-8B5B-4973-8805-FA566247F43D}"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26C67F7-4AAE-4C81-8050-C047E012ADCA}"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EFBDC81F-B5C2-4B4E-92EE-91A07C2E5DA5}"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74" y="274639"/>
            <a:ext cx="8229453"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ＭＳ Ｐゴシック" charset="-128"/>
              </a:defRPr>
            </a:lvl1pPr>
          </a:lstStyle>
          <a:p>
            <a:pPr>
              <a:defRPr/>
            </a:pPr>
            <a:endParaRPr lang="en-US" altLang="ja-JP"/>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ＭＳ Ｐゴシック"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D8E3E801-20F0-48BC-B54A-7D140E7F3172}"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
          <p:cNvSpPr>
            <a:spLocks noGrp="1" noChangeArrowheads="1"/>
          </p:cNvSpPr>
          <p:nvPr>
            <p:ph type="sldNum" sz="quarter" idx="10"/>
          </p:nvPr>
        </p:nvSpPr>
        <p:spPr>
          <a:ln/>
        </p:spPr>
        <p:txBody>
          <a:bodyPr/>
          <a:lstStyle>
            <a:lvl1pPr>
              <a:defRPr/>
            </a:lvl1pPr>
          </a:lstStyle>
          <a:p>
            <a:pPr>
              <a:defRPr/>
            </a:pPr>
            <a:fld id="{66F2E1FE-1613-4CB4-9802-6316B8960579}"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50" y="981075"/>
            <a:ext cx="417195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981075"/>
            <a:ext cx="417195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
          <p:cNvSpPr>
            <a:spLocks noGrp="1" noChangeArrowheads="1"/>
          </p:cNvSpPr>
          <p:nvPr>
            <p:ph type="sldNum" sz="quarter" idx="10"/>
          </p:nvPr>
        </p:nvSpPr>
        <p:spPr>
          <a:ln/>
        </p:spPr>
        <p:txBody>
          <a:bodyPr/>
          <a:lstStyle>
            <a:lvl1pPr>
              <a:defRPr/>
            </a:lvl1pPr>
          </a:lstStyle>
          <a:p>
            <a:pPr>
              <a:defRPr/>
            </a:pPr>
            <a:fld id="{3157EA4F-5033-45D6-AA78-2D5E52071E0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
          <p:cNvSpPr>
            <a:spLocks noGrp="1" noChangeArrowheads="1"/>
          </p:cNvSpPr>
          <p:nvPr>
            <p:ph type="sldNum" sz="quarter" idx="10"/>
          </p:nvPr>
        </p:nvSpPr>
        <p:spPr>
          <a:ln/>
        </p:spPr>
        <p:txBody>
          <a:bodyPr/>
          <a:lstStyle>
            <a:lvl1pPr>
              <a:defRPr/>
            </a:lvl1pPr>
          </a:lstStyle>
          <a:p>
            <a:pPr>
              <a:defRPr/>
            </a:pPr>
            <a:fld id="{874C6FBF-26C7-48FF-91C1-ECC8D3EC3441}"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3"/>
          <p:cNvSpPr>
            <a:spLocks noGrp="1" noChangeArrowheads="1"/>
          </p:cNvSpPr>
          <p:nvPr>
            <p:ph type="sldNum" sz="quarter" idx="10"/>
          </p:nvPr>
        </p:nvSpPr>
        <p:spPr>
          <a:ln/>
        </p:spPr>
        <p:txBody>
          <a:bodyPr/>
          <a:lstStyle>
            <a:lvl1pPr>
              <a:defRPr/>
            </a:lvl1pPr>
          </a:lstStyle>
          <a:p>
            <a:pPr>
              <a:defRPr/>
            </a:pPr>
            <a:fld id="{12DA8547-7702-4701-BC29-C8E7788F0796}"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DBAE6FC9-FBCB-44CB-95AB-F8803A2F3FDC}"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sldNum" sz="quarter" idx="10"/>
          </p:nvPr>
        </p:nvSpPr>
        <p:spPr>
          <a:ln/>
        </p:spPr>
        <p:txBody>
          <a:bodyPr/>
          <a:lstStyle>
            <a:lvl1pPr>
              <a:defRPr/>
            </a:lvl1pPr>
          </a:lstStyle>
          <a:p>
            <a:pPr>
              <a:defRPr/>
            </a:pPr>
            <a:fld id="{22D37D13-94DC-4FB1-8919-226AF29B99AE}"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sldNum" sz="quarter" idx="10"/>
          </p:nvPr>
        </p:nvSpPr>
        <p:spPr>
          <a:ln/>
        </p:spPr>
        <p:txBody>
          <a:bodyPr/>
          <a:lstStyle>
            <a:lvl1pPr>
              <a:defRPr/>
            </a:lvl1pPr>
          </a:lstStyle>
          <a:p>
            <a:pPr>
              <a:defRPr/>
            </a:pPr>
            <a:fld id="{398D8B2F-2812-4226-826A-C35D8F42638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43" name="Rectangle 3"/>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pitchFamily="50" charset="-128"/>
              </a:defRPr>
            </a:lvl1pPr>
          </a:lstStyle>
          <a:p>
            <a:pPr>
              <a:defRPr/>
            </a:pPr>
            <a:fld id="{2AA8CA09-443B-40DB-BF95-E4095AC3635A}" type="slidenum">
              <a:rPr lang="en-US" altLang="ja-JP"/>
              <a:pPr>
                <a:defRPr/>
              </a:pPr>
              <a:t>‹#›</a:t>
            </a:fld>
            <a:endParaRPr lang="en-US" altLang="ja-JP"/>
          </a:p>
        </p:txBody>
      </p:sp>
      <p:sp>
        <p:nvSpPr>
          <p:cNvPr id="1028" name="Rectangle 7"/>
          <p:cNvSpPr>
            <a:spLocks noGrp="1" noChangeArrowheads="1"/>
          </p:cNvSpPr>
          <p:nvPr>
            <p:ph type="body" idx="1"/>
          </p:nvPr>
        </p:nvSpPr>
        <p:spPr bwMode="auto">
          <a:xfrm>
            <a:off x="323850" y="981075"/>
            <a:ext cx="8496300" cy="5145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cxnSp>
        <p:nvCxnSpPr>
          <p:cNvPr id="4" name="直線コネクタ 3"/>
          <p:cNvCxnSpPr/>
          <p:nvPr/>
        </p:nvCxnSpPr>
        <p:spPr>
          <a:xfrm>
            <a:off x="323850" y="620713"/>
            <a:ext cx="84963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図 4"/>
          <p:cNvPicPr>
            <a:picLocks noChangeAspect="1"/>
          </p:cNvPicPr>
          <p:nvPr/>
        </p:nvPicPr>
        <p:blipFill>
          <a:blip r:embed="rId20" cstate="print"/>
          <a:srcRect/>
          <a:stretch>
            <a:fillRect/>
          </a:stretch>
        </p:blipFill>
        <p:spPr bwMode="auto">
          <a:xfrm>
            <a:off x="7956550" y="50800"/>
            <a:ext cx="1042988" cy="461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461" r:id="rId1"/>
    <p:sldLayoutId id="2147493447" r:id="rId2"/>
    <p:sldLayoutId id="2147493448" r:id="rId3"/>
    <p:sldLayoutId id="2147493449" r:id="rId4"/>
    <p:sldLayoutId id="2147493450" r:id="rId5"/>
    <p:sldLayoutId id="2147493451" r:id="rId6"/>
    <p:sldLayoutId id="2147493452" r:id="rId7"/>
    <p:sldLayoutId id="2147493453" r:id="rId8"/>
    <p:sldLayoutId id="2147493454" r:id="rId9"/>
    <p:sldLayoutId id="2147493455" r:id="rId10"/>
    <p:sldLayoutId id="2147493456" r:id="rId11"/>
    <p:sldLayoutId id="2147493457" r:id="rId12"/>
    <p:sldLayoutId id="2147493462" r:id="rId13"/>
    <p:sldLayoutId id="2147493463" r:id="rId14"/>
    <p:sldLayoutId id="2147493458" r:id="rId15"/>
    <p:sldLayoutId id="2147493459" r:id="rId16"/>
    <p:sldLayoutId id="2147493460" r:id="rId17"/>
    <p:sldLayoutId id="2147493464" r:id="rId18"/>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2400" b="1">
          <a:solidFill>
            <a:schemeClr val="tx1"/>
          </a:solidFill>
          <a:latin typeface="+mj-lt"/>
          <a:ea typeface="+mj-ea"/>
          <a:cs typeface="+mj-cs"/>
        </a:defRPr>
      </a:lvl1pPr>
      <a:lvl2pPr algn="ctr" rtl="0" eaLnBrk="0" fontAlgn="base" hangingPunct="0">
        <a:spcBef>
          <a:spcPct val="0"/>
        </a:spcBef>
        <a:spcAft>
          <a:spcPct val="0"/>
        </a:spcAft>
        <a:defRPr kumimoji="1" sz="2400" b="1">
          <a:solidFill>
            <a:schemeClr val="tx1"/>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2400" b="1">
          <a:solidFill>
            <a:schemeClr val="tx1"/>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2400" b="1">
          <a:solidFill>
            <a:schemeClr val="tx1"/>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2400" b="1">
          <a:solidFill>
            <a:schemeClr val="tx1"/>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2400" b="1">
          <a:solidFill>
            <a:schemeClr val="bg1"/>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2400" b="1">
          <a:solidFill>
            <a:schemeClr val="bg1"/>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2400" b="1">
          <a:solidFill>
            <a:schemeClr val="bg1"/>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2400" b="1">
          <a:solidFill>
            <a:schemeClr val="bg1"/>
          </a:solidFill>
          <a:effectLst>
            <a:outerShdw blurRad="38100" dist="38100" dir="2700000" algn="tl">
              <a:srgbClr val="000000"/>
            </a:outerShdw>
          </a:effectLst>
          <a:latin typeface="Arial" charset="0"/>
          <a:ea typeface="ＭＳ Ｐゴシック" pitchFamily="50" charset="-128"/>
        </a:defRPr>
      </a:lvl9pPr>
    </p:titleStyle>
    <p:bodyStyle>
      <a:lvl1pPr marL="363538" indent="-363538" algn="l" rtl="0" eaLnBrk="0" fontAlgn="base" hangingPunct="0">
        <a:spcBef>
          <a:spcPct val="20000"/>
        </a:spcBef>
        <a:spcAft>
          <a:spcPct val="0"/>
        </a:spcAft>
        <a:buFont typeface="Wingdings" pitchFamily="2" charset="2"/>
        <a:buChar char="p"/>
        <a:defRPr kumimoji="1" sz="2800">
          <a:solidFill>
            <a:schemeClr val="tx1"/>
          </a:solidFill>
          <a:latin typeface="+mn-lt"/>
          <a:ea typeface="+mn-ea"/>
          <a:cs typeface="+mn-cs"/>
        </a:defRPr>
      </a:lvl1pPr>
      <a:lvl2pPr marL="804863" indent="-261938" algn="l" rtl="0" eaLnBrk="0" fontAlgn="base" hangingPunct="0">
        <a:spcBef>
          <a:spcPct val="20000"/>
        </a:spcBef>
        <a:spcAft>
          <a:spcPct val="0"/>
        </a:spcAft>
        <a:buFont typeface="Wingdings" pitchFamily="2" charset="2"/>
        <a:buChar char="Ø"/>
        <a:defRPr kumimoji="1" sz="2400">
          <a:solidFill>
            <a:schemeClr val="tx1"/>
          </a:solidFill>
          <a:latin typeface="+mn-lt"/>
          <a:ea typeface="+mn-ea"/>
        </a:defRPr>
      </a:lvl2pPr>
      <a:lvl3pPr marL="1487488" indent="-228600" algn="l" rtl="0" eaLnBrk="0" fontAlgn="base" hangingPunct="0">
        <a:spcBef>
          <a:spcPct val="20000"/>
        </a:spcBef>
        <a:spcAft>
          <a:spcPct val="0"/>
        </a:spcAft>
        <a:buChar char="•"/>
        <a:defRPr kumimoji="1" sz="2400">
          <a:solidFill>
            <a:schemeClr val="tx1"/>
          </a:solidFill>
          <a:latin typeface="+mn-lt"/>
          <a:ea typeface="+mn-ea"/>
        </a:defRPr>
      </a:lvl3pPr>
      <a:lvl4pPr marL="1895475" indent="-228600" algn="l" rtl="0" eaLnBrk="0" fontAlgn="base" hangingPunct="0">
        <a:spcBef>
          <a:spcPct val="20000"/>
        </a:spcBef>
        <a:spcAft>
          <a:spcPct val="0"/>
        </a:spcAft>
        <a:buChar char="–"/>
        <a:defRPr kumimoji="1" sz="2000">
          <a:solidFill>
            <a:schemeClr val="tx1"/>
          </a:solidFill>
          <a:latin typeface="+mn-lt"/>
          <a:ea typeface="+mn-ea"/>
        </a:defRPr>
      </a:lvl4pPr>
      <a:lvl5pPr marL="2303463" indent="-228600" algn="l" rtl="0" eaLnBrk="0" fontAlgn="base" hangingPunct="0">
        <a:spcBef>
          <a:spcPct val="20000"/>
        </a:spcBef>
        <a:spcAft>
          <a:spcPct val="0"/>
        </a:spcAft>
        <a:buChar char="»"/>
        <a:defRPr kumimoji="1" sz="2000">
          <a:solidFill>
            <a:schemeClr val="tx1"/>
          </a:solidFill>
          <a:latin typeface="+mn-lt"/>
          <a:ea typeface="+mn-ea"/>
        </a:defRPr>
      </a:lvl5pPr>
      <a:lvl6pPr marL="2760663" indent="-228600" algn="l" rtl="0" fontAlgn="base">
        <a:spcBef>
          <a:spcPct val="20000"/>
        </a:spcBef>
        <a:spcAft>
          <a:spcPct val="0"/>
        </a:spcAft>
        <a:buChar char="»"/>
        <a:defRPr kumimoji="1" sz="2000">
          <a:solidFill>
            <a:schemeClr val="tx1"/>
          </a:solidFill>
          <a:latin typeface="+mn-lt"/>
          <a:ea typeface="+mn-ea"/>
        </a:defRPr>
      </a:lvl6pPr>
      <a:lvl7pPr marL="3217863" indent="-228600" algn="l" rtl="0" fontAlgn="base">
        <a:spcBef>
          <a:spcPct val="20000"/>
        </a:spcBef>
        <a:spcAft>
          <a:spcPct val="0"/>
        </a:spcAft>
        <a:buChar char="»"/>
        <a:defRPr kumimoji="1" sz="2000">
          <a:solidFill>
            <a:schemeClr val="tx1"/>
          </a:solidFill>
          <a:latin typeface="+mn-lt"/>
          <a:ea typeface="+mn-ea"/>
        </a:defRPr>
      </a:lvl7pPr>
      <a:lvl8pPr marL="3675063" indent="-228600" algn="l" rtl="0" fontAlgn="base">
        <a:spcBef>
          <a:spcPct val="20000"/>
        </a:spcBef>
        <a:spcAft>
          <a:spcPct val="0"/>
        </a:spcAft>
        <a:buChar char="»"/>
        <a:defRPr kumimoji="1" sz="2000">
          <a:solidFill>
            <a:schemeClr val="tx1"/>
          </a:solidFill>
          <a:latin typeface="+mn-lt"/>
          <a:ea typeface="+mn-ea"/>
        </a:defRPr>
      </a:lvl8pPr>
      <a:lvl9pPr marL="4132263"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ge.nii.ac.jp/genii-cgi/geniilink_a.cgi?_gn_next_url=http://jairo.nii.ac.jp" TargetMode="Externa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mitizane.ll.chiba-u.jp/information/" TargetMode="External"/><Relationship Id="rId7" Type="http://schemas.openxmlformats.org/officeDocument/2006/relationships/hyperlink" Target="http://dspace.wul.waseda.ac.jp/dspace/index.jsp"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eprints.lib.hokudai.ac.jp/index.en.jsp" TargetMode="External"/><Relationship Id="rId4" Type="http://schemas.openxmlformats.org/officeDocument/2006/relationships/image" Target="../media/image27.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oleObject" Target="../embeddings/Microsoft_Excel_97-2003_Worksheet2.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chart" Target="../charts/chart4.xml"/><Relationship Id="rId3" Type="http://schemas.openxmlformats.org/officeDocument/2006/relationships/notesSlide" Target="../notesSlides/notesSlide20.xml"/><Relationship Id="rId7" Type="http://schemas.openxmlformats.org/officeDocument/2006/relationships/image" Target="../media/image36.wmf"/><Relationship Id="rId12"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5.png"/><Relationship Id="rId11" Type="http://schemas.openxmlformats.org/officeDocument/2006/relationships/image" Target="../media/image40.wmf"/><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emf"/><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s://community.repo.nii.ac.jp/service/migratio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ctrTitle"/>
          </p:nvPr>
        </p:nvSpPr>
        <p:spPr>
          <a:xfrm>
            <a:off x="755650" y="1268413"/>
            <a:ext cx="7772400" cy="1470025"/>
          </a:xfrm>
        </p:spPr>
        <p:txBody>
          <a:bodyPr/>
          <a:lstStyle/>
          <a:p>
            <a:pPr eaLnBrk="1" hangingPunct="1">
              <a:defRPr/>
            </a:pPr>
            <a:r>
              <a:rPr lang="en-US" altLang="ja-JP" sz="3600" dirty="0" smtClean="0">
                <a:latin typeface="+mj-ea"/>
              </a:rPr>
              <a:t>NII</a:t>
            </a:r>
            <a:r>
              <a:rPr lang="ja-JP" altLang="en-US" sz="3600" dirty="0" smtClean="0">
                <a:latin typeface="+mj-ea"/>
              </a:rPr>
              <a:t>の学術コンテンツ事業と</a:t>
            </a:r>
            <a:r>
              <a:rPr lang="en-US" altLang="ja-JP" sz="3600" dirty="0" smtClean="0">
                <a:latin typeface="+mj-ea"/>
              </a:rPr>
              <a:t/>
            </a:r>
            <a:br>
              <a:rPr lang="en-US" altLang="ja-JP" sz="3600" dirty="0" smtClean="0">
                <a:latin typeface="+mj-ea"/>
              </a:rPr>
            </a:br>
            <a:r>
              <a:rPr lang="ja-JP" altLang="en-US" sz="3600" dirty="0" smtClean="0">
                <a:latin typeface="+mj-ea"/>
              </a:rPr>
              <a:t>大学図書館との連携・協力について</a:t>
            </a:r>
          </a:p>
        </p:txBody>
      </p:sp>
      <p:sp>
        <p:nvSpPr>
          <p:cNvPr id="8195" name="サブタイトル 2"/>
          <p:cNvSpPr>
            <a:spLocks noGrp="1"/>
          </p:cNvSpPr>
          <p:nvPr>
            <p:ph type="subTitle" idx="1"/>
          </p:nvPr>
        </p:nvSpPr>
        <p:spPr>
          <a:xfrm>
            <a:off x="2987675" y="5197475"/>
            <a:ext cx="5216525" cy="1039813"/>
          </a:xfrm>
        </p:spPr>
        <p:txBody>
          <a:bodyPr/>
          <a:lstStyle/>
          <a:p>
            <a:pPr eaLnBrk="1" hangingPunct="1">
              <a:defRPr/>
            </a:pPr>
            <a:r>
              <a:rPr lang="ja-JP" altLang="en-US" sz="1800" dirty="0" smtClean="0">
                <a:solidFill>
                  <a:schemeClr val="tx1">
                    <a:lumMod val="50000"/>
                    <a:lumOff val="50000"/>
                  </a:schemeClr>
                </a:solidFill>
                <a:latin typeface="HGPｺﾞｼｯｸE" pitchFamily="50" charset="-128"/>
                <a:ea typeface="HGPｺﾞｼｯｸE" pitchFamily="50" charset="-128"/>
              </a:rPr>
              <a:t>国立情報学研究所 学術基盤推進部</a:t>
            </a:r>
            <a:endParaRPr lang="en-US" altLang="ja-JP" sz="1800" dirty="0" smtClean="0">
              <a:solidFill>
                <a:schemeClr val="tx1">
                  <a:lumMod val="50000"/>
                  <a:lumOff val="50000"/>
                </a:schemeClr>
              </a:solidFill>
              <a:latin typeface="HGPｺﾞｼｯｸE" pitchFamily="50" charset="-128"/>
              <a:ea typeface="HGPｺﾞｼｯｸE" pitchFamily="50" charset="-128"/>
            </a:endParaRPr>
          </a:p>
          <a:p>
            <a:pPr eaLnBrk="1" hangingPunct="1">
              <a:defRPr/>
            </a:pPr>
            <a:r>
              <a:rPr lang="ja-JP" altLang="en-US" sz="1800" dirty="0" smtClean="0">
                <a:solidFill>
                  <a:schemeClr val="tx1">
                    <a:lumMod val="50000"/>
                    <a:lumOff val="50000"/>
                  </a:schemeClr>
                </a:solidFill>
                <a:latin typeface="HGPｺﾞｼｯｸE" pitchFamily="50" charset="-128"/>
                <a:ea typeface="HGPｺﾞｼｯｸE" pitchFamily="50" charset="-128"/>
              </a:rPr>
              <a:t>        学術コンテンツ課　</a:t>
            </a:r>
            <a:r>
              <a:rPr lang="ja-JP" altLang="en-US" sz="1800" dirty="0">
                <a:solidFill>
                  <a:schemeClr val="tx1">
                    <a:lumMod val="50000"/>
                    <a:lumOff val="50000"/>
                  </a:schemeClr>
                </a:solidFill>
                <a:latin typeface="HGPｺﾞｼｯｸE" pitchFamily="50" charset="-128"/>
                <a:ea typeface="HGPｺﾞｼｯｸE" pitchFamily="50" charset="-128"/>
              </a:rPr>
              <a:t>細川</a:t>
            </a:r>
            <a:r>
              <a:rPr lang="ja-JP" altLang="en-US" sz="1800" dirty="0" smtClean="0">
                <a:solidFill>
                  <a:schemeClr val="tx1">
                    <a:lumMod val="50000"/>
                    <a:lumOff val="50000"/>
                  </a:schemeClr>
                </a:solidFill>
                <a:latin typeface="HGPｺﾞｼｯｸE" pitchFamily="50" charset="-128"/>
                <a:ea typeface="HGPｺﾞｼｯｸE" pitchFamily="50" charset="-128"/>
              </a:rPr>
              <a:t>　聖二　 　　　　</a:t>
            </a:r>
            <a:r>
              <a:rPr lang="en-US" altLang="ja-JP" sz="1800" dirty="0" smtClean="0">
                <a:solidFill>
                  <a:schemeClr val="tx1">
                    <a:lumMod val="50000"/>
                    <a:lumOff val="50000"/>
                  </a:schemeClr>
                </a:solidFill>
                <a:latin typeface="HGPｺﾞｼｯｸE" pitchFamily="50" charset="-128"/>
                <a:ea typeface="HGPｺﾞｼｯｸE" pitchFamily="50" charset="-128"/>
              </a:rPr>
              <a:t>hosokawa@nii.ac.jp</a:t>
            </a:r>
            <a:endParaRPr lang="ja-JP" altLang="en-US" sz="1800" dirty="0" smtClean="0">
              <a:solidFill>
                <a:schemeClr val="tx1">
                  <a:lumMod val="50000"/>
                  <a:lumOff val="50000"/>
                </a:schemeClr>
              </a:solidFill>
              <a:latin typeface="HGPｺﾞｼｯｸE" pitchFamily="50" charset="-128"/>
              <a:ea typeface="HGPｺﾞｼｯｸE" pitchFamily="50" charset="-128"/>
            </a:endParaRPr>
          </a:p>
        </p:txBody>
      </p:sp>
      <p:sp>
        <p:nvSpPr>
          <p:cNvPr id="6148" name="サブタイトル 2"/>
          <p:cNvSpPr txBox="1">
            <a:spLocks/>
          </p:cNvSpPr>
          <p:nvPr/>
        </p:nvSpPr>
        <p:spPr bwMode="auto">
          <a:xfrm>
            <a:off x="1571625" y="3643313"/>
            <a:ext cx="6286500" cy="1285875"/>
          </a:xfrm>
          <a:prstGeom prst="rect">
            <a:avLst/>
          </a:prstGeom>
          <a:noFill/>
          <a:ln w="9525">
            <a:noFill/>
            <a:miter lim="800000"/>
            <a:headEnd/>
            <a:tailEnd/>
          </a:ln>
        </p:spPr>
        <p:txBody>
          <a:bodyPr/>
          <a:lstStyle/>
          <a:p>
            <a:pPr algn="ctr">
              <a:spcBef>
                <a:spcPct val="20000"/>
              </a:spcBef>
              <a:buFont typeface="Arial" charset="0"/>
              <a:buNone/>
            </a:pPr>
            <a:r>
              <a:rPr lang="ja-JP" altLang="en-US" sz="2800" dirty="0" smtClean="0">
                <a:latin typeface="HGPｺﾞｼｯｸE" pitchFamily="50" charset="-128"/>
                <a:ea typeface="HGPｺﾞｼｯｸE" pitchFamily="50" charset="-128"/>
              </a:rPr>
              <a:t>私立大学図書館協会東地区部会</a:t>
            </a:r>
            <a:endParaRPr lang="en-US" altLang="ja-JP" sz="2800" dirty="0" smtClean="0">
              <a:latin typeface="HGPｺﾞｼｯｸE" pitchFamily="50" charset="-128"/>
              <a:ea typeface="HGPｺﾞｼｯｸE" pitchFamily="50" charset="-128"/>
            </a:endParaRPr>
          </a:p>
          <a:p>
            <a:pPr algn="ctr">
              <a:spcBef>
                <a:spcPct val="20000"/>
              </a:spcBef>
              <a:buFont typeface="Arial" charset="0"/>
              <a:buNone/>
            </a:pPr>
            <a:r>
              <a:rPr lang="en-US" altLang="ja-JP" sz="2800" dirty="0" smtClean="0">
                <a:latin typeface="HGPｺﾞｼｯｸE" pitchFamily="50" charset="-128"/>
                <a:ea typeface="HGPｺﾞｼｯｸE" pitchFamily="50" charset="-128"/>
              </a:rPr>
              <a:t>2015</a:t>
            </a:r>
            <a:r>
              <a:rPr lang="ja-JP" altLang="en-US" sz="2800" dirty="0" smtClean="0">
                <a:latin typeface="HGPｺﾞｼｯｸE" pitchFamily="50" charset="-128"/>
                <a:ea typeface="HGPｺﾞｼｯｸE" pitchFamily="50" charset="-128"/>
              </a:rPr>
              <a:t>年度研修分科会　第</a:t>
            </a:r>
            <a:r>
              <a:rPr lang="en-US" altLang="ja-JP" sz="2800" dirty="0" smtClean="0">
                <a:latin typeface="HGPｺﾞｼｯｸE" pitchFamily="50" charset="-128"/>
                <a:ea typeface="HGPｺﾞｼｯｸE" pitchFamily="50" charset="-128"/>
              </a:rPr>
              <a:t>5</a:t>
            </a:r>
            <a:r>
              <a:rPr lang="ja-JP" altLang="en-US" sz="2800" dirty="0" smtClean="0">
                <a:latin typeface="HGPｺﾞｼｯｸE" pitchFamily="50" charset="-128"/>
                <a:ea typeface="HGPｺﾞｼｯｸE" pitchFamily="50" charset="-128"/>
              </a:rPr>
              <a:t>回</a:t>
            </a:r>
            <a:endParaRPr lang="en-US" altLang="ja-JP" sz="2800" dirty="0">
              <a:latin typeface="HGPｺﾞｼｯｸE" pitchFamily="50" charset="-128"/>
              <a:ea typeface="HGPｺﾞｼｯｸE" pitchFamily="50" charset="-128"/>
            </a:endParaRPr>
          </a:p>
          <a:p>
            <a:pPr algn="ctr">
              <a:spcBef>
                <a:spcPct val="20000"/>
              </a:spcBef>
            </a:pPr>
            <a:r>
              <a:rPr lang="ja-JP" altLang="en-US" sz="1800" dirty="0">
                <a:latin typeface="HGPｺﾞｼｯｸE" pitchFamily="50" charset="-128"/>
                <a:ea typeface="HGPｺﾞｼｯｸE" pitchFamily="50" charset="-128"/>
              </a:rPr>
              <a:t>平成</a:t>
            </a:r>
            <a:r>
              <a:rPr lang="en-US" altLang="ja-JP" sz="1800" dirty="0">
                <a:latin typeface="HGPｺﾞｼｯｸE" pitchFamily="50" charset="-128"/>
                <a:ea typeface="HGPｺﾞｼｯｸE" pitchFamily="50" charset="-128"/>
              </a:rPr>
              <a:t>27</a:t>
            </a:r>
            <a:r>
              <a:rPr lang="ja-JP" altLang="en-US" sz="1800" dirty="0">
                <a:latin typeface="HGPｺﾞｼｯｸE" pitchFamily="50" charset="-128"/>
                <a:ea typeface="HGPｺﾞｼｯｸE" pitchFamily="50" charset="-128"/>
              </a:rPr>
              <a:t>年</a:t>
            </a:r>
            <a:r>
              <a:rPr lang="en-US" altLang="ja-JP" sz="1800" dirty="0" smtClean="0">
                <a:latin typeface="HGPｺﾞｼｯｸE" pitchFamily="50" charset="-128"/>
                <a:ea typeface="HGPｺﾞｼｯｸE" pitchFamily="50" charset="-128"/>
              </a:rPr>
              <a:t>11</a:t>
            </a:r>
            <a:r>
              <a:rPr lang="ja-JP" altLang="en-US" sz="1800" dirty="0" smtClean="0">
                <a:latin typeface="HGPｺﾞｼｯｸE" pitchFamily="50" charset="-128"/>
                <a:ea typeface="HGPｺﾞｼｯｸE" pitchFamily="50" charset="-128"/>
              </a:rPr>
              <a:t>月</a:t>
            </a:r>
            <a:r>
              <a:rPr lang="en-US" altLang="ja-JP" sz="1800" dirty="0" smtClean="0">
                <a:latin typeface="HGPｺﾞｼｯｸE" pitchFamily="50" charset="-128"/>
                <a:ea typeface="HGPｺﾞｼｯｸE" pitchFamily="50" charset="-128"/>
              </a:rPr>
              <a:t>19</a:t>
            </a:r>
            <a:r>
              <a:rPr lang="ja-JP" altLang="en-US" sz="1800" dirty="0">
                <a:latin typeface="HGPｺﾞｼｯｸE" pitchFamily="50" charset="-128"/>
                <a:ea typeface="HGPｺﾞｼｯｸE" pitchFamily="50" charset="-128"/>
              </a:rPr>
              <a:t>日</a:t>
            </a:r>
            <a:r>
              <a:rPr lang="ja-JP" altLang="en-US" sz="1800" dirty="0" smtClean="0">
                <a:latin typeface="HGPｺﾞｼｯｸE" pitchFamily="50" charset="-128"/>
                <a:ea typeface="HGPｺﾞｼｯｸE" pitchFamily="50" charset="-128"/>
              </a:rPr>
              <a:t>（木）国立情報学研究所</a:t>
            </a:r>
            <a:endParaRPr lang="en-US" altLang="ja-JP" sz="1800" dirty="0">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r>
              <a:rPr lang="ja-JP" altLang="en-US" b="0" dirty="0" smtClean="0"/>
              <a:t>学術コンテンツ事業の現状</a:t>
            </a:r>
          </a:p>
        </p:txBody>
      </p:sp>
      <p:sp>
        <p:nvSpPr>
          <p:cNvPr id="5" name="二等辺三角形 4"/>
          <p:cNvSpPr/>
          <p:nvPr/>
        </p:nvSpPr>
        <p:spPr>
          <a:xfrm>
            <a:off x="3578225" y="1335088"/>
            <a:ext cx="2016125" cy="287337"/>
          </a:xfrm>
          <a:prstGeom prst="triangle">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二等辺三角形 5"/>
          <p:cNvSpPr/>
          <p:nvPr/>
        </p:nvSpPr>
        <p:spPr>
          <a:xfrm>
            <a:off x="4846638" y="1344613"/>
            <a:ext cx="2016125" cy="287337"/>
          </a:xfrm>
          <a:prstGeom prst="triangle">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 name="二等辺三角形 6"/>
          <p:cNvSpPr/>
          <p:nvPr/>
        </p:nvSpPr>
        <p:spPr>
          <a:xfrm>
            <a:off x="6151563" y="1344613"/>
            <a:ext cx="2016125" cy="287337"/>
          </a:xfrm>
          <a:prstGeom prst="triangle">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二等辺三角形 7"/>
          <p:cNvSpPr/>
          <p:nvPr/>
        </p:nvSpPr>
        <p:spPr>
          <a:xfrm>
            <a:off x="7569200" y="1344613"/>
            <a:ext cx="1498600" cy="287337"/>
          </a:xfrm>
          <a:prstGeom prst="triangle">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9" name="二等辺三角形 8"/>
          <p:cNvSpPr/>
          <p:nvPr/>
        </p:nvSpPr>
        <p:spPr>
          <a:xfrm>
            <a:off x="369888" y="1344613"/>
            <a:ext cx="3671887" cy="288925"/>
          </a:xfrm>
          <a:prstGeom prst="triangle">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 name="角丸四角形 9"/>
          <p:cNvSpPr/>
          <p:nvPr/>
        </p:nvSpPr>
        <p:spPr>
          <a:xfrm>
            <a:off x="3878263" y="4991100"/>
            <a:ext cx="3687762" cy="1497013"/>
          </a:xfrm>
          <a:prstGeom prst="roundRect">
            <a:avLst/>
          </a:prstGeom>
          <a:solidFill>
            <a:srgbClr val="EFC86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1" name="角丸四角形 10"/>
          <p:cNvSpPr/>
          <p:nvPr/>
        </p:nvSpPr>
        <p:spPr>
          <a:xfrm>
            <a:off x="88900" y="1552575"/>
            <a:ext cx="8977313" cy="3030538"/>
          </a:xfrm>
          <a:prstGeom prst="roundRect">
            <a:avLst>
              <a:gd name="adj" fmla="val 396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cxnSp>
        <p:nvCxnSpPr>
          <p:cNvPr id="12" name="直線矢印コネクタ 11"/>
          <p:cNvCxnSpPr/>
          <p:nvPr/>
        </p:nvCxnSpPr>
        <p:spPr>
          <a:xfrm>
            <a:off x="2405063" y="3575050"/>
            <a:ext cx="0" cy="1962150"/>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13" name="直線矢印コネクタ 12"/>
          <p:cNvCxnSpPr/>
          <p:nvPr/>
        </p:nvCxnSpPr>
        <p:spPr>
          <a:xfrm>
            <a:off x="2581275" y="3575050"/>
            <a:ext cx="398463" cy="1992313"/>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sp>
        <p:nvSpPr>
          <p:cNvPr id="19468" name="AutoShape 11"/>
          <p:cNvSpPr>
            <a:spLocks noChangeArrowheads="1"/>
          </p:cNvSpPr>
          <p:nvPr/>
        </p:nvSpPr>
        <p:spPr bwMode="auto">
          <a:xfrm>
            <a:off x="1497013" y="3671888"/>
            <a:ext cx="658812" cy="539750"/>
          </a:xfrm>
          <a:prstGeom prst="can">
            <a:avLst>
              <a:gd name="adj" fmla="val 25000"/>
            </a:avLst>
          </a:prstGeom>
          <a:solidFill>
            <a:srgbClr val="448057"/>
          </a:solidFill>
          <a:ln w="9525">
            <a:noFill/>
            <a:round/>
            <a:headEnd/>
            <a:tailEnd/>
          </a:ln>
        </p:spPr>
        <p:txBody>
          <a:bodyPr wrap="none" anchor="ctr"/>
          <a:lstStyle/>
          <a:p>
            <a:pPr algn="ctr"/>
            <a:r>
              <a:rPr lang="en-US" altLang="ja-JP" sz="1200">
                <a:solidFill>
                  <a:schemeClr val="bg1"/>
                </a:solidFill>
                <a:ea typeface="HGPｺﾞｼｯｸE" pitchFamily="50" charset="-128"/>
              </a:rPr>
              <a:t>NII-ELS</a:t>
            </a:r>
          </a:p>
        </p:txBody>
      </p:sp>
      <p:sp>
        <p:nvSpPr>
          <p:cNvPr id="19469" name="AutoShape 52"/>
          <p:cNvSpPr>
            <a:spLocks noChangeArrowheads="1"/>
          </p:cNvSpPr>
          <p:nvPr/>
        </p:nvSpPr>
        <p:spPr bwMode="auto">
          <a:xfrm>
            <a:off x="490538" y="2311400"/>
            <a:ext cx="658812" cy="539750"/>
          </a:xfrm>
          <a:prstGeom prst="can">
            <a:avLst>
              <a:gd name="adj" fmla="val 25000"/>
            </a:avLst>
          </a:prstGeom>
          <a:solidFill>
            <a:srgbClr val="448057"/>
          </a:solidFill>
          <a:ln w="9525">
            <a:noFill/>
            <a:round/>
            <a:headEnd/>
            <a:tailEnd/>
          </a:ln>
        </p:spPr>
        <p:txBody>
          <a:bodyPr wrap="none" anchor="ctr"/>
          <a:lstStyle/>
          <a:p>
            <a:pPr algn="ctr"/>
            <a:r>
              <a:rPr lang="en-US" altLang="ja-JP" sz="1200">
                <a:solidFill>
                  <a:schemeClr val="bg1"/>
                </a:solidFill>
                <a:ea typeface="HGPｺﾞｼｯｸE" pitchFamily="50" charset="-128"/>
              </a:rPr>
              <a:t>NII-REO</a:t>
            </a:r>
          </a:p>
        </p:txBody>
      </p:sp>
      <p:grpSp>
        <p:nvGrpSpPr>
          <p:cNvPr id="19470" name="グループ化 210"/>
          <p:cNvGrpSpPr>
            <a:grpSpLocks/>
          </p:cNvGrpSpPr>
          <p:nvPr/>
        </p:nvGrpSpPr>
        <p:grpSpPr bwMode="auto">
          <a:xfrm>
            <a:off x="4008438" y="5048250"/>
            <a:ext cx="1243012" cy="904875"/>
            <a:chOff x="4352922" y="5546754"/>
            <a:chExt cx="1243020" cy="904880"/>
          </a:xfrm>
        </p:grpSpPr>
        <p:sp>
          <p:nvSpPr>
            <p:cNvPr id="17" name="AutoShape 10"/>
            <p:cNvSpPr>
              <a:spLocks noChangeArrowheads="1"/>
            </p:cNvSpPr>
            <p:nvPr/>
          </p:nvSpPr>
          <p:spPr bwMode="auto">
            <a:xfrm>
              <a:off x="4352922" y="5546754"/>
              <a:ext cx="658816" cy="539753"/>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18" name="AutoShape 10"/>
            <p:cNvSpPr>
              <a:spLocks noChangeArrowheads="1"/>
            </p:cNvSpPr>
            <p:nvPr/>
          </p:nvSpPr>
          <p:spPr bwMode="auto">
            <a:xfrm>
              <a:off x="4498973" y="5656293"/>
              <a:ext cx="658816" cy="539753"/>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19" name="AutoShape 10"/>
            <p:cNvSpPr>
              <a:spLocks noChangeArrowheads="1"/>
            </p:cNvSpPr>
            <p:nvPr/>
          </p:nvSpPr>
          <p:spPr bwMode="auto">
            <a:xfrm>
              <a:off x="4645024" y="5765830"/>
              <a:ext cx="658816" cy="539753"/>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20" name="AutoShape 10"/>
            <p:cNvSpPr>
              <a:spLocks noChangeArrowheads="1"/>
            </p:cNvSpPr>
            <p:nvPr/>
          </p:nvSpPr>
          <p:spPr bwMode="auto">
            <a:xfrm>
              <a:off x="4791075" y="5838856"/>
              <a:ext cx="658816" cy="539753"/>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altLang="ja-JP" sz="1000">
                  <a:solidFill>
                    <a:srgbClr val="000000"/>
                  </a:solidFill>
                  <a:latin typeface="Calibri" pitchFamily="34" charset="0"/>
                </a:rPr>
                <a:t>I</a:t>
              </a:r>
            </a:p>
          </p:txBody>
        </p:sp>
        <p:sp>
          <p:nvSpPr>
            <p:cNvPr id="21" name="AutoShape 10"/>
            <p:cNvSpPr>
              <a:spLocks noChangeArrowheads="1"/>
            </p:cNvSpPr>
            <p:nvPr/>
          </p:nvSpPr>
          <p:spPr bwMode="auto">
            <a:xfrm>
              <a:off x="4937126" y="5911881"/>
              <a:ext cx="658816" cy="539753"/>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ja-JP" altLang="en-US" sz="1000" dirty="0">
                  <a:solidFill>
                    <a:prstClr val="black"/>
                  </a:solidFill>
                </a:rPr>
                <a:t>学術機関</a:t>
              </a:r>
              <a:endParaRPr lang="en-US" altLang="ja-JP" sz="1000" dirty="0">
                <a:solidFill>
                  <a:prstClr val="black"/>
                </a:solidFill>
              </a:endParaRPr>
            </a:p>
            <a:p>
              <a:pPr algn="ctr" fontAlgn="auto">
                <a:spcBef>
                  <a:spcPts val="0"/>
                </a:spcBef>
                <a:spcAft>
                  <a:spcPts val="0"/>
                </a:spcAft>
                <a:defRPr/>
              </a:pPr>
              <a:r>
                <a:rPr lang="ja-JP" altLang="en-US" sz="1000" dirty="0">
                  <a:solidFill>
                    <a:prstClr val="black"/>
                  </a:solidFill>
                </a:rPr>
                <a:t>リポジトリ</a:t>
              </a:r>
              <a:endParaRPr lang="en-US" altLang="ja-JP" sz="1000" dirty="0">
                <a:solidFill>
                  <a:prstClr val="black"/>
                </a:solidFill>
              </a:endParaRPr>
            </a:p>
          </p:txBody>
        </p:sp>
      </p:grpSp>
      <p:cxnSp>
        <p:nvCxnSpPr>
          <p:cNvPr id="22" name="直線矢印コネクタ 21"/>
          <p:cNvCxnSpPr/>
          <p:nvPr/>
        </p:nvCxnSpPr>
        <p:spPr>
          <a:xfrm>
            <a:off x="4759325" y="3525838"/>
            <a:ext cx="65088" cy="1741487"/>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23" name="直線矢印コネクタ 22"/>
          <p:cNvCxnSpPr/>
          <p:nvPr/>
        </p:nvCxnSpPr>
        <p:spPr>
          <a:xfrm flipH="1">
            <a:off x="4176713" y="3517900"/>
            <a:ext cx="166687" cy="1566863"/>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sp>
        <p:nvSpPr>
          <p:cNvPr id="19473" name="テキスト ボックス 120"/>
          <p:cNvSpPr txBox="1">
            <a:spLocks noChangeArrowheads="1"/>
          </p:cNvSpPr>
          <p:nvPr/>
        </p:nvSpPr>
        <p:spPr bwMode="auto">
          <a:xfrm>
            <a:off x="4859338" y="6183313"/>
            <a:ext cx="1497012" cy="307975"/>
          </a:xfrm>
          <a:prstGeom prst="rect">
            <a:avLst/>
          </a:prstGeom>
          <a:noFill/>
          <a:ln w="9525">
            <a:noFill/>
            <a:miter lim="800000"/>
            <a:headEnd/>
            <a:tailEnd/>
          </a:ln>
        </p:spPr>
        <p:txBody>
          <a:bodyPr>
            <a:spAutoFit/>
          </a:bodyPr>
          <a:lstStyle/>
          <a:p>
            <a:pPr algn="ctr"/>
            <a:r>
              <a:rPr lang="ja-JP" altLang="en-US" sz="1400">
                <a:solidFill>
                  <a:srgbClr val="000000"/>
                </a:solidFill>
                <a:latin typeface="Arial" charset="0"/>
              </a:rPr>
              <a:t>大学・学術機関</a:t>
            </a:r>
          </a:p>
        </p:txBody>
      </p:sp>
      <p:sp>
        <p:nvSpPr>
          <p:cNvPr id="19474" name="テキスト ボックス 133"/>
          <p:cNvSpPr txBox="1">
            <a:spLocks noChangeArrowheads="1"/>
          </p:cNvSpPr>
          <p:nvPr/>
        </p:nvSpPr>
        <p:spPr bwMode="auto">
          <a:xfrm>
            <a:off x="5167313" y="1327150"/>
            <a:ext cx="1516062" cy="307975"/>
          </a:xfrm>
          <a:prstGeom prst="rect">
            <a:avLst/>
          </a:prstGeom>
          <a:noFill/>
          <a:ln w="9525">
            <a:noFill/>
            <a:miter lim="800000"/>
            <a:headEnd/>
            <a:tailEnd/>
          </a:ln>
        </p:spPr>
        <p:txBody>
          <a:bodyPr>
            <a:spAutoFit/>
          </a:bodyPr>
          <a:lstStyle/>
          <a:p>
            <a:pPr algn="ctr"/>
            <a:r>
              <a:rPr lang="ja-JP" altLang="en-US" sz="1400" b="1">
                <a:solidFill>
                  <a:srgbClr val="FF0000"/>
                </a:solidFill>
                <a:latin typeface="Arial" charset="0"/>
              </a:rPr>
              <a:t>図書・雑誌情報</a:t>
            </a:r>
          </a:p>
        </p:txBody>
      </p:sp>
      <p:sp>
        <p:nvSpPr>
          <p:cNvPr id="19475" name="テキスト ボックス 134"/>
          <p:cNvSpPr txBox="1">
            <a:spLocks noChangeArrowheads="1"/>
          </p:cNvSpPr>
          <p:nvPr/>
        </p:nvSpPr>
        <p:spPr bwMode="auto">
          <a:xfrm>
            <a:off x="7908925" y="1304925"/>
            <a:ext cx="903288" cy="307975"/>
          </a:xfrm>
          <a:prstGeom prst="rect">
            <a:avLst/>
          </a:prstGeom>
          <a:noFill/>
          <a:ln w="9525">
            <a:noFill/>
            <a:miter lim="800000"/>
            <a:headEnd/>
            <a:tailEnd/>
          </a:ln>
        </p:spPr>
        <p:txBody>
          <a:bodyPr wrap="none">
            <a:spAutoFit/>
          </a:bodyPr>
          <a:lstStyle/>
          <a:p>
            <a:pPr algn="ctr"/>
            <a:r>
              <a:rPr lang="ja-JP" altLang="en-US" sz="1400" b="1">
                <a:solidFill>
                  <a:srgbClr val="FF0000"/>
                </a:solidFill>
                <a:latin typeface="Arial" charset="0"/>
              </a:rPr>
              <a:t>研究情報</a:t>
            </a:r>
          </a:p>
        </p:txBody>
      </p:sp>
      <p:sp>
        <p:nvSpPr>
          <p:cNvPr id="27" name="正方形/長方形 135"/>
          <p:cNvSpPr>
            <a:spLocks noChangeArrowheads="1"/>
          </p:cNvSpPr>
          <p:nvPr/>
        </p:nvSpPr>
        <p:spPr bwMode="auto">
          <a:xfrm>
            <a:off x="4031769" y="5946775"/>
            <a:ext cx="723275" cy="276999"/>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altLang="ja-JP" sz="1200" dirty="0" smtClean="0">
                <a:solidFill>
                  <a:srgbClr val="000000"/>
                </a:solidFill>
                <a:latin typeface="+mj-ea"/>
                <a:ea typeface="+mj-ea"/>
              </a:rPr>
              <a:t>499</a:t>
            </a:r>
            <a:r>
              <a:rPr lang="ja-JP" altLang="en-US" sz="1200" dirty="0" smtClean="0">
                <a:solidFill>
                  <a:srgbClr val="000000"/>
                </a:solidFill>
                <a:latin typeface="+mj-ea"/>
                <a:ea typeface="+mj-ea"/>
              </a:rPr>
              <a:t>機関</a:t>
            </a:r>
            <a:endParaRPr lang="ja-JP" altLang="en-US" sz="1200" dirty="0">
              <a:solidFill>
                <a:srgbClr val="000000"/>
              </a:solidFill>
              <a:latin typeface="+mj-ea"/>
              <a:ea typeface="+mj-ea"/>
            </a:endParaRPr>
          </a:p>
        </p:txBody>
      </p:sp>
      <p:cxnSp>
        <p:nvCxnSpPr>
          <p:cNvPr id="28" name="直線矢印コネクタ 27"/>
          <p:cNvCxnSpPr>
            <a:endCxn id="42" idx="1"/>
          </p:cNvCxnSpPr>
          <p:nvPr/>
        </p:nvCxnSpPr>
        <p:spPr>
          <a:xfrm flipH="1">
            <a:off x="5670550" y="4532313"/>
            <a:ext cx="331788" cy="879475"/>
          </a:xfrm>
          <a:prstGeom prst="straightConnector1">
            <a:avLst/>
          </a:prstGeom>
          <a:ln>
            <a:solidFill>
              <a:srgbClr val="C00000"/>
            </a:solidFill>
            <a:headEnd type="arrow"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9" name="直線矢印コネクタ 28"/>
          <p:cNvCxnSpPr>
            <a:endCxn id="50" idx="1"/>
          </p:cNvCxnSpPr>
          <p:nvPr/>
        </p:nvCxnSpPr>
        <p:spPr>
          <a:xfrm>
            <a:off x="6283325" y="4511675"/>
            <a:ext cx="173038" cy="757238"/>
          </a:xfrm>
          <a:prstGeom prst="straightConnector1">
            <a:avLst/>
          </a:prstGeom>
          <a:ln>
            <a:solidFill>
              <a:srgbClr val="C00000"/>
            </a:solidFill>
            <a:headEnd type="arrow" w="med" len="med"/>
            <a:tailEnd type="none" w="med" len="med"/>
          </a:ln>
        </p:spPr>
        <p:style>
          <a:lnRef idx="3">
            <a:schemeClr val="accent3"/>
          </a:lnRef>
          <a:fillRef idx="0">
            <a:schemeClr val="accent3"/>
          </a:fillRef>
          <a:effectRef idx="2">
            <a:schemeClr val="accent3"/>
          </a:effectRef>
          <a:fontRef idx="minor">
            <a:schemeClr val="tx1"/>
          </a:fontRef>
        </p:style>
      </p:cxnSp>
      <p:sp>
        <p:nvSpPr>
          <p:cNvPr id="30" name="AutoShape 10"/>
          <p:cNvSpPr>
            <a:spLocks noChangeArrowheads="1"/>
          </p:cNvSpPr>
          <p:nvPr/>
        </p:nvSpPr>
        <p:spPr bwMode="auto">
          <a:xfrm>
            <a:off x="2312988" y="5538788"/>
            <a:ext cx="658812"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lnSpc>
                <a:spcPts val="900"/>
              </a:lnSpc>
              <a:spcBef>
                <a:spcPts val="0"/>
              </a:spcBef>
              <a:spcAft>
                <a:spcPts val="0"/>
              </a:spcAft>
              <a:defRPr/>
            </a:pPr>
            <a:r>
              <a:rPr lang="en-US" altLang="ja-JP" sz="1000" dirty="0">
                <a:solidFill>
                  <a:prstClr val="black"/>
                </a:solidFill>
              </a:rPr>
              <a:t>J-Stage</a:t>
            </a:r>
          </a:p>
          <a:p>
            <a:pPr algn="ctr" fontAlgn="auto">
              <a:lnSpc>
                <a:spcPts val="900"/>
              </a:lnSpc>
              <a:spcBef>
                <a:spcPts val="0"/>
              </a:spcBef>
              <a:spcAft>
                <a:spcPts val="0"/>
              </a:spcAft>
              <a:defRPr/>
            </a:pPr>
            <a:r>
              <a:rPr lang="en-US" altLang="ja-JP" sz="1000" dirty="0">
                <a:solidFill>
                  <a:prstClr val="black"/>
                </a:solidFill>
              </a:rPr>
              <a:t>(JST)</a:t>
            </a:r>
          </a:p>
        </p:txBody>
      </p:sp>
      <p:sp>
        <p:nvSpPr>
          <p:cNvPr id="31" name="AutoShape 10"/>
          <p:cNvSpPr>
            <a:spLocks noChangeArrowheads="1"/>
          </p:cNvSpPr>
          <p:nvPr/>
        </p:nvSpPr>
        <p:spPr bwMode="auto">
          <a:xfrm>
            <a:off x="2933700" y="5567363"/>
            <a:ext cx="658813"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lnSpc>
                <a:spcPts val="900"/>
              </a:lnSpc>
              <a:spcBef>
                <a:spcPts val="0"/>
              </a:spcBef>
              <a:spcAft>
                <a:spcPts val="0"/>
              </a:spcAft>
              <a:defRPr/>
            </a:pPr>
            <a:r>
              <a:rPr lang="en-US" altLang="ja-JP" sz="1000" dirty="0">
                <a:solidFill>
                  <a:prstClr val="black"/>
                </a:solidFill>
              </a:rPr>
              <a:t>NDL </a:t>
            </a:r>
          </a:p>
        </p:txBody>
      </p:sp>
      <p:sp>
        <p:nvSpPr>
          <p:cNvPr id="19481" name="テキスト ボックス 162"/>
          <p:cNvSpPr txBox="1">
            <a:spLocks noChangeArrowheads="1"/>
          </p:cNvSpPr>
          <p:nvPr/>
        </p:nvSpPr>
        <p:spPr bwMode="auto">
          <a:xfrm>
            <a:off x="2155825" y="6121400"/>
            <a:ext cx="1679575" cy="277813"/>
          </a:xfrm>
          <a:prstGeom prst="rect">
            <a:avLst/>
          </a:prstGeom>
          <a:noFill/>
          <a:ln w="9525">
            <a:noFill/>
            <a:miter lim="800000"/>
            <a:headEnd/>
            <a:tailEnd/>
          </a:ln>
        </p:spPr>
        <p:txBody>
          <a:bodyPr>
            <a:spAutoFit/>
          </a:bodyPr>
          <a:lstStyle/>
          <a:p>
            <a:pPr algn="ctr"/>
            <a:r>
              <a:rPr lang="ja-JP" altLang="en-US" sz="1200">
                <a:solidFill>
                  <a:srgbClr val="000000"/>
                </a:solidFill>
                <a:latin typeface="ＭＳ Ｐゴシック" charset="-128"/>
              </a:rPr>
              <a:t>他機関の</a:t>
            </a:r>
            <a:r>
              <a:rPr lang="en-US" altLang="ja-JP" sz="1200">
                <a:solidFill>
                  <a:srgbClr val="000000"/>
                </a:solidFill>
                <a:latin typeface="ＭＳ Ｐゴシック" charset="-128"/>
              </a:rPr>
              <a:t>DB</a:t>
            </a:r>
            <a:r>
              <a:rPr lang="ja-JP" altLang="en-US" sz="1200">
                <a:solidFill>
                  <a:srgbClr val="000000"/>
                </a:solidFill>
                <a:latin typeface="ＭＳ Ｐゴシック" charset="-128"/>
              </a:rPr>
              <a:t>サービス</a:t>
            </a:r>
          </a:p>
        </p:txBody>
      </p:sp>
      <p:sp>
        <p:nvSpPr>
          <p:cNvPr id="19482" name="テキスト ボックス 131"/>
          <p:cNvSpPr txBox="1">
            <a:spLocks noChangeArrowheads="1"/>
          </p:cNvSpPr>
          <p:nvPr/>
        </p:nvSpPr>
        <p:spPr bwMode="auto">
          <a:xfrm>
            <a:off x="941388" y="1317625"/>
            <a:ext cx="2506662" cy="307975"/>
          </a:xfrm>
          <a:prstGeom prst="rect">
            <a:avLst/>
          </a:prstGeom>
          <a:noFill/>
          <a:ln w="9525">
            <a:noFill/>
            <a:miter lim="800000"/>
            <a:headEnd/>
            <a:tailEnd/>
          </a:ln>
        </p:spPr>
        <p:txBody>
          <a:bodyPr>
            <a:spAutoFit/>
          </a:bodyPr>
          <a:lstStyle/>
          <a:p>
            <a:pPr algn="ctr"/>
            <a:r>
              <a:rPr lang="ja-JP" altLang="en-US" sz="1400" b="1">
                <a:solidFill>
                  <a:srgbClr val="FF0000"/>
                </a:solidFill>
                <a:latin typeface="Arial" charset="0"/>
              </a:rPr>
              <a:t>論文情報</a:t>
            </a:r>
          </a:p>
        </p:txBody>
      </p:sp>
      <p:cxnSp>
        <p:nvCxnSpPr>
          <p:cNvPr id="34" name="直線矢印コネクタ 33"/>
          <p:cNvCxnSpPr/>
          <p:nvPr/>
        </p:nvCxnSpPr>
        <p:spPr>
          <a:xfrm rot="5400000">
            <a:off x="1062038" y="4895850"/>
            <a:ext cx="552450" cy="92075"/>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35" name="直線矢印コネクタ 34"/>
          <p:cNvCxnSpPr>
            <a:endCxn id="65" idx="0"/>
          </p:cNvCxnSpPr>
          <p:nvPr/>
        </p:nvCxnSpPr>
        <p:spPr>
          <a:xfrm>
            <a:off x="1547813" y="4665663"/>
            <a:ext cx="31750" cy="576262"/>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36" name="直線矢印コネクタ 35"/>
          <p:cNvCxnSpPr/>
          <p:nvPr/>
        </p:nvCxnSpPr>
        <p:spPr>
          <a:xfrm>
            <a:off x="1693863" y="4665663"/>
            <a:ext cx="133350" cy="652462"/>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37" name="直線矢印コネクタ 36"/>
          <p:cNvCxnSpPr/>
          <p:nvPr/>
        </p:nvCxnSpPr>
        <p:spPr>
          <a:xfrm flipH="1">
            <a:off x="369888" y="3700463"/>
            <a:ext cx="322262" cy="1746250"/>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38" name="直線矢印コネクタ 37"/>
          <p:cNvCxnSpPr/>
          <p:nvPr/>
        </p:nvCxnSpPr>
        <p:spPr>
          <a:xfrm flipH="1">
            <a:off x="839788" y="3700463"/>
            <a:ext cx="52387" cy="1924050"/>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grpSp>
        <p:nvGrpSpPr>
          <p:cNvPr id="19488" name="グループ化 108"/>
          <p:cNvGrpSpPr>
            <a:grpSpLocks/>
          </p:cNvGrpSpPr>
          <p:nvPr/>
        </p:nvGrpSpPr>
        <p:grpSpPr bwMode="auto">
          <a:xfrm>
            <a:off x="5340350" y="5054600"/>
            <a:ext cx="1658938" cy="1182688"/>
            <a:chOff x="5821363" y="5245100"/>
            <a:chExt cx="1658937" cy="1182688"/>
          </a:xfrm>
        </p:grpSpPr>
        <p:grpSp>
          <p:nvGrpSpPr>
            <p:cNvPr id="19553" name="グループ化 106"/>
            <p:cNvGrpSpPr>
              <a:grpSpLocks/>
            </p:cNvGrpSpPr>
            <p:nvPr/>
          </p:nvGrpSpPr>
          <p:grpSpPr bwMode="auto">
            <a:xfrm>
              <a:off x="5964238" y="5245100"/>
              <a:ext cx="1516062" cy="825500"/>
              <a:chOff x="5964238" y="5245100"/>
              <a:chExt cx="1516062" cy="825500"/>
            </a:xfrm>
          </p:grpSpPr>
          <p:sp>
            <p:nvSpPr>
              <p:cNvPr id="47" name="AutoShape 10"/>
              <p:cNvSpPr>
                <a:spLocks noChangeArrowheads="1"/>
              </p:cNvSpPr>
              <p:nvPr/>
            </p:nvSpPr>
            <p:spPr bwMode="auto">
              <a:xfrm>
                <a:off x="5964238" y="5245100"/>
                <a:ext cx="658813"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48" name="AutoShape 10"/>
              <p:cNvSpPr>
                <a:spLocks noChangeArrowheads="1"/>
              </p:cNvSpPr>
              <p:nvPr/>
            </p:nvSpPr>
            <p:spPr bwMode="auto">
              <a:xfrm>
                <a:off x="6178551" y="5316538"/>
                <a:ext cx="658812"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49" name="AutoShape 10"/>
              <p:cNvSpPr>
                <a:spLocks noChangeArrowheads="1"/>
              </p:cNvSpPr>
              <p:nvPr/>
            </p:nvSpPr>
            <p:spPr bwMode="auto">
              <a:xfrm>
                <a:off x="6392863" y="5387975"/>
                <a:ext cx="658813"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50" name="AutoShape 10"/>
              <p:cNvSpPr>
                <a:spLocks noChangeArrowheads="1"/>
              </p:cNvSpPr>
              <p:nvPr/>
            </p:nvSpPr>
            <p:spPr bwMode="auto">
              <a:xfrm>
                <a:off x="6607176" y="5459413"/>
                <a:ext cx="658812"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51" name="AutoShape 10"/>
              <p:cNvSpPr>
                <a:spLocks noChangeArrowheads="1"/>
              </p:cNvSpPr>
              <p:nvPr/>
            </p:nvSpPr>
            <p:spPr bwMode="auto">
              <a:xfrm>
                <a:off x="6821487" y="5530850"/>
                <a:ext cx="658813"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ja-JP" altLang="en-US" sz="1000" dirty="0">
                    <a:solidFill>
                      <a:prstClr val="black"/>
                    </a:solidFill>
                  </a:rPr>
                  <a:t>大学</a:t>
                </a:r>
                <a:endParaRPr lang="en-US" altLang="ja-JP" sz="1000" dirty="0">
                  <a:solidFill>
                    <a:prstClr val="black"/>
                  </a:solidFill>
                </a:endParaRPr>
              </a:p>
              <a:p>
                <a:pPr algn="ctr" fontAlgn="auto">
                  <a:spcBef>
                    <a:spcPts val="0"/>
                  </a:spcBef>
                  <a:spcAft>
                    <a:spcPts val="0"/>
                  </a:spcAft>
                  <a:defRPr/>
                </a:pPr>
                <a:r>
                  <a:rPr lang="ja-JP" altLang="en-US" sz="1000" dirty="0">
                    <a:solidFill>
                      <a:prstClr val="black"/>
                    </a:solidFill>
                  </a:rPr>
                  <a:t>図書館等</a:t>
                </a:r>
                <a:endParaRPr lang="en-US" altLang="ja-JP" sz="1000" dirty="0">
                  <a:solidFill>
                    <a:prstClr val="black"/>
                  </a:solidFill>
                </a:endParaRPr>
              </a:p>
            </p:txBody>
          </p:sp>
        </p:grpSp>
        <p:grpSp>
          <p:nvGrpSpPr>
            <p:cNvPr id="19554" name="グループ化 107"/>
            <p:cNvGrpSpPr>
              <a:grpSpLocks/>
            </p:cNvGrpSpPr>
            <p:nvPr/>
          </p:nvGrpSpPr>
          <p:grpSpPr bwMode="auto">
            <a:xfrm>
              <a:off x="5821363" y="5602288"/>
              <a:ext cx="1516062" cy="825500"/>
              <a:chOff x="5821363" y="5602288"/>
              <a:chExt cx="1516062" cy="825500"/>
            </a:xfrm>
          </p:grpSpPr>
          <p:sp>
            <p:nvSpPr>
              <p:cNvPr id="42" name="AutoShape 10"/>
              <p:cNvSpPr>
                <a:spLocks noChangeArrowheads="1"/>
              </p:cNvSpPr>
              <p:nvPr/>
            </p:nvSpPr>
            <p:spPr bwMode="auto">
              <a:xfrm>
                <a:off x="5821363" y="5602288"/>
                <a:ext cx="658813"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43" name="AutoShape 10"/>
              <p:cNvSpPr>
                <a:spLocks noChangeArrowheads="1"/>
              </p:cNvSpPr>
              <p:nvPr/>
            </p:nvSpPr>
            <p:spPr bwMode="auto">
              <a:xfrm>
                <a:off x="6035676" y="5673725"/>
                <a:ext cx="658812"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44" name="AutoShape 10"/>
              <p:cNvSpPr>
                <a:spLocks noChangeArrowheads="1"/>
              </p:cNvSpPr>
              <p:nvPr/>
            </p:nvSpPr>
            <p:spPr bwMode="auto">
              <a:xfrm>
                <a:off x="6249988" y="5745163"/>
                <a:ext cx="658813"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45" name="AutoShape 10"/>
              <p:cNvSpPr>
                <a:spLocks noChangeArrowheads="1"/>
              </p:cNvSpPr>
              <p:nvPr/>
            </p:nvSpPr>
            <p:spPr bwMode="auto">
              <a:xfrm>
                <a:off x="6464301" y="5816600"/>
                <a:ext cx="658812"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endParaRPr lang="en-US" altLang="ja-JP" sz="1000" dirty="0">
                  <a:solidFill>
                    <a:prstClr val="black"/>
                  </a:solidFill>
                </a:endParaRPr>
              </a:p>
            </p:txBody>
          </p:sp>
          <p:sp>
            <p:nvSpPr>
              <p:cNvPr id="46" name="AutoShape 10"/>
              <p:cNvSpPr>
                <a:spLocks noChangeArrowheads="1"/>
              </p:cNvSpPr>
              <p:nvPr/>
            </p:nvSpPr>
            <p:spPr bwMode="auto">
              <a:xfrm>
                <a:off x="6678612" y="5888038"/>
                <a:ext cx="658813"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ja-JP" altLang="en-US" sz="1000" dirty="0">
                    <a:solidFill>
                      <a:prstClr val="black"/>
                    </a:solidFill>
                  </a:rPr>
                  <a:t>大学</a:t>
                </a:r>
                <a:endParaRPr lang="en-US" altLang="ja-JP" sz="1000" dirty="0">
                  <a:solidFill>
                    <a:prstClr val="black"/>
                  </a:solidFill>
                </a:endParaRPr>
              </a:p>
              <a:p>
                <a:pPr algn="ctr" fontAlgn="auto">
                  <a:spcBef>
                    <a:spcPts val="0"/>
                  </a:spcBef>
                  <a:spcAft>
                    <a:spcPts val="0"/>
                  </a:spcAft>
                  <a:defRPr/>
                </a:pPr>
                <a:r>
                  <a:rPr lang="ja-JP" altLang="en-US" sz="1000" dirty="0">
                    <a:solidFill>
                      <a:prstClr val="black"/>
                    </a:solidFill>
                  </a:rPr>
                  <a:t>図書館等</a:t>
                </a:r>
                <a:endParaRPr lang="en-US" altLang="ja-JP" sz="1000" dirty="0">
                  <a:solidFill>
                    <a:prstClr val="black"/>
                  </a:solidFill>
                </a:endParaRPr>
              </a:p>
            </p:txBody>
          </p:sp>
        </p:grpSp>
      </p:grpSp>
      <p:sp>
        <p:nvSpPr>
          <p:cNvPr id="52" name="正方形/長方形 136"/>
          <p:cNvSpPr>
            <a:spLocks noChangeArrowheads="1"/>
          </p:cNvSpPr>
          <p:nvPr/>
        </p:nvSpPr>
        <p:spPr bwMode="auto">
          <a:xfrm>
            <a:off x="6808788" y="5886450"/>
            <a:ext cx="858837" cy="277813"/>
          </a:xfrm>
          <a:prstGeom prst="rect">
            <a:avLst/>
          </a:prstGeom>
          <a:noFill/>
          <a:ln w="9525">
            <a:noFill/>
            <a:miter lim="800000"/>
            <a:headEnd/>
            <a:tailEnd/>
          </a:ln>
        </p:spPr>
        <p:txBody>
          <a:bodyPr wrap="none">
            <a:spAutoFit/>
          </a:bodyPr>
          <a:lstStyle/>
          <a:p>
            <a:pPr algn="r" fontAlgn="auto">
              <a:spcBef>
                <a:spcPts val="0"/>
              </a:spcBef>
              <a:spcAft>
                <a:spcPts val="0"/>
              </a:spcAft>
              <a:defRPr/>
            </a:pPr>
            <a:r>
              <a:rPr lang="en-US" altLang="ja-JP" sz="1200" dirty="0">
                <a:solidFill>
                  <a:srgbClr val="000000"/>
                </a:solidFill>
                <a:latin typeface="+mj-ea"/>
                <a:ea typeface="+mj-ea"/>
              </a:rPr>
              <a:t>1,263</a:t>
            </a:r>
            <a:r>
              <a:rPr lang="ja-JP" altLang="en-US" sz="1200" dirty="0">
                <a:solidFill>
                  <a:srgbClr val="000000"/>
                </a:solidFill>
                <a:latin typeface="+mj-ea"/>
                <a:ea typeface="+mj-ea"/>
              </a:rPr>
              <a:t>機関</a:t>
            </a:r>
            <a:endParaRPr lang="en-US" altLang="ja-JP" sz="1200" dirty="0">
              <a:solidFill>
                <a:srgbClr val="000000"/>
              </a:solidFill>
              <a:latin typeface="+mj-ea"/>
              <a:ea typeface="+mj-ea"/>
            </a:endParaRPr>
          </a:p>
        </p:txBody>
      </p:sp>
      <p:sp>
        <p:nvSpPr>
          <p:cNvPr id="19490" name="AutoShape 11"/>
          <p:cNvSpPr>
            <a:spLocks noChangeArrowheads="1"/>
          </p:cNvSpPr>
          <p:nvPr/>
        </p:nvSpPr>
        <p:spPr bwMode="auto">
          <a:xfrm>
            <a:off x="4248150" y="2322513"/>
            <a:ext cx="658813" cy="539750"/>
          </a:xfrm>
          <a:prstGeom prst="can">
            <a:avLst>
              <a:gd name="adj" fmla="val 25000"/>
            </a:avLst>
          </a:prstGeom>
          <a:solidFill>
            <a:srgbClr val="448057"/>
          </a:solidFill>
          <a:ln w="9525">
            <a:noFill/>
            <a:round/>
            <a:headEnd/>
            <a:tailEnd/>
          </a:ln>
        </p:spPr>
        <p:txBody>
          <a:bodyPr wrap="none" anchor="ctr"/>
          <a:lstStyle/>
          <a:p>
            <a:pPr algn="ctr"/>
            <a:r>
              <a:rPr lang="en-US" altLang="ja-JP" sz="1200">
                <a:solidFill>
                  <a:schemeClr val="bg1"/>
                </a:solidFill>
                <a:ea typeface="HGPｺﾞｼｯｸE" pitchFamily="50" charset="-128"/>
              </a:rPr>
              <a:t>JAIRO</a:t>
            </a:r>
          </a:p>
        </p:txBody>
      </p:sp>
      <p:pic>
        <p:nvPicPr>
          <p:cNvPr id="19491" name="Picture 8" descr="http://ge.nii.ac.jp/images/jairo_banner_gi_over.gif">
            <a:hlinkClick r:id="rId3"/>
          </p:cNvPr>
          <p:cNvPicPr>
            <a:picLocks noChangeAspect="1" noChangeArrowheads="1"/>
          </p:cNvPicPr>
          <p:nvPr/>
        </p:nvPicPr>
        <p:blipFill>
          <a:blip r:embed="rId4" cstate="print"/>
          <a:srcRect/>
          <a:stretch>
            <a:fillRect/>
          </a:stretch>
        </p:blipFill>
        <p:spPr bwMode="auto">
          <a:xfrm>
            <a:off x="4159250" y="1828800"/>
            <a:ext cx="1008063" cy="419100"/>
          </a:xfrm>
          <a:prstGeom prst="rect">
            <a:avLst/>
          </a:prstGeom>
          <a:noFill/>
          <a:ln w="9525">
            <a:noFill/>
            <a:miter lim="800000"/>
            <a:headEnd/>
            <a:tailEnd/>
          </a:ln>
        </p:spPr>
      </p:pic>
      <p:sp>
        <p:nvSpPr>
          <p:cNvPr id="55" name="角丸四角形 54"/>
          <p:cNvSpPr/>
          <p:nvPr/>
        </p:nvSpPr>
        <p:spPr>
          <a:xfrm>
            <a:off x="7678738" y="5027613"/>
            <a:ext cx="657225" cy="35718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altLang="ja-JP" sz="1000" dirty="0">
                <a:solidFill>
                  <a:schemeClr val="tx1"/>
                </a:solidFill>
              </a:rPr>
              <a:t>JSPS</a:t>
            </a:r>
            <a:endParaRPr lang="ja-JP" altLang="en-US" sz="1000" dirty="0">
              <a:solidFill>
                <a:schemeClr val="tx1"/>
              </a:solidFill>
            </a:endParaRPr>
          </a:p>
        </p:txBody>
      </p:sp>
      <p:sp>
        <p:nvSpPr>
          <p:cNvPr id="56" name="角丸四角形 55"/>
          <p:cNvSpPr/>
          <p:nvPr/>
        </p:nvSpPr>
        <p:spPr>
          <a:xfrm>
            <a:off x="8408988" y="5027613"/>
            <a:ext cx="657225" cy="35718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altLang="ja-JP" sz="1000" dirty="0">
                <a:solidFill>
                  <a:schemeClr val="tx1"/>
                </a:solidFill>
              </a:rPr>
              <a:t>MEXT</a:t>
            </a:r>
            <a:endParaRPr lang="ja-JP" altLang="en-US" sz="1000" dirty="0">
              <a:solidFill>
                <a:schemeClr val="tx1"/>
              </a:solidFill>
            </a:endParaRPr>
          </a:p>
        </p:txBody>
      </p:sp>
      <p:sp>
        <p:nvSpPr>
          <p:cNvPr id="57" name="Rectangle 45"/>
          <p:cNvSpPr>
            <a:spLocks noChangeArrowheads="1"/>
          </p:cNvSpPr>
          <p:nvPr/>
        </p:nvSpPr>
        <p:spPr bwMode="auto">
          <a:xfrm>
            <a:off x="1798638" y="2822575"/>
            <a:ext cx="954087" cy="730250"/>
          </a:xfrm>
          <a:prstGeom prst="rect">
            <a:avLst/>
          </a:prstGeom>
          <a:solidFill>
            <a:srgbClr val="CCFFCC"/>
          </a:solidFill>
          <a:ln w="9525" cap="rnd">
            <a:solidFill>
              <a:schemeClr val="tx1"/>
            </a:solidFill>
            <a:prstDash val="sysDot"/>
            <a:miter lim="800000"/>
            <a:headEnd/>
            <a:tailEnd/>
          </a:ln>
        </p:spPr>
        <p:txBody>
          <a:bodyPr wrap="none" anchor="ctr"/>
          <a:lstStyle/>
          <a:p>
            <a:pPr algn="ctr" fontAlgn="auto">
              <a:spcBef>
                <a:spcPts val="0"/>
              </a:spcBef>
              <a:spcAft>
                <a:spcPts val="0"/>
              </a:spcAft>
              <a:defRPr/>
            </a:pPr>
            <a:r>
              <a:rPr lang="ja-JP" altLang="en-US" sz="1000" dirty="0">
                <a:solidFill>
                  <a:srgbClr val="000000"/>
                </a:solidFill>
                <a:latin typeface="+mj-ea"/>
                <a:ea typeface="+mj-ea"/>
              </a:rPr>
              <a:t>論文情報の</a:t>
            </a:r>
            <a:endParaRPr lang="en-US" altLang="ja-JP" sz="1000" dirty="0">
              <a:solidFill>
                <a:srgbClr val="000000"/>
              </a:solidFill>
              <a:latin typeface="+mj-ea"/>
              <a:ea typeface="+mj-ea"/>
            </a:endParaRPr>
          </a:p>
          <a:p>
            <a:pPr algn="ctr" fontAlgn="auto">
              <a:spcBef>
                <a:spcPts val="0"/>
              </a:spcBef>
              <a:spcAft>
                <a:spcPts val="0"/>
              </a:spcAft>
              <a:defRPr/>
            </a:pPr>
            <a:r>
              <a:rPr lang="ja-JP" altLang="en-US" sz="1000" dirty="0">
                <a:solidFill>
                  <a:srgbClr val="000000"/>
                </a:solidFill>
                <a:latin typeface="+mj-ea"/>
                <a:ea typeface="+mj-ea"/>
              </a:rPr>
              <a:t>メタデータ・</a:t>
            </a:r>
            <a:endParaRPr lang="en-US" altLang="ja-JP" sz="1000" dirty="0">
              <a:solidFill>
                <a:srgbClr val="000000"/>
              </a:solidFill>
              <a:latin typeface="+mj-ea"/>
              <a:ea typeface="+mj-ea"/>
            </a:endParaRPr>
          </a:p>
          <a:p>
            <a:pPr algn="ctr" fontAlgn="auto">
              <a:spcBef>
                <a:spcPts val="0"/>
              </a:spcBef>
              <a:spcAft>
                <a:spcPts val="0"/>
              </a:spcAft>
              <a:defRPr/>
            </a:pPr>
            <a:r>
              <a:rPr lang="ja-JP" altLang="en-US" sz="1000" dirty="0">
                <a:solidFill>
                  <a:srgbClr val="000000"/>
                </a:solidFill>
                <a:latin typeface="+mj-ea"/>
                <a:ea typeface="+mj-ea"/>
              </a:rPr>
              <a:t>リンク情報</a:t>
            </a:r>
          </a:p>
          <a:p>
            <a:pPr algn="ctr" fontAlgn="auto">
              <a:spcBef>
                <a:spcPts val="0"/>
              </a:spcBef>
              <a:spcAft>
                <a:spcPts val="0"/>
              </a:spcAft>
              <a:defRPr/>
            </a:pPr>
            <a:r>
              <a:rPr lang="en-US" altLang="ja-JP" sz="1050" dirty="0" smtClean="0">
                <a:latin typeface="+mj-ea"/>
                <a:ea typeface="+mj-ea"/>
              </a:rPr>
              <a:t>1,907</a:t>
            </a:r>
            <a:r>
              <a:rPr lang="ja-JP" altLang="en-US" sz="1050" dirty="0" smtClean="0">
                <a:latin typeface="+mj-ea"/>
                <a:ea typeface="+mj-ea"/>
              </a:rPr>
              <a:t>万</a:t>
            </a:r>
            <a:r>
              <a:rPr lang="ja-JP" altLang="en-US" sz="1050" dirty="0">
                <a:latin typeface="+mj-ea"/>
                <a:ea typeface="+mj-ea"/>
              </a:rPr>
              <a:t>件</a:t>
            </a:r>
          </a:p>
        </p:txBody>
      </p:sp>
      <p:sp>
        <p:nvSpPr>
          <p:cNvPr id="19495" name="AutoShape 52"/>
          <p:cNvSpPr>
            <a:spLocks noChangeArrowheads="1"/>
          </p:cNvSpPr>
          <p:nvPr/>
        </p:nvSpPr>
        <p:spPr bwMode="auto">
          <a:xfrm>
            <a:off x="1722438" y="2311400"/>
            <a:ext cx="657225" cy="539750"/>
          </a:xfrm>
          <a:prstGeom prst="can">
            <a:avLst>
              <a:gd name="adj" fmla="val 25000"/>
            </a:avLst>
          </a:prstGeom>
          <a:solidFill>
            <a:srgbClr val="448057"/>
          </a:solidFill>
          <a:ln w="9525">
            <a:noFill/>
            <a:round/>
            <a:headEnd/>
            <a:tailEnd/>
          </a:ln>
        </p:spPr>
        <p:txBody>
          <a:bodyPr wrap="none" anchor="ctr"/>
          <a:lstStyle/>
          <a:p>
            <a:pPr algn="ctr"/>
            <a:r>
              <a:rPr lang="en-US" altLang="ja-JP" sz="1200">
                <a:solidFill>
                  <a:schemeClr val="bg1"/>
                </a:solidFill>
                <a:ea typeface="HGPｺﾞｼｯｸE" pitchFamily="50" charset="-128"/>
              </a:rPr>
              <a:t>CiNii</a:t>
            </a:r>
          </a:p>
          <a:p>
            <a:pPr algn="ctr"/>
            <a:r>
              <a:rPr lang="en-US" altLang="ja-JP" sz="1200">
                <a:solidFill>
                  <a:schemeClr val="bg1"/>
                </a:solidFill>
                <a:ea typeface="HGPｺﾞｼｯｸE" pitchFamily="50" charset="-128"/>
              </a:rPr>
              <a:t>Articles</a:t>
            </a:r>
            <a:endParaRPr lang="en-US" altLang="ja-JP" sz="1100">
              <a:solidFill>
                <a:schemeClr val="bg1"/>
              </a:solidFill>
              <a:ea typeface="HGPｺﾞｼｯｸE" pitchFamily="50" charset="-128"/>
            </a:endParaRPr>
          </a:p>
        </p:txBody>
      </p:sp>
      <p:sp>
        <p:nvSpPr>
          <p:cNvPr id="59" name="Rectangle 45"/>
          <p:cNvSpPr>
            <a:spLocks noChangeArrowheads="1"/>
          </p:cNvSpPr>
          <p:nvPr/>
        </p:nvSpPr>
        <p:spPr bwMode="auto">
          <a:xfrm>
            <a:off x="1228725" y="4116388"/>
            <a:ext cx="973138" cy="560387"/>
          </a:xfrm>
          <a:prstGeom prst="rect">
            <a:avLst/>
          </a:prstGeom>
          <a:solidFill>
            <a:srgbClr val="CCFFCC"/>
          </a:solidFill>
          <a:ln w="9525" cap="rnd">
            <a:solidFill>
              <a:schemeClr val="tx1"/>
            </a:solidFill>
            <a:prstDash val="sysDot"/>
            <a:miter lim="800000"/>
            <a:headEnd/>
            <a:tailEnd/>
          </a:ln>
        </p:spPr>
        <p:txBody>
          <a:bodyPr wrap="none" anchor="ctr"/>
          <a:lstStyle/>
          <a:p>
            <a:pPr algn="ctr" fontAlgn="auto">
              <a:spcBef>
                <a:spcPts val="0"/>
              </a:spcBef>
              <a:spcAft>
                <a:spcPts val="0"/>
              </a:spcAft>
              <a:defRPr/>
            </a:pPr>
            <a:r>
              <a:rPr lang="ja-JP" altLang="en-US" sz="1000" dirty="0">
                <a:solidFill>
                  <a:srgbClr val="000000"/>
                </a:solidFill>
                <a:latin typeface="+mn-ea"/>
                <a:ea typeface="+mn-ea"/>
              </a:rPr>
              <a:t>学協会誌掲載</a:t>
            </a:r>
            <a:endParaRPr lang="en-US" altLang="ja-JP" sz="1000" dirty="0">
              <a:solidFill>
                <a:srgbClr val="000000"/>
              </a:solidFill>
              <a:latin typeface="+mn-ea"/>
              <a:ea typeface="+mn-ea"/>
            </a:endParaRPr>
          </a:p>
          <a:p>
            <a:pPr algn="ctr" fontAlgn="auto">
              <a:spcBef>
                <a:spcPts val="0"/>
              </a:spcBef>
              <a:spcAft>
                <a:spcPts val="0"/>
              </a:spcAft>
              <a:defRPr/>
            </a:pPr>
            <a:r>
              <a:rPr lang="ja-JP" altLang="en-US" sz="1000" dirty="0">
                <a:solidFill>
                  <a:srgbClr val="000000"/>
                </a:solidFill>
                <a:latin typeface="+mn-ea"/>
                <a:ea typeface="+mn-ea"/>
              </a:rPr>
              <a:t>論文の本文情報</a:t>
            </a:r>
          </a:p>
          <a:p>
            <a:pPr algn="ctr" fontAlgn="auto">
              <a:spcBef>
                <a:spcPts val="0"/>
              </a:spcBef>
              <a:spcAft>
                <a:spcPts val="0"/>
              </a:spcAft>
              <a:defRPr/>
            </a:pPr>
            <a:r>
              <a:rPr lang="en-US" altLang="ja-JP" sz="1050" dirty="0" smtClean="0">
                <a:latin typeface="+mn-ea"/>
                <a:ea typeface="+mn-ea"/>
              </a:rPr>
              <a:t>421</a:t>
            </a:r>
            <a:r>
              <a:rPr lang="ja-JP" altLang="en-US" sz="1050" dirty="0" smtClean="0">
                <a:latin typeface="+mn-ea"/>
                <a:ea typeface="+mn-ea"/>
              </a:rPr>
              <a:t>万</a:t>
            </a:r>
            <a:r>
              <a:rPr lang="ja-JP" altLang="en-US" sz="1050" dirty="0">
                <a:latin typeface="+mn-ea"/>
                <a:ea typeface="+mn-ea"/>
              </a:rPr>
              <a:t>件</a:t>
            </a:r>
          </a:p>
        </p:txBody>
      </p:sp>
      <p:cxnSp>
        <p:nvCxnSpPr>
          <p:cNvPr id="60" name="直線矢印コネクタ 59"/>
          <p:cNvCxnSpPr>
            <a:endCxn id="55" idx="0"/>
          </p:cNvCxnSpPr>
          <p:nvPr/>
        </p:nvCxnSpPr>
        <p:spPr>
          <a:xfrm flipH="1">
            <a:off x="8007350" y="3478213"/>
            <a:ext cx="204788" cy="1549400"/>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61" name="直線矢印コネクタ 60"/>
          <p:cNvCxnSpPr>
            <a:endCxn id="56" idx="0"/>
          </p:cNvCxnSpPr>
          <p:nvPr/>
        </p:nvCxnSpPr>
        <p:spPr>
          <a:xfrm>
            <a:off x="8482013" y="3478213"/>
            <a:ext cx="255587" cy="1549400"/>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sp>
        <p:nvSpPr>
          <p:cNvPr id="62" name="Rectangle 45"/>
          <p:cNvSpPr>
            <a:spLocks noChangeArrowheads="1"/>
          </p:cNvSpPr>
          <p:nvPr/>
        </p:nvSpPr>
        <p:spPr bwMode="auto">
          <a:xfrm>
            <a:off x="4013200" y="2833688"/>
            <a:ext cx="1295400" cy="657225"/>
          </a:xfrm>
          <a:prstGeom prst="rect">
            <a:avLst/>
          </a:prstGeom>
          <a:solidFill>
            <a:srgbClr val="CCFFCC"/>
          </a:solidFill>
          <a:ln w="9525" cap="rnd">
            <a:solidFill>
              <a:schemeClr val="tx1"/>
            </a:solidFill>
            <a:prstDash val="sysDot"/>
            <a:miter lim="800000"/>
            <a:headEnd/>
            <a:tailEnd/>
          </a:ln>
        </p:spPr>
        <p:txBody>
          <a:bodyPr wrap="none" anchor="ctr"/>
          <a:lstStyle/>
          <a:p>
            <a:pPr algn="ctr" fontAlgn="auto">
              <a:spcBef>
                <a:spcPts val="0"/>
              </a:spcBef>
              <a:spcAft>
                <a:spcPts val="0"/>
              </a:spcAft>
              <a:defRPr/>
            </a:pPr>
            <a:r>
              <a:rPr lang="ja-JP" altLang="en-US" sz="1000" dirty="0">
                <a:solidFill>
                  <a:srgbClr val="000000"/>
                </a:solidFill>
                <a:latin typeface="+mj-ea"/>
                <a:ea typeface="+mj-ea"/>
              </a:rPr>
              <a:t>機関リポジトリ搭載</a:t>
            </a:r>
            <a:endParaRPr lang="en-US" altLang="ja-JP" sz="1000" dirty="0">
              <a:solidFill>
                <a:srgbClr val="000000"/>
              </a:solidFill>
              <a:latin typeface="+mj-ea"/>
              <a:ea typeface="+mj-ea"/>
            </a:endParaRPr>
          </a:p>
          <a:p>
            <a:pPr algn="ctr" fontAlgn="auto">
              <a:spcBef>
                <a:spcPts val="0"/>
              </a:spcBef>
              <a:spcAft>
                <a:spcPts val="0"/>
              </a:spcAft>
              <a:defRPr/>
            </a:pPr>
            <a:r>
              <a:rPr lang="ja-JP" altLang="en-US" sz="1000" dirty="0">
                <a:solidFill>
                  <a:srgbClr val="000000"/>
                </a:solidFill>
                <a:latin typeface="+mj-ea"/>
                <a:ea typeface="+mj-ea"/>
              </a:rPr>
              <a:t>の学術情報の</a:t>
            </a:r>
            <a:endParaRPr lang="en-US" altLang="ja-JP" sz="1000" dirty="0">
              <a:solidFill>
                <a:srgbClr val="000000"/>
              </a:solidFill>
              <a:latin typeface="+mj-ea"/>
              <a:ea typeface="+mj-ea"/>
            </a:endParaRPr>
          </a:p>
          <a:p>
            <a:pPr algn="ctr" fontAlgn="auto">
              <a:spcBef>
                <a:spcPts val="0"/>
              </a:spcBef>
              <a:spcAft>
                <a:spcPts val="0"/>
              </a:spcAft>
              <a:defRPr/>
            </a:pPr>
            <a:r>
              <a:rPr lang="ja-JP" altLang="en-US" sz="1000" dirty="0">
                <a:solidFill>
                  <a:srgbClr val="000000"/>
                </a:solidFill>
                <a:latin typeface="+mj-ea"/>
                <a:ea typeface="+mj-ea"/>
              </a:rPr>
              <a:t>メタデータ・リンク情報</a:t>
            </a:r>
          </a:p>
          <a:p>
            <a:pPr algn="ctr" fontAlgn="auto">
              <a:spcBef>
                <a:spcPts val="0"/>
              </a:spcBef>
              <a:spcAft>
                <a:spcPts val="0"/>
              </a:spcAft>
              <a:defRPr/>
            </a:pPr>
            <a:r>
              <a:rPr lang="en-US" altLang="ja-JP" sz="1050" dirty="0" smtClean="0">
                <a:latin typeface="+mj-ea"/>
                <a:ea typeface="+mj-ea"/>
              </a:rPr>
              <a:t>215</a:t>
            </a:r>
            <a:r>
              <a:rPr lang="ja-JP" altLang="en-US" sz="1050" dirty="0" smtClean="0">
                <a:latin typeface="+mj-ea"/>
                <a:ea typeface="+mj-ea"/>
              </a:rPr>
              <a:t>万</a:t>
            </a:r>
            <a:r>
              <a:rPr lang="ja-JP" altLang="en-US" sz="1050" dirty="0">
                <a:latin typeface="+mj-ea"/>
                <a:ea typeface="+mj-ea"/>
              </a:rPr>
              <a:t>件</a:t>
            </a:r>
          </a:p>
        </p:txBody>
      </p:sp>
      <p:sp>
        <p:nvSpPr>
          <p:cNvPr id="19500" name="テキスト ボックス 162"/>
          <p:cNvSpPr txBox="1">
            <a:spLocks noChangeArrowheads="1"/>
          </p:cNvSpPr>
          <p:nvPr/>
        </p:nvSpPr>
        <p:spPr bwMode="auto">
          <a:xfrm>
            <a:off x="23813" y="6096000"/>
            <a:ext cx="1168400" cy="277813"/>
          </a:xfrm>
          <a:prstGeom prst="rect">
            <a:avLst/>
          </a:prstGeom>
          <a:noFill/>
          <a:ln w="9525">
            <a:noFill/>
            <a:miter lim="800000"/>
            <a:headEnd/>
            <a:tailEnd/>
          </a:ln>
        </p:spPr>
        <p:txBody>
          <a:bodyPr>
            <a:spAutoFit/>
          </a:bodyPr>
          <a:lstStyle/>
          <a:p>
            <a:pPr algn="ctr"/>
            <a:r>
              <a:rPr lang="ja-JP" altLang="en-US" sz="1200">
                <a:solidFill>
                  <a:srgbClr val="000000"/>
                </a:solidFill>
                <a:latin typeface="ＭＳ Ｐゴシック" charset="-128"/>
              </a:rPr>
              <a:t>学術出版社</a:t>
            </a:r>
          </a:p>
        </p:txBody>
      </p:sp>
      <p:grpSp>
        <p:nvGrpSpPr>
          <p:cNvPr id="19501" name="グループ化 195"/>
          <p:cNvGrpSpPr>
            <a:grpSpLocks/>
          </p:cNvGrpSpPr>
          <p:nvPr/>
        </p:nvGrpSpPr>
        <p:grpSpPr bwMode="auto">
          <a:xfrm>
            <a:off x="1196975" y="5241925"/>
            <a:ext cx="982663" cy="576263"/>
            <a:chOff x="3003539" y="5254650"/>
            <a:chExt cx="982655" cy="576266"/>
          </a:xfrm>
        </p:grpSpPr>
        <p:sp>
          <p:nvSpPr>
            <p:cNvPr id="65" name="角丸四角形 64"/>
            <p:cNvSpPr/>
            <p:nvPr/>
          </p:nvSpPr>
          <p:spPr>
            <a:xfrm>
              <a:off x="3003539" y="5254650"/>
              <a:ext cx="765169" cy="35719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ja-JP" altLang="en-US" sz="1400" dirty="0">
                  <a:solidFill>
                    <a:schemeClr val="tx1"/>
                  </a:solidFill>
                  <a:latin typeface="+mn-ea"/>
                </a:rPr>
                <a:t>学協会</a:t>
              </a:r>
            </a:p>
          </p:txBody>
        </p:sp>
        <p:sp>
          <p:nvSpPr>
            <p:cNvPr id="66" name="角丸四角形 65"/>
            <p:cNvSpPr/>
            <p:nvPr/>
          </p:nvSpPr>
          <p:spPr>
            <a:xfrm>
              <a:off x="3111488" y="5364189"/>
              <a:ext cx="765169" cy="357189"/>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ja-JP" altLang="en-US" sz="1400" dirty="0">
                  <a:solidFill>
                    <a:schemeClr val="tx1"/>
                  </a:solidFill>
                  <a:latin typeface="+mn-ea"/>
                </a:rPr>
                <a:t>学協会</a:t>
              </a:r>
            </a:p>
          </p:txBody>
        </p:sp>
        <p:sp>
          <p:nvSpPr>
            <p:cNvPr id="67" name="角丸四角形 66"/>
            <p:cNvSpPr/>
            <p:nvPr/>
          </p:nvSpPr>
          <p:spPr>
            <a:xfrm>
              <a:off x="3221025" y="5473726"/>
              <a:ext cx="765169" cy="35719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ja-JP" altLang="en-US" sz="1400" dirty="0">
                  <a:solidFill>
                    <a:schemeClr val="tx1"/>
                  </a:solidFill>
                  <a:latin typeface="+mn-ea"/>
                </a:rPr>
                <a:t>学協会</a:t>
              </a:r>
            </a:p>
          </p:txBody>
        </p:sp>
      </p:grpSp>
      <p:sp>
        <p:nvSpPr>
          <p:cNvPr id="68" name="Rectangle 45"/>
          <p:cNvSpPr>
            <a:spLocks noChangeArrowheads="1"/>
          </p:cNvSpPr>
          <p:nvPr/>
        </p:nvSpPr>
        <p:spPr bwMode="auto">
          <a:xfrm>
            <a:off x="7793038" y="2822575"/>
            <a:ext cx="1247775" cy="620713"/>
          </a:xfrm>
          <a:prstGeom prst="rect">
            <a:avLst/>
          </a:prstGeom>
          <a:solidFill>
            <a:srgbClr val="CCFFCC"/>
          </a:solidFill>
          <a:ln w="9525" cap="rnd">
            <a:solidFill>
              <a:schemeClr val="tx1"/>
            </a:solidFill>
            <a:prstDash val="sysDot"/>
            <a:miter lim="800000"/>
            <a:headEnd/>
            <a:tailEnd/>
          </a:ln>
        </p:spPr>
        <p:txBody>
          <a:bodyPr wrap="none" anchor="ctr"/>
          <a:lstStyle/>
          <a:p>
            <a:pPr algn="ctr" fontAlgn="auto">
              <a:spcBef>
                <a:spcPts val="0"/>
              </a:spcBef>
              <a:spcAft>
                <a:spcPts val="0"/>
              </a:spcAft>
              <a:defRPr/>
            </a:pPr>
            <a:r>
              <a:rPr lang="ja-JP" altLang="en-US" sz="1000" dirty="0">
                <a:solidFill>
                  <a:srgbClr val="000000"/>
                </a:solidFill>
                <a:latin typeface="+mj-ea"/>
                <a:ea typeface="+mj-ea"/>
              </a:rPr>
              <a:t>科学研究費助成事業</a:t>
            </a:r>
            <a:endParaRPr lang="en-US" altLang="ja-JP" sz="1000" dirty="0">
              <a:solidFill>
                <a:srgbClr val="000000"/>
              </a:solidFill>
              <a:latin typeface="+mj-ea"/>
              <a:ea typeface="+mj-ea"/>
            </a:endParaRPr>
          </a:p>
          <a:p>
            <a:pPr algn="ctr" fontAlgn="auto">
              <a:spcBef>
                <a:spcPts val="0"/>
              </a:spcBef>
              <a:spcAft>
                <a:spcPts val="0"/>
              </a:spcAft>
              <a:defRPr/>
            </a:pPr>
            <a:r>
              <a:rPr lang="ja-JP" altLang="en-US" sz="1000" dirty="0">
                <a:solidFill>
                  <a:srgbClr val="000000"/>
                </a:solidFill>
                <a:latin typeface="+mj-ea"/>
                <a:ea typeface="+mj-ea"/>
              </a:rPr>
              <a:t>の研究課題・成果情報</a:t>
            </a:r>
          </a:p>
          <a:p>
            <a:pPr algn="ctr" fontAlgn="auto">
              <a:spcBef>
                <a:spcPts val="0"/>
              </a:spcBef>
              <a:spcAft>
                <a:spcPts val="0"/>
              </a:spcAft>
              <a:defRPr/>
            </a:pPr>
            <a:r>
              <a:rPr lang="en-US" altLang="ja-JP" sz="1050" dirty="0" smtClean="0">
                <a:latin typeface="+mj-ea"/>
                <a:ea typeface="+mj-ea"/>
              </a:rPr>
              <a:t>78</a:t>
            </a:r>
            <a:r>
              <a:rPr lang="ja-JP" altLang="en-US" sz="1050" dirty="0" smtClean="0">
                <a:latin typeface="+mj-ea"/>
                <a:ea typeface="+mj-ea"/>
              </a:rPr>
              <a:t>万</a:t>
            </a:r>
            <a:r>
              <a:rPr lang="ja-JP" altLang="en-US" sz="1050" dirty="0">
                <a:latin typeface="+mj-ea"/>
                <a:ea typeface="+mj-ea"/>
              </a:rPr>
              <a:t>件</a:t>
            </a:r>
          </a:p>
        </p:txBody>
      </p:sp>
      <p:sp>
        <p:nvSpPr>
          <p:cNvPr id="71" name="正方形/長方形 70"/>
          <p:cNvSpPr/>
          <p:nvPr/>
        </p:nvSpPr>
        <p:spPr>
          <a:xfrm>
            <a:off x="4176713" y="3781425"/>
            <a:ext cx="803275" cy="328613"/>
          </a:xfrm>
          <a:prstGeom prst="rect">
            <a:avLst/>
          </a:prstGeom>
          <a:solidFill>
            <a:srgbClr val="FFFFCC"/>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収集</a:t>
            </a:r>
          </a:p>
        </p:txBody>
      </p:sp>
      <p:sp>
        <p:nvSpPr>
          <p:cNvPr id="72" name="正方形/長方形 71"/>
          <p:cNvSpPr/>
          <p:nvPr/>
        </p:nvSpPr>
        <p:spPr>
          <a:xfrm>
            <a:off x="1416050" y="4835525"/>
            <a:ext cx="803275" cy="328613"/>
          </a:xfrm>
          <a:prstGeom prst="rect">
            <a:avLst/>
          </a:prstGeom>
          <a:solidFill>
            <a:srgbClr val="FFFFCC"/>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電子化</a:t>
            </a:r>
          </a:p>
        </p:txBody>
      </p:sp>
      <p:sp>
        <p:nvSpPr>
          <p:cNvPr id="73" name="正方形/長方形 72"/>
          <p:cNvSpPr/>
          <p:nvPr/>
        </p:nvSpPr>
        <p:spPr>
          <a:xfrm>
            <a:off x="2312988" y="4216400"/>
            <a:ext cx="912812" cy="328613"/>
          </a:xfrm>
          <a:prstGeom prst="rect">
            <a:avLst/>
          </a:prstGeom>
          <a:solidFill>
            <a:srgbClr val="FFFFCC"/>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100" dirty="0">
                <a:solidFill>
                  <a:schemeClr val="tx1"/>
                </a:solidFill>
              </a:rPr>
              <a:t>データ統合</a:t>
            </a:r>
          </a:p>
        </p:txBody>
      </p:sp>
      <p:sp>
        <p:nvSpPr>
          <p:cNvPr id="74" name="正方形/長方形 73"/>
          <p:cNvSpPr/>
          <p:nvPr/>
        </p:nvSpPr>
        <p:spPr>
          <a:xfrm>
            <a:off x="234950" y="4151313"/>
            <a:ext cx="912813" cy="328612"/>
          </a:xfrm>
          <a:prstGeom prst="rect">
            <a:avLst/>
          </a:prstGeom>
          <a:solidFill>
            <a:srgbClr val="FFFFCC"/>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100" dirty="0">
                <a:solidFill>
                  <a:schemeClr val="tx1"/>
                </a:solidFill>
              </a:rPr>
              <a:t>アーカイブ</a:t>
            </a:r>
          </a:p>
        </p:txBody>
      </p:sp>
      <p:sp>
        <p:nvSpPr>
          <p:cNvPr id="75" name="正方形/長方形 74"/>
          <p:cNvSpPr/>
          <p:nvPr/>
        </p:nvSpPr>
        <p:spPr>
          <a:xfrm>
            <a:off x="7934325" y="4151313"/>
            <a:ext cx="803275" cy="328612"/>
          </a:xfrm>
          <a:prstGeom prst="rect">
            <a:avLst/>
          </a:prstGeom>
          <a:solidFill>
            <a:srgbClr val="FFFFCC"/>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電子化</a:t>
            </a:r>
          </a:p>
        </p:txBody>
      </p:sp>
      <p:sp>
        <p:nvSpPr>
          <p:cNvPr id="76" name="正方形/長方形 75"/>
          <p:cNvSpPr/>
          <p:nvPr/>
        </p:nvSpPr>
        <p:spPr>
          <a:xfrm>
            <a:off x="6192838" y="4762500"/>
            <a:ext cx="803275" cy="328613"/>
          </a:xfrm>
          <a:prstGeom prst="rect">
            <a:avLst/>
          </a:prstGeom>
          <a:solidFill>
            <a:srgbClr val="FFFFCC"/>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収集</a:t>
            </a:r>
          </a:p>
        </p:txBody>
      </p:sp>
      <p:sp>
        <p:nvSpPr>
          <p:cNvPr id="19509" name="テキスト ボックス 133"/>
          <p:cNvSpPr txBox="1">
            <a:spLocks noChangeArrowheads="1"/>
          </p:cNvSpPr>
          <p:nvPr/>
        </p:nvSpPr>
        <p:spPr bwMode="auto">
          <a:xfrm>
            <a:off x="3563938" y="1338263"/>
            <a:ext cx="1971675" cy="307975"/>
          </a:xfrm>
          <a:prstGeom prst="rect">
            <a:avLst/>
          </a:prstGeom>
          <a:noFill/>
          <a:ln w="9525">
            <a:noFill/>
            <a:miter lim="800000"/>
            <a:headEnd/>
            <a:tailEnd/>
          </a:ln>
        </p:spPr>
        <p:txBody>
          <a:bodyPr>
            <a:spAutoFit/>
          </a:bodyPr>
          <a:lstStyle/>
          <a:p>
            <a:pPr algn="ctr"/>
            <a:r>
              <a:rPr lang="ja-JP" altLang="en-US" sz="1400" b="1">
                <a:solidFill>
                  <a:srgbClr val="FF0000"/>
                </a:solidFill>
                <a:latin typeface="Arial" charset="0"/>
              </a:rPr>
              <a:t>機関発信情報</a:t>
            </a:r>
          </a:p>
        </p:txBody>
      </p:sp>
      <p:sp>
        <p:nvSpPr>
          <p:cNvPr id="19510" name="AutoShape 65"/>
          <p:cNvSpPr>
            <a:spLocks noChangeArrowheads="1"/>
          </p:cNvSpPr>
          <p:nvPr/>
        </p:nvSpPr>
        <p:spPr bwMode="auto">
          <a:xfrm>
            <a:off x="6843713" y="2295525"/>
            <a:ext cx="647700" cy="539750"/>
          </a:xfrm>
          <a:prstGeom prst="can">
            <a:avLst>
              <a:gd name="adj" fmla="val 25000"/>
            </a:avLst>
          </a:prstGeom>
          <a:solidFill>
            <a:srgbClr val="448057"/>
          </a:solidFill>
          <a:ln w="9525">
            <a:noFill/>
            <a:round/>
            <a:headEnd/>
            <a:tailEnd/>
          </a:ln>
        </p:spPr>
        <p:txBody>
          <a:bodyPr wrap="none" anchor="ctr"/>
          <a:lstStyle/>
          <a:p>
            <a:pPr algn="ctr"/>
            <a:r>
              <a:rPr lang="en-US" altLang="ja-JP" sz="1000">
                <a:solidFill>
                  <a:schemeClr val="bg1"/>
                </a:solidFill>
                <a:latin typeface="Gill Sans MT" pitchFamily="34" charset="0"/>
              </a:rPr>
              <a:t>NII-DBR</a:t>
            </a:r>
          </a:p>
        </p:txBody>
      </p:sp>
      <p:pic>
        <p:nvPicPr>
          <p:cNvPr id="19511" name="Picture 100"/>
          <p:cNvPicPr>
            <a:picLocks noChangeAspect="1" noChangeArrowheads="1"/>
          </p:cNvPicPr>
          <p:nvPr/>
        </p:nvPicPr>
        <p:blipFill>
          <a:blip r:embed="rId5" cstate="print"/>
          <a:srcRect/>
          <a:stretch>
            <a:fillRect/>
          </a:stretch>
        </p:blipFill>
        <p:spPr bwMode="auto">
          <a:xfrm>
            <a:off x="6675438" y="1833563"/>
            <a:ext cx="1057275" cy="431800"/>
          </a:xfrm>
          <a:prstGeom prst="rect">
            <a:avLst/>
          </a:prstGeom>
          <a:noFill/>
          <a:ln w="9525">
            <a:noFill/>
            <a:miter lim="800000"/>
            <a:headEnd/>
            <a:tailEnd/>
          </a:ln>
        </p:spPr>
      </p:pic>
      <p:sp>
        <p:nvSpPr>
          <p:cNvPr id="80" name="Rectangle 47"/>
          <p:cNvSpPr>
            <a:spLocks noChangeArrowheads="1"/>
          </p:cNvSpPr>
          <p:nvPr/>
        </p:nvSpPr>
        <p:spPr bwMode="auto">
          <a:xfrm>
            <a:off x="6683375" y="2822575"/>
            <a:ext cx="1022350" cy="655638"/>
          </a:xfrm>
          <a:prstGeom prst="rect">
            <a:avLst/>
          </a:prstGeom>
          <a:solidFill>
            <a:srgbClr val="CCFFCC"/>
          </a:solidFill>
          <a:ln w="9525" cap="rnd">
            <a:solidFill>
              <a:schemeClr val="tx1"/>
            </a:solidFill>
            <a:prstDash val="sysDot"/>
            <a:miter lim="800000"/>
            <a:headEnd/>
            <a:tailEnd/>
          </a:ln>
        </p:spPr>
        <p:txBody>
          <a:bodyPr wrap="none" anchor="ctr"/>
          <a:lstStyle/>
          <a:p>
            <a:pPr algn="ctr" fontAlgn="auto">
              <a:spcBef>
                <a:spcPts val="0"/>
              </a:spcBef>
              <a:spcAft>
                <a:spcPts val="0"/>
              </a:spcAft>
              <a:defRPr/>
            </a:pPr>
            <a:r>
              <a:rPr lang="ja-JP" altLang="en-US" sz="1000" dirty="0">
                <a:solidFill>
                  <a:prstClr val="black"/>
                </a:solidFill>
                <a:latin typeface="+mj-ea"/>
                <a:ea typeface="+mj-ea"/>
              </a:rPr>
              <a:t>専門学術</a:t>
            </a:r>
            <a:endParaRPr lang="en-US" altLang="ja-JP" sz="1000" dirty="0">
              <a:solidFill>
                <a:prstClr val="black"/>
              </a:solidFill>
              <a:latin typeface="+mj-ea"/>
              <a:ea typeface="+mj-ea"/>
            </a:endParaRPr>
          </a:p>
          <a:p>
            <a:pPr algn="ctr" fontAlgn="auto">
              <a:spcBef>
                <a:spcPts val="0"/>
              </a:spcBef>
              <a:spcAft>
                <a:spcPts val="0"/>
              </a:spcAft>
              <a:defRPr/>
            </a:pPr>
            <a:r>
              <a:rPr lang="ja-JP" altLang="en-US" sz="1000" dirty="0">
                <a:solidFill>
                  <a:prstClr val="black"/>
                </a:solidFill>
                <a:latin typeface="+mj-ea"/>
                <a:ea typeface="+mj-ea"/>
              </a:rPr>
              <a:t>情報資源</a:t>
            </a:r>
            <a:endParaRPr lang="en-US" altLang="ja-JP" sz="1000" dirty="0">
              <a:solidFill>
                <a:prstClr val="black"/>
              </a:solidFill>
              <a:latin typeface="+mj-ea"/>
              <a:ea typeface="+mj-ea"/>
            </a:endParaRPr>
          </a:p>
          <a:p>
            <a:pPr algn="ctr" fontAlgn="auto">
              <a:spcBef>
                <a:spcPts val="0"/>
              </a:spcBef>
              <a:spcAft>
                <a:spcPts val="0"/>
              </a:spcAft>
              <a:defRPr/>
            </a:pPr>
            <a:r>
              <a:rPr lang="ja-JP" altLang="en-US" sz="1000" dirty="0">
                <a:solidFill>
                  <a:prstClr val="black"/>
                </a:solidFill>
                <a:latin typeface="+mj-ea"/>
                <a:ea typeface="+mj-ea"/>
              </a:rPr>
              <a:t>（データベース）</a:t>
            </a:r>
            <a:endParaRPr lang="en-US" altLang="ja-JP" sz="1000" dirty="0">
              <a:solidFill>
                <a:prstClr val="black"/>
              </a:solidFill>
              <a:latin typeface="+mj-ea"/>
              <a:ea typeface="+mj-ea"/>
            </a:endParaRPr>
          </a:p>
          <a:p>
            <a:pPr algn="ctr" fontAlgn="auto">
              <a:spcBef>
                <a:spcPts val="0"/>
              </a:spcBef>
              <a:spcAft>
                <a:spcPts val="0"/>
              </a:spcAft>
              <a:defRPr/>
            </a:pPr>
            <a:r>
              <a:rPr lang="en-US" altLang="ja-JP" sz="1050" dirty="0">
                <a:latin typeface="+mj-ea"/>
                <a:ea typeface="+mj-ea"/>
              </a:rPr>
              <a:t>266</a:t>
            </a:r>
            <a:r>
              <a:rPr lang="ja-JP" altLang="en-US" sz="1050" dirty="0">
                <a:latin typeface="+mj-ea"/>
                <a:ea typeface="+mj-ea"/>
              </a:rPr>
              <a:t>万件</a:t>
            </a:r>
            <a:endParaRPr lang="en-US" altLang="ja-JP" sz="1050" dirty="0">
              <a:latin typeface="+mj-ea"/>
              <a:ea typeface="+mj-ea"/>
            </a:endParaRPr>
          </a:p>
        </p:txBody>
      </p:sp>
      <p:sp>
        <p:nvSpPr>
          <p:cNvPr id="19513" name="テキスト ボックス 134"/>
          <p:cNvSpPr txBox="1">
            <a:spLocks noChangeArrowheads="1"/>
          </p:cNvSpPr>
          <p:nvPr/>
        </p:nvSpPr>
        <p:spPr bwMode="auto">
          <a:xfrm>
            <a:off x="6586538" y="1323975"/>
            <a:ext cx="1262062" cy="306388"/>
          </a:xfrm>
          <a:prstGeom prst="rect">
            <a:avLst/>
          </a:prstGeom>
          <a:noFill/>
          <a:ln w="9525">
            <a:noFill/>
            <a:miter lim="800000"/>
            <a:headEnd/>
            <a:tailEnd/>
          </a:ln>
        </p:spPr>
        <p:txBody>
          <a:bodyPr wrap="none">
            <a:spAutoFit/>
          </a:bodyPr>
          <a:lstStyle/>
          <a:p>
            <a:pPr algn="ctr"/>
            <a:r>
              <a:rPr lang="ja-JP" altLang="en-US" sz="1400" b="1">
                <a:solidFill>
                  <a:srgbClr val="FF0000"/>
                </a:solidFill>
                <a:latin typeface="Arial" charset="0"/>
              </a:rPr>
              <a:t>専門学術情報</a:t>
            </a:r>
          </a:p>
        </p:txBody>
      </p:sp>
      <p:cxnSp>
        <p:nvCxnSpPr>
          <p:cNvPr id="82" name="直線矢印コネクタ 81"/>
          <p:cNvCxnSpPr/>
          <p:nvPr/>
        </p:nvCxnSpPr>
        <p:spPr>
          <a:xfrm flipH="1">
            <a:off x="7121525" y="3479800"/>
            <a:ext cx="73025" cy="1522413"/>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sp>
        <p:nvSpPr>
          <p:cNvPr id="19515" name="AutoShape 10"/>
          <p:cNvSpPr>
            <a:spLocks noChangeArrowheads="1"/>
          </p:cNvSpPr>
          <p:nvPr/>
        </p:nvSpPr>
        <p:spPr bwMode="auto">
          <a:xfrm>
            <a:off x="5805488" y="4005263"/>
            <a:ext cx="658812" cy="539750"/>
          </a:xfrm>
          <a:prstGeom prst="can">
            <a:avLst>
              <a:gd name="adj" fmla="val 25000"/>
            </a:avLst>
          </a:prstGeom>
          <a:solidFill>
            <a:srgbClr val="448057"/>
          </a:solidFill>
          <a:ln w="9525">
            <a:noFill/>
            <a:round/>
            <a:headEnd/>
            <a:tailEnd/>
          </a:ln>
        </p:spPr>
        <p:txBody>
          <a:bodyPr wrap="none" anchor="ctr"/>
          <a:lstStyle/>
          <a:p>
            <a:pPr algn="ctr"/>
            <a:r>
              <a:rPr lang="en-US" altLang="ja-JP" sz="1100">
                <a:solidFill>
                  <a:schemeClr val="bg1"/>
                </a:solidFill>
                <a:ea typeface="HGPｺﾞｼｯｸE" pitchFamily="50" charset="-128"/>
              </a:rPr>
              <a:t>NACSIS</a:t>
            </a:r>
          </a:p>
          <a:p>
            <a:pPr algn="ctr"/>
            <a:r>
              <a:rPr lang="en-US" altLang="ja-JP" sz="1100">
                <a:solidFill>
                  <a:schemeClr val="bg1"/>
                </a:solidFill>
                <a:ea typeface="HGPｺﾞｼｯｸE" pitchFamily="50" charset="-128"/>
              </a:rPr>
              <a:t>-CAT</a:t>
            </a:r>
          </a:p>
        </p:txBody>
      </p:sp>
      <p:sp>
        <p:nvSpPr>
          <p:cNvPr id="84" name="正方形/長方形 83"/>
          <p:cNvSpPr/>
          <p:nvPr/>
        </p:nvSpPr>
        <p:spPr>
          <a:xfrm>
            <a:off x="6724650" y="4151313"/>
            <a:ext cx="803275" cy="328612"/>
          </a:xfrm>
          <a:prstGeom prst="rect">
            <a:avLst/>
          </a:prstGeom>
          <a:solidFill>
            <a:srgbClr val="FFFFCC"/>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受入</a:t>
            </a:r>
          </a:p>
        </p:txBody>
      </p:sp>
      <p:sp>
        <p:nvSpPr>
          <p:cNvPr id="85" name="AutoShape 10"/>
          <p:cNvSpPr>
            <a:spLocks noChangeArrowheads="1"/>
          </p:cNvSpPr>
          <p:nvPr/>
        </p:nvSpPr>
        <p:spPr bwMode="auto">
          <a:xfrm>
            <a:off x="52388" y="5465763"/>
            <a:ext cx="658812"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lnSpc>
                <a:spcPts val="900"/>
              </a:lnSpc>
              <a:spcBef>
                <a:spcPts val="0"/>
              </a:spcBef>
              <a:spcAft>
                <a:spcPts val="0"/>
              </a:spcAft>
              <a:defRPr/>
            </a:pPr>
            <a:r>
              <a:rPr lang="en-US" altLang="ja-JP" sz="1000" dirty="0">
                <a:solidFill>
                  <a:prstClr val="black"/>
                </a:solidFill>
              </a:rPr>
              <a:t>OUP</a:t>
            </a:r>
            <a:r>
              <a:rPr lang="ja-JP" altLang="en-US" sz="1000" dirty="0">
                <a:solidFill>
                  <a:prstClr val="black"/>
                </a:solidFill>
              </a:rPr>
              <a:t>　　</a:t>
            </a:r>
            <a:endParaRPr lang="en-US" altLang="ja-JP" sz="1000" dirty="0">
              <a:solidFill>
                <a:prstClr val="black"/>
              </a:solidFill>
            </a:endParaRPr>
          </a:p>
        </p:txBody>
      </p:sp>
      <p:sp>
        <p:nvSpPr>
          <p:cNvPr id="86" name="AutoShape 10"/>
          <p:cNvSpPr>
            <a:spLocks noChangeArrowheads="1"/>
          </p:cNvSpPr>
          <p:nvPr/>
        </p:nvSpPr>
        <p:spPr bwMode="auto">
          <a:xfrm>
            <a:off x="454025" y="5575300"/>
            <a:ext cx="658813" cy="539750"/>
          </a:xfrm>
          <a:prstGeom prst="can">
            <a:avLst>
              <a:gd name="adj" fmla="val 25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lnSpc>
                <a:spcPts val="900"/>
              </a:lnSpc>
              <a:spcBef>
                <a:spcPts val="0"/>
              </a:spcBef>
              <a:spcAft>
                <a:spcPts val="0"/>
              </a:spcAft>
              <a:defRPr/>
            </a:pPr>
            <a:r>
              <a:rPr lang="en-US" altLang="ja-JP" sz="1000" dirty="0">
                <a:solidFill>
                  <a:prstClr val="black"/>
                </a:solidFill>
              </a:rPr>
              <a:t>Springer</a:t>
            </a:r>
          </a:p>
        </p:txBody>
      </p:sp>
      <p:sp>
        <p:nvSpPr>
          <p:cNvPr id="87" name="テキスト ボックス 86"/>
          <p:cNvSpPr txBox="1"/>
          <p:nvPr/>
        </p:nvSpPr>
        <p:spPr>
          <a:xfrm>
            <a:off x="7875588" y="5692775"/>
            <a:ext cx="1165704" cy="369332"/>
          </a:xfrm>
          <a:prstGeom prst="rect">
            <a:avLst/>
          </a:prstGeom>
          <a:noFill/>
        </p:spPr>
        <p:txBody>
          <a:bodyPr wrap="none">
            <a:spAutoFit/>
          </a:bodyPr>
          <a:lstStyle/>
          <a:p>
            <a:pPr fontAlgn="auto">
              <a:spcBef>
                <a:spcPts val="0"/>
              </a:spcBef>
              <a:spcAft>
                <a:spcPts val="0"/>
              </a:spcAft>
              <a:defRPr/>
            </a:pPr>
            <a:r>
              <a:rPr lang="ja-JP" altLang="en-US" sz="900" dirty="0">
                <a:latin typeface="+mn-ea"/>
                <a:ea typeface="+mn-ea"/>
              </a:rPr>
              <a:t>＊データ件数は</a:t>
            </a:r>
            <a:endParaRPr lang="en-US" altLang="ja-JP" sz="900" dirty="0">
              <a:latin typeface="+mn-ea"/>
              <a:ea typeface="+mn-ea"/>
            </a:endParaRPr>
          </a:p>
          <a:p>
            <a:pPr fontAlgn="auto">
              <a:spcBef>
                <a:spcPts val="0"/>
              </a:spcBef>
              <a:spcAft>
                <a:spcPts val="0"/>
              </a:spcAft>
              <a:defRPr/>
            </a:pPr>
            <a:r>
              <a:rPr lang="ja-JP" altLang="en-US" sz="900" dirty="0">
                <a:latin typeface="+mn-ea"/>
                <a:ea typeface="+mn-ea"/>
              </a:rPr>
              <a:t>平成</a:t>
            </a:r>
            <a:r>
              <a:rPr lang="en-US" altLang="ja-JP" sz="900" dirty="0">
                <a:latin typeface="+mn-ea"/>
                <a:ea typeface="+mn-ea"/>
              </a:rPr>
              <a:t>27</a:t>
            </a:r>
            <a:r>
              <a:rPr lang="ja-JP" altLang="en-US" sz="900" dirty="0" smtClean="0">
                <a:latin typeface="+mn-ea"/>
                <a:ea typeface="+mn-ea"/>
              </a:rPr>
              <a:t>年</a:t>
            </a:r>
            <a:r>
              <a:rPr lang="en-US" altLang="ja-JP" sz="900" dirty="0">
                <a:latin typeface="+mn-ea"/>
                <a:ea typeface="ＭＳ Ｐゴシック" pitchFamily="50" charset="-128"/>
              </a:rPr>
              <a:t>9</a:t>
            </a:r>
            <a:r>
              <a:rPr lang="ja-JP" altLang="en-US" sz="900" dirty="0" smtClean="0">
                <a:latin typeface="+mn-ea"/>
                <a:ea typeface="+mn-ea"/>
              </a:rPr>
              <a:t>月</a:t>
            </a:r>
            <a:r>
              <a:rPr lang="ja-JP" altLang="en-US" sz="900" dirty="0">
                <a:latin typeface="+mn-ea"/>
                <a:ea typeface="+mn-ea"/>
              </a:rPr>
              <a:t>末現在</a:t>
            </a:r>
            <a:endParaRPr lang="en-US" altLang="ja-JP" sz="900" dirty="0">
              <a:latin typeface="+mn-ea"/>
              <a:ea typeface="+mn-ea"/>
            </a:endParaRPr>
          </a:p>
        </p:txBody>
      </p:sp>
      <p:pic>
        <p:nvPicPr>
          <p:cNvPr id="19520" name="Picture 106"/>
          <p:cNvPicPr>
            <a:picLocks noChangeArrowheads="1"/>
          </p:cNvPicPr>
          <p:nvPr/>
        </p:nvPicPr>
        <p:blipFill>
          <a:blip r:embed="rId6" cstate="print"/>
          <a:srcRect/>
          <a:stretch>
            <a:fillRect/>
          </a:stretch>
        </p:blipFill>
        <p:spPr bwMode="auto">
          <a:xfrm>
            <a:off x="1441450" y="1833563"/>
            <a:ext cx="1260475" cy="360362"/>
          </a:xfrm>
          <a:prstGeom prst="rect">
            <a:avLst/>
          </a:prstGeom>
          <a:noFill/>
          <a:ln w="9525">
            <a:noFill/>
            <a:miter lim="800000"/>
            <a:headEnd/>
            <a:tailEnd/>
          </a:ln>
        </p:spPr>
      </p:pic>
      <p:pic>
        <p:nvPicPr>
          <p:cNvPr id="19521" name="Picture 107"/>
          <p:cNvPicPr>
            <a:picLocks noChangeArrowheads="1"/>
          </p:cNvPicPr>
          <p:nvPr/>
        </p:nvPicPr>
        <p:blipFill>
          <a:blip r:embed="rId7" cstate="print"/>
          <a:srcRect/>
          <a:stretch>
            <a:fillRect/>
          </a:stretch>
        </p:blipFill>
        <p:spPr bwMode="auto">
          <a:xfrm>
            <a:off x="5284788" y="1830388"/>
            <a:ext cx="1260475" cy="395287"/>
          </a:xfrm>
          <a:prstGeom prst="rect">
            <a:avLst/>
          </a:prstGeom>
          <a:noFill/>
          <a:ln w="9525">
            <a:noFill/>
            <a:miter lim="800000"/>
            <a:headEnd/>
            <a:tailEnd/>
          </a:ln>
        </p:spPr>
      </p:pic>
      <p:sp>
        <p:nvSpPr>
          <p:cNvPr id="90" name="Rectangle 45"/>
          <p:cNvSpPr>
            <a:spLocks noChangeArrowheads="1"/>
          </p:cNvSpPr>
          <p:nvPr/>
        </p:nvSpPr>
        <p:spPr bwMode="auto">
          <a:xfrm>
            <a:off x="168275" y="2822575"/>
            <a:ext cx="1260475" cy="863600"/>
          </a:xfrm>
          <a:prstGeom prst="rect">
            <a:avLst/>
          </a:prstGeom>
          <a:solidFill>
            <a:srgbClr val="CCFFCC"/>
          </a:solidFill>
          <a:ln w="9525" cap="rnd">
            <a:solidFill>
              <a:schemeClr val="tx1"/>
            </a:solidFill>
            <a:prstDash val="sysDot"/>
            <a:miter lim="800000"/>
            <a:headEnd/>
            <a:tailEnd/>
          </a:ln>
        </p:spPr>
        <p:txBody>
          <a:bodyPr wrap="none" anchor="ctr"/>
          <a:lstStyle/>
          <a:p>
            <a:pPr algn="ctr" fontAlgn="auto">
              <a:spcBef>
                <a:spcPts val="0"/>
              </a:spcBef>
              <a:spcAft>
                <a:spcPts val="0"/>
              </a:spcAft>
              <a:defRPr/>
            </a:pPr>
            <a:r>
              <a:rPr lang="ja-JP" altLang="en-US" sz="1000" dirty="0">
                <a:solidFill>
                  <a:srgbClr val="000000"/>
                </a:solidFill>
                <a:latin typeface="+mj-ea"/>
                <a:ea typeface="+mj-ea"/>
              </a:rPr>
              <a:t>海外電子ジャーナル</a:t>
            </a:r>
            <a:endParaRPr lang="en-US" altLang="ja-JP" sz="1000" dirty="0">
              <a:solidFill>
                <a:srgbClr val="000000"/>
              </a:solidFill>
              <a:latin typeface="+mj-ea"/>
              <a:ea typeface="+mj-ea"/>
            </a:endParaRPr>
          </a:p>
          <a:p>
            <a:pPr algn="ctr" fontAlgn="auto">
              <a:spcBef>
                <a:spcPts val="0"/>
              </a:spcBef>
              <a:spcAft>
                <a:spcPts val="0"/>
              </a:spcAft>
              <a:defRPr/>
            </a:pPr>
            <a:r>
              <a:rPr lang="ja-JP" altLang="en-US" sz="1000" dirty="0">
                <a:solidFill>
                  <a:srgbClr val="000000"/>
                </a:solidFill>
                <a:latin typeface="+mj-ea"/>
                <a:ea typeface="+mj-ea"/>
              </a:rPr>
              <a:t>等の本文情報</a:t>
            </a:r>
          </a:p>
          <a:p>
            <a:pPr algn="ctr" fontAlgn="auto">
              <a:spcBef>
                <a:spcPts val="0"/>
              </a:spcBef>
              <a:spcAft>
                <a:spcPts val="0"/>
              </a:spcAft>
              <a:defRPr/>
            </a:pPr>
            <a:r>
              <a:rPr lang="en-US" altLang="ja-JP" sz="1050" dirty="0" smtClean="0">
                <a:latin typeface="+mj-ea"/>
                <a:ea typeface="+mj-ea"/>
              </a:rPr>
              <a:t>384</a:t>
            </a:r>
            <a:r>
              <a:rPr lang="ja-JP" altLang="en-US" sz="1050" dirty="0" smtClean="0">
                <a:latin typeface="+mj-ea"/>
                <a:ea typeface="+mj-ea"/>
              </a:rPr>
              <a:t>万</a:t>
            </a:r>
            <a:r>
              <a:rPr lang="ja-JP" altLang="en-US" sz="1050" dirty="0">
                <a:latin typeface="+mj-ea"/>
                <a:ea typeface="+mj-ea"/>
              </a:rPr>
              <a:t>件</a:t>
            </a:r>
            <a:endParaRPr lang="en-US" altLang="ja-JP" sz="1050" dirty="0">
              <a:latin typeface="+mj-ea"/>
              <a:ea typeface="+mj-ea"/>
            </a:endParaRPr>
          </a:p>
          <a:p>
            <a:pPr algn="ctr" fontAlgn="auto">
              <a:spcBef>
                <a:spcPts val="0"/>
              </a:spcBef>
              <a:spcAft>
                <a:spcPts val="0"/>
              </a:spcAft>
              <a:defRPr/>
            </a:pPr>
            <a:r>
              <a:rPr lang="ja-JP" altLang="en-US" sz="1000" dirty="0">
                <a:latin typeface="+mj-ea"/>
                <a:ea typeface="+mj-ea"/>
              </a:rPr>
              <a:t>人社系電子コレクション</a:t>
            </a:r>
            <a:endParaRPr lang="en-US" altLang="ja-JP" sz="1000" dirty="0">
              <a:latin typeface="+mj-ea"/>
              <a:ea typeface="+mj-ea"/>
            </a:endParaRPr>
          </a:p>
          <a:p>
            <a:pPr algn="ctr" fontAlgn="auto">
              <a:spcBef>
                <a:spcPts val="0"/>
              </a:spcBef>
              <a:spcAft>
                <a:spcPts val="0"/>
              </a:spcAft>
              <a:defRPr/>
            </a:pPr>
            <a:r>
              <a:rPr lang="en-US" altLang="ja-JP" sz="1050" dirty="0">
                <a:latin typeface="+mj-ea"/>
                <a:ea typeface="+mj-ea"/>
              </a:rPr>
              <a:t>30</a:t>
            </a:r>
            <a:r>
              <a:rPr lang="ja-JP" altLang="en-US" sz="1050" dirty="0">
                <a:latin typeface="+mj-ea"/>
                <a:ea typeface="+mj-ea"/>
              </a:rPr>
              <a:t>万件</a:t>
            </a:r>
            <a:endParaRPr lang="en-US" altLang="ja-JP" sz="1000" dirty="0">
              <a:latin typeface="+mj-ea"/>
              <a:ea typeface="+mj-ea"/>
            </a:endParaRPr>
          </a:p>
        </p:txBody>
      </p:sp>
      <p:pic>
        <p:nvPicPr>
          <p:cNvPr id="19523" name="Picture 108"/>
          <p:cNvPicPr>
            <a:picLocks noChangeAspect="1" noChangeArrowheads="1"/>
          </p:cNvPicPr>
          <p:nvPr/>
        </p:nvPicPr>
        <p:blipFill>
          <a:blip r:embed="rId8" cstate="print"/>
          <a:srcRect/>
          <a:stretch>
            <a:fillRect/>
          </a:stretch>
        </p:blipFill>
        <p:spPr bwMode="auto">
          <a:xfrm>
            <a:off x="185738" y="1798638"/>
            <a:ext cx="1049337" cy="287337"/>
          </a:xfrm>
          <a:prstGeom prst="rect">
            <a:avLst/>
          </a:prstGeom>
          <a:noFill/>
          <a:ln w="9525">
            <a:noFill/>
            <a:miter lim="800000"/>
            <a:headEnd/>
            <a:tailEnd/>
          </a:ln>
        </p:spPr>
      </p:pic>
      <p:pic>
        <p:nvPicPr>
          <p:cNvPr id="19524" name="Picture 109"/>
          <p:cNvPicPr>
            <a:picLocks noChangeAspect="1" noChangeArrowheads="1"/>
          </p:cNvPicPr>
          <p:nvPr/>
        </p:nvPicPr>
        <p:blipFill>
          <a:blip r:embed="rId9" cstate="print"/>
          <a:srcRect/>
          <a:stretch>
            <a:fillRect/>
          </a:stretch>
        </p:blipFill>
        <p:spPr bwMode="auto">
          <a:xfrm>
            <a:off x="269875" y="2122488"/>
            <a:ext cx="1049338" cy="287337"/>
          </a:xfrm>
          <a:prstGeom prst="rect">
            <a:avLst/>
          </a:prstGeom>
          <a:noFill/>
          <a:ln w="9525">
            <a:noFill/>
            <a:miter lim="800000"/>
            <a:headEnd/>
            <a:tailEnd/>
          </a:ln>
        </p:spPr>
      </p:pic>
      <p:sp>
        <p:nvSpPr>
          <p:cNvPr id="19525" name="AutoShape 10"/>
          <p:cNvSpPr>
            <a:spLocks noChangeArrowheads="1"/>
          </p:cNvSpPr>
          <p:nvPr/>
        </p:nvSpPr>
        <p:spPr bwMode="auto">
          <a:xfrm>
            <a:off x="4611688" y="4554538"/>
            <a:ext cx="658812" cy="539750"/>
          </a:xfrm>
          <a:prstGeom prst="can">
            <a:avLst>
              <a:gd name="adj" fmla="val 25000"/>
            </a:avLst>
          </a:prstGeom>
          <a:solidFill>
            <a:srgbClr val="448057"/>
          </a:solidFill>
          <a:ln w="31750">
            <a:noFill/>
            <a:round/>
            <a:headEnd/>
            <a:tailEnd/>
          </a:ln>
        </p:spPr>
        <p:txBody>
          <a:bodyPr wrap="none" anchor="ctr"/>
          <a:lstStyle/>
          <a:p>
            <a:pPr algn="ctr"/>
            <a:r>
              <a:rPr lang="ja-JP" altLang="en-US" sz="1100">
                <a:solidFill>
                  <a:schemeClr val="bg1"/>
                </a:solidFill>
                <a:ea typeface="HGPｺﾞｼｯｸE" pitchFamily="50" charset="-128"/>
              </a:rPr>
              <a:t>共用</a:t>
            </a:r>
            <a:endParaRPr lang="en-US" altLang="ja-JP" sz="1100">
              <a:solidFill>
                <a:schemeClr val="bg1"/>
              </a:solidFill>
              <a:ea typeface="HGPｺﾞｼｯｸE" pitchFamily="50" charset="-128"/>
            </a:endParaRPr>
          </a:p>
          <a:p>
            <a:pPr algn="ctr"/>
            <a:r>
              <a:rPr lang="ja-JP" altLang="en-US" sz="1100">
                <a:solidFill>
                  <a:schemeClr val="bg1"/>
                </a:solidFill>
                <a:ea typeface="HGPｺﾞｼｯｸE" pitchFamily="50" charset="-128"/>
              </a:rPr>
              <a:t>リポジトリ</a:t>
            </a:r>
            <a:endParaRPr lang="en-US" altLang="ja-JP" sz="1100">
              <a:solidFill>
                <a:schemeClr val="bg1"/>
              </a:solidFill>
              <a:ea typeface="HGPｺﾞｼｯｸE" pitchFamily="50" charset="-128"/>
            </a:endParaRPr>
          </a:p>
        </p:txBody>
      </p:sp>
      <p:sp>
        <p:nvSpPr>
          <p:cNvPr id="19526" name="AutoShape 52"/>
          <p:cNvSpPr>
            <a:spLocks noChangeArrowheads="1"/>
          </p:cNvSpPr>
          <p:nvPr/>
        </p:nvSpPr>
        <p:spPr bwMode="auto">
          <a:xfrm>
            <a:off x="5607050" y="2265363"/>
            <a:ext cx="658813" cy="539750"/>
          </a:xfrm>
          <a:prstGeom prst="can">
            <a:avLst>
              <a:gd name="adj" fmla="val 25000"/>
            </a:avLst>
          </a:prstGeom>
          <a:solidFill>
            <a:srgbClr val="448057"/>
          </a:solidFill>
          <a:ln w="9525">
            <a:noFill/>
            <a:round/>
            <a:headEnd/>
            <a:tailEnd/>
          </a:ln>
        </p:spPr>
        <p:txBody>
          <a:bodyPr wrap="none" anchor="ctr"/>
          <a:lstStyle/>
          <a:p>
            <a:pPr algn="ctr"/>
            <a:r>
              <a:rPr lang="en-US" altLang="ja-JP" sz="1200">
                <a:solidFill>
                  <a:schemeClr val="bg1"/>
                </a:solidFill>
                <a:ea typeface="HGPｺﾞｼｯｸE" pitchFamily="50" charset="-128"/>
              </a:rPr>
              <a:t>CiNii</a:t>
            </a:r>
          </a:p>
          <a:p>
            <a:pPr algn="ctr"/>
            <a:r>
              <a:rPr lang="en-US" altLang="ja-JP" sz="1200">
                <a:solidFill>
                  <a:schemeClr val="bg1"/>
                </a:solidFill>
                <a:ea typeface="HGPｺﾞｼｯｸE" pitchFamily="50" charset="-128"/>
              </a:rPr>
              <a:t>Books</a:t>
            </a:r>
            <a:endParaRPr lang="en-US" altLang="ja-JP" sz="1100">
              <a:solidFill>
                <a:schemeClr val="bg1"/>
              </a:solidFill>
              <a:ea typeface="HGPｺﾞｼｯｸE" pitchFamily="50" charset="-128"/>
            </a:endParaRPr>
          </a:p>
        </p:txBody>
      </p:sp>
      <p:sp>
        <p:nvSpPr>
          <p:cNvPr id="95" name="Rectangle 47"/>
          <p:cNvSpPr>
            <a:spLocks noChangeArrowheads="1"/>
          </p:cNvSpPr>
          <p:nvPr/>
        </p:nvSpPr>
        <p:spPr bwMode="auto">
          <a:xfrm>
            <a:off x="5524500" y="2830513"/>
            <a:ext cx="901700" cy="655637"/>
          </a:xfrm>
          <a:prstGeom prst="rect">
            <a:avLst/>
          </a:prstGeom>
          <a:solidFill>
            <a:srgbClr val="CCFFCC"/>
          </a:solidFill>
          <a:ln w="9525" cap="rnd">
            <a:solidFill>
              <a:schemeClr val="tx1"/>
            </a:solidFill>
            <a:prstDash val="sysDot"/>
            <a:miter lim="800000"/>
            <a:headEnd/>
            <a:tailEnd/>
          </a:ln>
        </p:spPr>
        <p:txBody>
          <a:bodyPr wrap="none" anchor="ctr"/>
          <a:lstStyle/>
          <a:p>
            <a:pPr algn="ctr" fontAlgn="auto">
              <a:spcBef>
                <a:spcPts val="0"/>
              </a:spcBef>
              <a:spcAft>
                <a:spcPts val="0"/>
              </a:spcAft>
              <a:defRPr/>
            </a:pPr>
            <a:r>
              <a:rPr lang="ja-JP" altLang="en-US" sz="1000" dirty="0">
                <a:solidFill>
                  <a:prstClr val="black"/>
                </a:solidFill>
                <a:latin typeface="+mj-ea"/>
                <a:ea typeface="+mj-ea"/>
              </a:rPr>
              <a:t>図書・雑誌の</a:t>
            </a:r>
            <a:endParaRPr lang="en-US" altLang="ja-JP" sz="1000" dirty="0">
              <a:solidFill>
                <a:prstClr val="black"/>
              </a:solidFill>
              <a:latin typeface="+mj-ea"/>
              <a:ea typeface="+mj-ea"/>
            </a:endParaRPr>
          </a:p>
          <a:p>
            <a:pPr algn="ctr" fontAlgn="auto">
              <a:spcBef>
                <a:spcPts val="0"/>
              </a:spcBef>
              <a:spcAft>
                <a:spcPts val="0"/>
              </a:spcAft>
              <a:defRPr/>
            </a:pPr>
            <a:r>
              <a:rPr lang="ja-JP" altLang="en-US" sz="1000" dirty="0">
                <a:solidFill>
                  <a:prstClr val="black"/>
                </a:solidFill>
                <a:latin typeface="+mj-ea"/>
                <a:ea typeface="+mj-ea"/>
              </a:rPr>
              <a:t>書誌・所在情報</a:t>
            </a:r>
            <a:endParaRPr lang="en-US" altLang="ja-JP" sz="1000" dirty="0">
              <a:solidFill>
                <a:prstClr val="black"/>
              </a:solidFill>
              <a:latin typeface="+mj-ea"/>
              <a:ea typeface="+mj-ea"/>
            </a:endParaRPr>
          </a:p>
          <a:p>
            <a:pPr algn="ctr" fontAlgn="auto">
              <a:spcBef>
                <a:spcPts val="0"/>
              </a:spcBef>
              <a:spcAft>
                <a:spcPts val="0"/>
              </a:spcAft>
              <a:defRPr/>
            </a:pPr>
            <a:r>
              <a:rPr lang="ja-JP" altLang="en-US" sz="1050" dirty="0">
                <a:latin typeface="+mj-ea"/>
                <a:ea typeface="+mj-ea"/>
              </a:rPr>
              <a:t>書誌</a:t>
            </a:r>
            <a:r>
              <a:rPr lang="en-US" altLang="ja-JP" sz="1050" dirty="0" smtClean="0">
                <a:latin typeface="+mj-ea"/>
                <a:ea typeface="+mj-ea"/>
              </a:rPr>
              <a:t>1,116</a:t>
            </a:r>
            <a:r>
              <a:rPr lang="ja-JP" altLang="en-US" sz="1050" dirty="0" smtClean="0">
                <a:latin typeface="+mj-ea"/>
                <a:ea typeface="+mj-ea"/>
              </a:rPr>
              <a:t>万</a:t>
            </a:r>
            <a:r>
              <a:rPr lang="ja-JP" altLang="en-US" sz="1050" dirty="0">
                <a:latin typeface="+mj-ea"/>
                <a:ea typeface="+mj-ea"/>
              </a:rPr>
              <a:t>件</a:t>
            </a:r>
            <a:endParaRPr lang="en-US" altLang="ja-JP" sz="1050" dirty="0">
              <a:latin typeface="+mj-ea"/>
              <a:ea typeface="+mj-ea"/>
            </a:endParaRPr>
          </a:p>
          <a:p>
            <a:pPr algn="ctr" fontAlgn="auto">
              <a:spcBef>
                <a:spcPts val="0"/>
              </a:spcBef>
              <a:spcAft>
                <a:spcPts val="0"/>
              </a:spcAft>
              <a:defRPr/>
            </a:pPr>
            <a:r>
              <a:rPr lang="ja-JP" altLang="en-US" sz="1050" dirty="0">
                <a:latin typeface="+mj-ea"/>
                <a:ea typeface="+mj-ea"/>
              </a:rPr>
              <a:t>所蔵</a:t>
            </a:r>
            <a:r>
              <a:rPr lang="en-US" altLang="ja-JP" sz="1050" dirty="0" smtClean="0">
                <a:latin typeface="+mj-ea"/>
                <a:ea typeface="+mj-ea"/>
              </a:rPr>
              <a:t>1.32</a:t>
            </a:r>
            <a:r>
              <a:rPr lang="ja-JP" altLang="en-US" sz="1050" dirty="0" smtClean="0">
                <a:latin typeface="+mj-ea"/>
                <a:ea typeface="+mj-ea"/>
              </a:rPr>
              <a:t>億</a:t>
            </a:r>
            <a:r>
              <a:rPr lang="ja-JP" altLang="en-US" sz="1050" dirty="0">
                <a:latin typeface="+mj-ea"/>
                <a:ea typeface="+mj-ea"/>
              </a:rPr>
              <a:t>件</a:t>
            </a:r>
            <a:endParaRPr lang="en-US" altLang="ja-JP" sz="1050" dirty="0">
              <a:latin typeface="+mj-ea"/>
              <a:ea typeface="+mj-ea"/>
            </a:endParaRPr>
          </a:p>
        </p:txBody>
      </p:sp>
      <p:cxnSp>
        <p:nvCxnSpPr>
          <p:cNvPr id="96" name="直線矢印コネクタ 95"/>
          <p:cNvCxnSpPr/>
          <p:nvPr/>
        </p:nvCxnSpPr>
        <p:spPr>
          <a:xfrm>
            <a:off x="6097588" y="3490913"/>
            <a:ext cx="1587" cy="484187"/>
          </a:xfrm>
          <a:prstGeom prst="straightConnector1">
            <a:avLst/>
          </a:prstGeom>
          <a:ln>
            <a:solidFill>
              <a:srgbClr val="C00000"/>
            </a:solidFill>
            <a:headEnd type="arrow" w="med" len="med"/>
            <a:tailEnd type="none" w="med" len="med"/>
          </a:ln>
        </p:spPr>
        <p:style>
          <a:lnRef idx="3">
            <a:schemeClr val="accent3"/>
          </a:lnRef>
          <a:fillRef idx="0">
            <a:schemeClr val="accent3"/>
          </a:fillRef>
          <a:effectRef idx="2">
            <a:schemeClr val="accent3"/>
          </a:effectRef>
          <a:fontRef idx="minor">
            <a:schemeClr val="tx1"/>
          </a:fontRef>
        </p:style>
      </p:cxnSp>
      <p:pic>
        <p:nvPicPr>
          <p:cNvPr id="19529" name="図 111" descr="logo.png"/>
          <p:cNvPicPr>
            <a:picLocks noChangeAspect="1"/>
          </p:cNvPicPr>
          <p:nvPr/>
        </p:nvPicPr>
        <p:blipFill>
          <a:blip r:embed="rId10" cstate="print"/>
          <a:srcRect/>
          <a:stretch>
            <a:fillRect/>
          </a:stretch>
        </p:blipFill>
        <p:spPr bwMode="auto">
          <a:xfrm>
            <a:off x="4510088" y="4237038"/>
            <a:ext cx="890587" cy="368300"/>
          </a:xfrm>
          <a:prstGeom prst="rect">
            <a:avLst/>
          </a:prstGeom>
          <a:noFill/>
          <a:ln w="9525">
            <a:noFill/>
            <a:miter lim="800000"/>
            <a:headEnd/>
            <a:tailEnd/>
          </a:ln>
        </p:spPr>
      </p:pic>
      <p:sp>
        <p:nvSpPr>
          <p:cNvPr id="19530" name="AutoShape 9"/>
          <p:cNvSpPr>
            <a:spLocks noChangeArrowheads="1"/>
          </p:cNvSpPr>
          <p:nvPr/>
        </p:nvSpPr>
        <p:spPr bwMode="auto">
          <a:xfrm>
            <a:off x="8074025" y="2289175"/>
            <a:ext cx="657225" cy="539750"/>
          </a:xfrm>
          <a:prstGeom prst="can">
            <a:avLst>
              <a:gd name="adj" fmla="val 25000"/>
            </a:avLst>
          </a:prstGeom>
          <a:solidFill>
            <a:srgbClr val="448057"/>
          </a:solidFill>
          <a:ln w="9525">
            <a:noFill/>
            <a:round/>
            <a:headEnd/>
            <a:tailEnd/>
          </a:ln>
        </p:spPr>
        <p:txBody>
          <a:bodyPr wrap="none" anchor="ctr"/>
          <a:lstStyle/>
          <a:p>
            <a:pPr algn="ctr"/>
            <a:r>
              <a:rPr lang="en-US" altLang="ja-JP" sz="1200">
                <a:solidFill>
                  <a:schemeClr val="bg1"/>
                </a:solidFill>
                <a:ea typeface="HGPｺﾞｼｯｸE" pitchFamily="50" charset="-128"/>
              </a:rPr>
              <a:t>KAKEN</a:t>
            </a:r>
          </a:p>
        </p:txBody>
      </p:sp>
      <p:pic>
        <p:nvPicPr>
          <p:cNvPr id="19531" name="図 1"/>
          <p:cNvPicPr>
            <a:picLocks/>
          </p:cNvPicPr>
          <p:nvPr/>
        </p:nvPicPr>
        <p:blipFill>
          <a:blip r:embed="rId11" cstate="print"/>
          <a:srcRect/>
          <a:stretch>
            <a:fillRect/>
          </a:stretch>
        </p:blipFill>
        <p:spPr bwMode="auto">
          <a:xfrm>
            <a:off x="7966075" y="1841500"/>
            <a:ext cx="900113" cy="395288"/>
          </a:xfrm>
          <a:prstGeom prst="rect">
            <a:avLst/>
          </a:prstGeom>
          <a:solidFill>
            <a:srgbClr val="448057"/>
          </a:solidFill>
          <a:ln w="9525">
            <a:noFill/>
            <a:miter lim="800000"/>
            <a:headEnd/>
            <a:tailEnd/>
          </a:ln>
        </p:spPr>
      </p:pic>
      <p:pic>
        <p:nvPicPr>
          <p:cNvPr id="19532" name="Picture 2" descr="C:\Users\hattori\Desktop\sociomedia150209\html\images\ci-home-dissertations-j.png"/>
          <p:cNvPicPr>
            <a:picLocks noChangeArrowheads="1"/>
          </p:cNvPicPr>
          <p:nvPr/>
        </p:nvPicPr>
        <p:blipFill>
          <a:blip r:embed="rId12" cstate="print"/>
          <a:srcRect/>
          <a:stretch>
            <a:fillRect/>
          </a:stretch>
        </p:blipFill>
        <p:spPr bwMode="auto">
          <a:xfrm>
            <a:off x="2781300" y="1833563"/>
            <a:ext cx="1260475" cy="360362"/>
          </a:xfrm>
          <a:prstGeom prst="rect">
            <a:avLst/>
          </a:prstGeom>
          <a:noFill/>
          <a:ln w="9525">
            <a:noFill/>
            <a:miter lim="800000"/>
            <a:headEnd/>
            <a:tailEnd/>
          </a:ln>
        </p:spPr>
      </p:pic>
      <p:sp>
        <p:nvSpPr>
          <p:cNvPr id="19533" name="AutoShape 52"/>
          <p:cNvSpPr>
            <a:spLocks noChangeArrowheads="1"/>
          </p:cNvSpPr>
          <p:nvPr/>
        </p:nvSpPr>
        <p:spPr bwMode="auto">
          <a:xfrm>
            <a:off x="3082925" y="2325688"/>
            <a:ext cx="657225" cy="539750"/>
          </a:xfrm>
          <a:prstGeom prst="can">
            <a:avLst>
              <a:gd name="adj" fmla="val 25000"/>
            </a:avLst>
          </a:prstGeom>
          <a:solidFill>
            <a:srgbClr val="448057"/>
          </a:solidFill>
          <a:ln w="9525">
            <a:noFill/>
            <a:round/>
            <a:headEnd/>
            <a:tailEnd/>
          </a:ln>
        </p:spPr>
        <p:txBody>
          <a:bodyPr wrap="none" anchor="ctr"/>
          <a:lstStyle/>
          <a:p>
            <a:pPr algn="ctr"/>
            <a:r>
              <a:rPr lang="en-US" altLang="ja-JP" sz="1200">
                <a:solidFill>
                  <a:schemeClr val="bg1"/>
                </a:solidFill>
                <a:ea typeface="HGPｺﾞｼｯｸE" pitchFamily="50" charset="-128"/>
              </a:rPr>
              <a:t>CiNii</a:t>
            </a:r>
          </a:p>
          <a:p>
            <a:pPr algn="ctr"/>
            <a:r>
              <a:rPr lang="en-US" altLang="ja-JP" sz="900">
                <a:solidFill>
                  <a:schemeClr val="bg1"/>
                </a:solidFill>
                <a:ea typeface="HGPｺﾞｼｯｸE" pitchFamily="50" charset="-128"/>
              </a:rPr>
              <a:t>Dissertations</a:t>
            </a:r>
          </a:p>
        </p:txBody>
      </p:sp>
      <p:sp>
        <p:nvSpPr>
          <p:cNvPr id="103" name="Rectangle 45"/>
          <p:cNvSpPr>
            <a:spLocks noChangeArrowheads="1"/>
          </p:cNvSpPr>
          <p:nvPr/>
        </p:nvSpPr>
        <p:spPr bwMode="auto">
          <a:xfrm>
            <a:off x="3022600" y="2844800"/>
            <a:ext cx="835025" cy="730250"/>
          </a:xfrm>
          <a:prstGeom prst="rect">
            <a:avLst/>
          </a:prstGeom>
          <a:solidFill>
            <a:srgbClr val="CCFFCC"/>
          </a:solidFill>
          <a:ln w="9525" cap="rnd">
            <a:solidFill>
              <a:schemeClr val="tx1"/>
            </a:solidFill>
            <a:prstDash val="sysDot"/>
            <a:miter lim="800000"/>
            <a:headEnd/>
            <a:tailEnd/>
          </a:ln>
        </p:spPr>
        <p:txBody>
          <a:bodyPr wrap="none" anchor="ctr"/>
          <a:lstStyle/>
          <a:p>
            <a:pPr algn="ctr" fontAlgn="auto">
              <a:spcBef>
                <a:spcPts val="0"/>
              </a:spcBef>
              <a:spcAft>
                <a:spcPts val="0"/>
              </a:spcAft>
              <a:defRPr/>
            </a:pPr>
            <a:r>
              <a:rPr lang="ja-JP" altLang="en-US" sz="1000" dirty="0">
                <a:solidFill>
                  <a:srgbClr val="000000"/>
                </a:solidFill>
                <a:latin typeface="+mj-ea"/>
                <a:ea typeface="+mj-ea"/>
              </a:rPr>
              <a:t>博士論文の</a:t>
            </a:r>
            <a:endParaRPr lang="en-US" altLang="ja-JP" sz="1000" dirty="0">
              <a:solidFill>
                <a:srgbClr val="000000"/>
              </a:solidFill>
              <a:latin typeface="+mj-ea"/>
              <a:ea typeface="+mj-ea"/>
            </a:endParaRPr>
          </a:p>
          <a:p>
            <a:pPr algn="ctr" fontAlgn="auto">
              <a:spcBef>
                <a:spcPts val="0"/>
              </a:spcBef>
              <a:spcAft>
                <a:spcPts val="0"/>
              </a:spcAft>
              <a:defRPr/>
            </a:pPr>
            <a:r>
              <a:rPr lang="ja-JP" altLang="en-US" sz="1000" dirty="0">
                <a:solidFill>
                  <a:srgbClr val="000000"/>
                </a:solidFill>
                <a:latin typeface="+mj-ea"/>
                <a:ea typeface="+mj-ea"/>
              </a:rPr>
              <a:t>メタデータ・</a:t>
            </a:r>
            <a:endParaRPr lang="en-US" altLang="ja-JP" sz="1000" dirty="0">
              <a:solidFill>
                <a:srgbClr val="000000"/>
              </a:solidFill>
              <a:latin typeface="+mj-ea"/>
              <a:ea typeface="+mj-ea"/>
            </a:endParaRPr>
          </a:p>
          <a:p>
            <a:pPr algn="ctr" fontAlgn="auto">
              <a:spcBef>
                <a:spcPts val="0"/>
              </a:spcBef>
              <a:spcAft>
                <a:spcPts val="0"/>
              </a:spcAft>
              <a:defRPr/>
            </a:pPr>
            <a:r>
              <a:rPr lang="ja-JP" altLang="en-US" sz="1000" dirty="0">
                <a:solidFill>
                  <a:srgbClr val="000000"/>
                </a:solidFill>
                <a:latin typeface="+mj-ea"/>
                <a:ea typeface="+mj-ea"/>
              </a:rPr>
              <a:t>リンク情報</a:t>
            </a:r>
          </a:p>
          <a:p>
            <a:pPr algn="ctr" fontAlgn="auto">
              <a:spcBef>
                <a:spcPts val="0"/>
              </a:spcBef>
              <a:spcAft>
                <a:spcPts val="0"/>
              </a:spcAft>
              <a:defRPr/>
            </a:pPr>
            <a:r>
              <a:rPr lang="en-US" altLang="ja-JP" sz="1050" dirty="0">
                <a:latin typeface="+mj-ea"/>
                <a:ea typeface="+mj-ea"/>
              </a:rPr>
              <a:t>60</a:t>
            </a:r>
            <a:r>
              <a:rPr lang="ja-JP" altLang="en-US" sz="1050" dirty="0">
                <a:latin typeface="+mj-ea"/>
                <a:ea typeface="+mj-ea"/>
              </a:rPr>
              <a:t>万件</a:t>
            </a:r>
          </a:p>
        </p:txBody>
      </p:sp>
      <p:cxnSp>
        <p:nvCxnSpPr>
          <p:cNvPr id="104" name="直線矢印コネクタ 103"/>
          <p:cNvCxnSpPr>
            <a:endCxn id="31" idx="1"/>
          </p:cNvCxnSpPr>
          <p:nvPr/>
        </p:nvCxnSpPr>
        <p:spPr>
          <a:xfrm flipH="1">
            <a:off x="3263900" y="3590925"/>
            <a:ext cx="176213" cy="1976438"/>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105" name="直線矢印コネクタ 104"/>
          <p:cNvCxnSpPr/>
          <p:nvPr/>
        </p:nvCxnSpPr>
        <p:spPr>
          <a:xfrm flipH="1">
            <a:off x="1563688" y="2805113"/>
            <a:ext cx="196850" cy="879475"/>
          </a:xfrm>
          <a:prstGeom prst="straightConnector1">
            <a:avLst/>
          </a:prstGeom>
          <a:ln>
            <a:solidFill>
              <a:srgbClr val="C00000"/>
            </a:solidFill>
            <a:headEnd type="arrow"/>
            <a:tailEnd type="none"/>
          </a:ln>
        </p:spPr>
        <p:style>
          <a:lnRef idx="3">
            <a:schemeClr val="accent1"/>
          </a:lnRef>
          <a:fillRef idx="0">
            <a:schemeClr val="accent1"/>
          </a:fillRef>
          <a:effectRef idx="2">
            <a:schemeClr val="accent1"/>
          </a:effectRef>
          <a:fontRef idx="minor">
            <a:schemeClr val="tx1"/>
          </a:fontRef>
        </p:style>
      </p:cxnSp>
      <p:cxnSp>
        <p:nvCxnSpPr>
          <p:cNvPr id="106" name="直線矢印コネクタ 105"/>
          <p:cNvCxnSpPr/>
          <p:nvPr/>
        </p:nvCxnSpPr>
        <p:spPr>
          <a:xfrm>
            <a:off x="3729038" y="2439988"/>
            <a:ext cx="500062" cy="90487"/>
          </a:xfrm>
          <a:prstGeom prst="straightConnector1">
            <a:avLst/>
          </a:prstGeom>
          <a:ln>
            <a:solidFill>
              <a:srgbClr val="C00000"/>
            </a:solidFill>
            <a:prstDash val="solid"/>
            <a:headEnd type="arrow"/>
            <a:tailEnd type="none"/>
          </a:ln>
        </p:spPr>
        <p:style>
          <a:lnRef idx="3">
            <a:schemeClr val="accent1"/>
          </a:lnRef>
          <a:fillRef idx="0">
            <a:schemeClr val="accent1"/>
          </a:fillRef>
          <a:effectRef idx="2">
            <a:schemeClr val="accent1"/>
          </a:effectRef>
          <a:fontRef idx="minor">
            <a:schemeClr val="tx1"/>
          </a:fontRef>
        </p:style>
      </p:cxnSp>
      <p:sp>
        <p:nvSpPr>
          <p:cNvPr id="107" name="円弧 106"/>
          <p:cNvSpPr/>
          <p:nvPr/>
        </p:nvSpPr>
        <p:spPr>
          <a:xfrm rot="11455999" flipV="1">
            <a:off x="2338388" y="2300288"/>
            <a:ext cx="2593975" cy="908050"/>
          </a:xfrm>
          <a:prstGeom prst="arc">
            <a:avLst>
              <a:gd name="adj1" fmla="val 12878580"/>
              <a:gd name="adj2" fmla="val 21361014"/>
            </a:avLst>
          </a:prstGeom>
          <a:noFill/>
          <a:ln w="38100">
            <a:solidFill>
              <a:srgbClr val="C0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ysClr val="windowText" lastClr="000000"/>
              </a:solidFill>
            </a:endParaRPr>
          </a:p>
        </p:txBody>
      </p:sp>
      <p:sp>
        <p:nvSpPr>
          <p:cNvPr id="19541" name="スライド番号プレースホルダ 5"/>
          <p:cNvSpPr txBox="1">
            <a:spLocks noGrp="1"/>
          </p:cNvSpPr>
          <p:nvPr/>
        </p:nvSpPr>
        <p:spPr bwMode="auto">
          <a:xfrm>
            <a:off x="8027988" y="6381750"/>
            <a:ext cx="1116012" cy="476250"/>
          </a:xfrm>
          <a:prstGeom prst="rect">
            <a:avLst/>
          </a:prstGeom>
          <a:noFill/>
          <a:ln w="9525">
            <a:noFill/>
            <a:miter lim="800000"/>
            <a:headEnd/>
            <a:tailEnd/>
          </a:ln>
        </p:spPr>
        <p:txBody>
          <a:bodyPr/>
          <a:lstStyle/>
          <a:p>
            <a:pPr algn="r"/>
            <a:fld id="{EBC1785A-694E-4BF2-A93D-A0F000D5E749}" type="slidenum">
              <a:rPr lang="en-US" altLang="ja-JP" sz="1400">
                <a:latin typeface="Arial" charset="0"/>
              </a:rPr>
              <a:pPr algn="r"/>
              <a:t>9</a:t>
            </a:fld>
            <a:endParaRPr lang="en-US" altLang="ja-JP" sz="1400">
              <a:latin typeface="Arial" charset="0"/>
            </a:endParaRPr>
          </a:p>
        </p:txBody>
      </p:sp>
      <p:sp>
        <p:nvSpPr>
          <p:cNvPr id="16471" name="コンテンツ プレースホルダ 75"/>
          <p:cNvSpPr txBox="1">
            <a:spLocks/>
          </p:cNvSpPr>
          <p:nvPr/>
        </p:nvSpPr>
        <p:spPr bwMode="auto">
          <a:xfrm>
            <a:off x="234950" y="657225"/>
            <a:ext cx="8729663" cy="660400"/>
          </a:xfrm>
          <a:prstGeom prst="rect">
            <a:avLst/>
          </a:prstGeom>
          <a:solidFill>
            <a:schemeClr val="bg1"/>
          </a:solidFill>
          <a:ln w="9525">
            <a:solidFill>
              <a:schemeClr val="tx1"/>
            </a:solidFill>
            <a:miter lim="800000"/>
            <a:headEnd/>
            <a:tailEnd/>
          </a:ln>
        </p:spPr>
        <p:txBody>
          <a:bodyPr tIns="72000" bIns="72000"/>
          <a:lstStyle>
            <a:lvl1pPr marL="269875" indent="-269875"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a:spcBef>
                <a:spcPts val="600"/>
              </a:spcBef>
              <a:buClr>
                <a:schemeClr val="tx1"/>
              </a:buClr>
              <a:buFont typeface="Wingdings" pitchFamily="2" charset="2"/>
              <a:buNone/>
              <a:defRPr/>
            </a:pPr>
            <a:r>
              <a:rPr lang="ja-JP" altLang="en-US" sz="1800" dirty="0" smtClean="0">
                <a:solidFill>
                  <a:srgbClr val="000000"/>
                </a:solidFill>
                <a:latin typeface="+mn-ea"/>
                <a:ea typeface="+mn-ea"/>
              </a:rPr>
              <a:t>学術情報センター以来、</a:t>
            </a:r>
            <a:r>
              <a:rPr lang="en-US" altLang="ja-JP" sz="1800" dirty="0" smtClean="0">
                <a:solidFill>
                  <a:srgbClr val="000000"/>
                </a:solidFill>
                <a:latin typeface="+mn-ea"/>
                <a:ea typeface="+mn-ea"/>
              </a:rPr>
              <a:t>30</a:t>
            </a:r>
            <a:r>
              <a:rPr lang="ja-JP" altLang="en-US" sz="1800" dirty="0" smtClean="0">
                <a:solidFill>
                  <a:srgbClr val="000000"/>
                </a:solidFill>
                <a:latin typeface="+mn-ea"/>
                <a:ea typeface="+mn-ea"/>
              </a:rPr>
              <a:t>年に亘って、大学図書館等と連携しながら、</a:t>
            </a:r>
            <a:r>
              <a:rPr lang="ja-JP" altLang="en-US" sz="1600" dirty="0" smtClean="0">
                <a:solidFill>
                  <a:srgbClr val="000000"/>
                </a:solidFill>
                <a:latin typeface="+mn-ea"/>
                <a:ea typeface="+mn-ea"/>
              </a:rPr>
              <a:t>多様</a:t>
            </a:r>
            <a:r>
              <a:rPr lang="ja-JP" altLang="en-US" sz="1800" dirty="0" smtClean="0">
                <a:solidFill>
                  <a:srgbClr val="000000"/>
                </a:solidFill>
                <a:latin typeface="+mn-ea"/>
                <a:ea typeface="+mn-ea"/>
              </a:rPr>
              <a:t>な学術コンテンツ</a:t>
            </a:r>
            <a:r>
              <a:rPr lang="ja-JP" altLang="en-US" sz="1600" dirty="0" smtClean="0">
                <a:solidFill>
                  <a:srgbClr val="000000"/>
                </a:solidFill>
                <a:latin typeface="+mn-ea"/>
                <a:ea typeface="+mn-ea"/>
              </a:rPr>
              <a:t>を確保し、整備し、提供する事業を展開</a:t>
            </a:r>
            <a:endParaRPr lang="en-US" altLang="ja-JP" sz="1600" dirty="0" smtClean="0">
              <a:solidFill>
                <a:srgbClr val="000000"/>
              </a:solidFill>
              <a:latin typeface="+mn-ea"/>
              <a:ea typeface="+mn-ea"/>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 2"/>
          <p:cNvSpPr>
            <a:spLocks noGrp="1"/>
          </p:cNvSpPr>
          <p:nvPr>
            <p:ph type="sldNum" sz="quarter" idx="10"/>
          </p:nvPr>
        </p:nvSpPr>
        <p:spPr>
          <a:xfrm>
            <a:off x="8027988" y="6416675"/>
            <a:ext cx="984250" cy="441325"/>
          </a:xfrm>
          <a:noFill/>
        </p:spPr>
        <p:txBody>
          <a:bodyPr/>
          <a:lstStyle/>
          <a:p>
            <a:fld id="{FC98A019-3628-4C73-B484-60B29521603F}" type="slidenum">
              <a:rPr lang="ja-JP" altLang="en-US" sz="1600" smtClean="0">
                <a:solidFill>
                  <a:srgbClr val="FFFFFF"/>
                </a:solidFill>
                <a:latin typeface="Calibri" pitchFamily="34" charset="0"/>
                <a:ea typeface="ＭＳ Ｐゴシック" charset="-128"/>
              </a:rPr>
              <a:pPr/>
              <a:t>10</a:t>
            </a:fld>
            <a:endParaRPr lang="ja-JP" altLang="en-US" sz="1600" smtClean="0">
              <a:solidFill>
                <a:srgbClr val="FFFFFF"/>
              </a:solidFill>
              <a:latin typeface="Calibri" pitchFamily="34" charset="0"/>
              <a:ea typeface="ＭＳ Ｐゴシック" charset="-128"/>
            </a:endParaRPr>
          </a:p>
        </p:txBody>
      </p:sp>
      <p:sp>
        <p:nvSpPr>
          <p:cNvPr id="17411" name="正方形/長方形 3"/>
          <p:cNvSpPr>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dirty="0" smtClean="0">
                <a:latin typeface="+mj-ea"/>
              </a:rPr>
              <a:t>目録所在情報サービス（</a:t>
            </a:r>
            <a:r>
              <a:rPr lang="en-US" altLang="ja-JP" dirty="0" smtClean="0">
                <a:latin typeface="+mj-ea"/>
              </a:rPr>
              <a:t>NACSIS-CAT/ILL</a:t>
            </a:r>
            <a:r>
              <a:rPr lang="ja-JP" altLang="en-US" dirty="0" smtClean="0">
                <a:latin typeface="+mj-ea"/>
              </a:rPr>
              <a:t>）</a:t>
            </a:r>
            <a:endParaRPr lang="ja-JP" altLang="en-US" dirty="0" smtClean="0">
              <a:latin typeface="+mj-ea"/>
              <a:ea typeface="+mj-ea"/>
            </a:endParaRPr>
          </a:p>
        </p:txBody>
      </p:sp>
      <p:sp>
        <p:nvSpPr>
          <p:cNvPr id="5" name="コンテンツ プレースホルダー 5"/>
          <p:cNvSpPr txBox="1">
            <a:spLocks/>
          </p:cNvSpPr>
          <p:nvPr/>
        </p:nvSpPr>
        <p:spPr>
          <a:xfrm>
            <a:off x="395288" y="836613"/>
            <a:ext cx="4176712" cy="5292725"/>
          </a:xfrm>
          <a:prstGeom prst="rect">
            <a:avLst/>
          </a:prstGeom>
        </p:spPr>
        <p:txBody>
          <a:bodyPr/>
          <a:lstStyle/>
          <a:p>
            <a:pPr marL="91440" indent="-91440" fontAlgn="auto">
              <a:lnSpc>
                <a:spcPct val="90000"/>
              </a:lnSpc>
              <a:spcBef>
                <a:spcPts val="1200"/>
              </a:spcBef>
              <a:spcAft>
                <a:spcPts val="200"/>
              </a:spcAft>
              <a:buClr>
                <a:schemeClr val="accent1"/>
              </a:buClr>
              <a:buSzPct val="100000"/>
              <a:buFont typeface="Calibri" pitchFamily="34" charset="0"/>
              <a:buChar char=" "/>
              <a:defRPr/>
            </a:pPr>
            <a:r>
              <a:rPr lang="en-US" altLang="ja-JP" sz="2000" b="1" dirty="0">
                <a:latin typeface="+mj-ea"/>
                <a:ea typeface="+mj-ea"/>
              </a:rPr>
              <a:t>NACSIS-CAT</a:t>
            </a:r>
            <a:r>
              <a:rPr lang="ja-JP" altLang="en-US" sz="2000" b="1" dirty="0">
                <a:latin typeface="+mj-ea"/>
                <a:ea typeface="+mj-ea"/>
              </a:rPr>
              <a:t>（目録システム）</a:t>
            </a:r>
            <a:endParaRPr lang="en-US" altLang="ja-JP" sz="2000" b="1" dirty="0">
              <a:latin typeface="+mj-ea"/>
              <a:ea typeface="+mj-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大学図書館等が所蔵する図書・雑誌情報を</a:t>
            </a:r>
            <a:r>
              <a:rPr lang="ja-JP" altLang="en-US" dirty="0"/>
              <a:t>オンライン共同分担入力方式により</a:t>
            </a:r>
            <a:r>
              <a:rPr lang="ja-JP" altLang="en-US" dirty="0">
                <a:latin typeface="+mn-lt"/>
                <a:ea typeface="+mn-ea"/>
              </a:rPr>
              <a:t>共同構築するシステム</a:t>
            </a:r>
          </a:p>
          <a:p>
            <a:pPr marL="486918" lvl="1"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参加機関： </a:t>
            </a:r>
            <a:r>
              <a:rPr lang="en-US" altLang="ja-JP" dirty="0">
                <a:latin typeface="+mn-lt"/>
                <a:ea typeface="+mn-ea"/>
              </a:rPr>
              <a:t>1,259</a:t>
            </a:r>
            <a:r>
              <a:rPr lang="ja-JP" altLang="en-US" dirty="0">
                <a:latin typeface="+mn-lt"/>
                <a:ea typeface="+mn-ea"/>
              </a:rPr>
              <a:t>機関</a:t>
            </a:r>
            <a:endParaRPr lang="en-US" altLang="ja-JP"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書誌登録データ：</a:t>
            </a:r>
            <a:endParaRPr lang="en-US" altLang="ja-JP" dirty="0">
              <a:latin typeface="+mn-lt"/>
              <a:ea typeface="+mn-ea"/>
            </a:endParaRPr>
          </a:p>
          <a:p>
            <a:pPr marL="384048" lvl="1" indent="-182880" fontAlgn="auto">
              <a:lnSpc>
                <a:spcPct val="90000"/>
              </a:lnSpc>
              <a:spcBef>
                <a:spcPts val="200"/>
              </a:spcBef>
              <a:spcAft>
                <a:spcPts val="400"/>
              </a:spcAft>
              <a:buClr>
                <a:schemeClr val="accent1"/>
              </a:buClr>
              <a:defRPr/>
            </a:pPr>
            <a:r>
              <a:rPr lang="ja-JP" altLang="en-US" dirty="0">
                <a:latin typeface="+mn-lt"/>
                <a:ea typeface="+mn-ea"/>
              </a:rPr>
              <a:t>　　　図書：</a:t>
            </a:r>
            <a:r>
              <a:rPr lang="en-US" altLang="ja-JP" dirty="0">
                <a:latin typeface="+mn-lt"/>
                <a:ea typeface="+mn-ea"/>
              </a:rPr>
              <a:t>1,039</a:t>
            </a:r>
            <a:r>
              <a:rPr lang="ja-JP" altLang="en-US" dirty="0">
                <a:latin typeface="+mn-lt"/>
                <a:ea typeface="+mn-ea"/>
              </a:rPr>
              <a:t>万件（</a:t>
            </a:r>
            <a:r>
              <a:rPr lang="en-US" altLang="ja-JP" dirty="0">
                <a:latin typeface="+mn-lt"/>
                <a:ea typeface="+mn-ea"/>
              </a:rPr>
              <a:t>30</a:t>
            </a:r>
            <a:r>
              <a:rPr lang="ja-JP" altLang="en-US" dirty="0">
                <a:latin typeface="+mn-lt"/>
                <a:ea typeface="+mn-ea"/>
              </a:rPr>
              <a:t>万件増／年）　</a:t>
            </a:r>
            <a:endParaRPr lang="en-US" altLang="ja-JP" dirty="0">
              <a:latin typeface="+mn-lt"/>
              <a:ea typeface="+mn-ea"/>
            </a:endParaRPr>
          </a:p>
          <a:p>
            <a:pPr marL="384048" lvl="1" indent="-182880" fontAlgn="auto">
              <a:lnSpc>
                <a:spcPct val="90000"/>
              </a:lnSpc>
              <a:spcBef>
                <a:spcPts val="200"/>
              </a:spcBef>
              <a:spcAft>
                <a:spcPts val="400"/>
              </a:spcAft>
              <a:buClr>
                <a:schemeClr val="accent1"/>
              </a:buClr>
              <a:defRPr/>
            </a:pPr>
            <a:r>
              <a:rPr lang="ja-JP" altLang="en-US" dirty="0">
                <a:latin typeface="+mn-lt"/>
                <a:ea typeface="+mn-ea"/>
              </a:rPr>
              <a:t>　　　雑誌：</a:t>
            </a:r>
            <a:r>
              <a:rPr lang="en-US" altLang="ja-JP" dirty="0">
                <a:latin typeface="+mn-lt"/>
                <a:ea typeface="+mn-ea"/>
              </a:rPr>
              <a:t>33</a:t>
            </a:r>
            <a:r>
              <a:rPr lang="ja-JP" altLang="en-US" dirty="0">
                <a:latin typeface="+mn-lt"/>
                <a:ea typeface="+mn-ea"/>
              </a:rPr>
              <a:t>万件</a:t>
            </a:r>
          </a:p>
          <a:p>
            <a:pPr marL="486918" lvl="1"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所蔵登録データ：</a:t>
            </a:r>
            <a:endParaRPr lang="en-US" altLang="ja-JP" dirty="0">
              <a:latin typeface="+mn-lt"/>
              <a:ea typeface="+mn-ea"/>
            </a:endParaRPr>
          </a:p>
          <a:p>
            <a:pPr marL="384048" lvl="1" indent="-182880" fontAlgn="auto">
              <a:lnSpc>
                <a:spcPct val="90000"/>
              </a:lnSpc>
              <a:spcBef>
                <a:spcPts val="200"/>
              </a:spcBef>
              <a:spcAft>
                <a:spcPts val="400"/>
              </a:spcAft>
              <a:buClr>
                <a:schemeClr val="accent1"/>
              </a:buClr>
              <a:defRPr/>
            </a:pPr>
            <a:r>
              <a:rPr lang="ja-JP" altLang="en-US" dirty="0">
                <a:latin typeface="+mn-lt"/>
                <a:ea typeface="+mn-ea"/>
              </a:rPr>
              <a:t>　　　図書：</a:t>
            </a:r>
            <a:r>
              <a:rPr lang="en-US" altLang="ja-JP" dirty="0">
                <a:latin typeface="+mn-lt"/>
                <a:ea typeface="+mn-ea"/>
              </a:rPr>
              <a:t>1</a:t>
            </a:r>
            <a:r>
              <a:rPr lang="ja-JP" altLang="en-US" dirty="0">
                <a:latin typeface="+mn-lt"/>
                <a:ea typeface="+mn-ea"/>
              </a:rPr>
              <a:t>億</a:t>
            </a:r>
            <a:r>
              <a:rPr lang="en-US" altLang="ja-JP" dirty="0">
                <a:latin typeface="+mn-lt"/>
                <a:ea typeface="+mn-ea"/>
              </a:rPr>
              <a:t>2,335</a:t>
            </a:r>
            <a:r>
              <a:rPr lang="ja-JP" altLang="en-US" dirty="0">
                <a:latin typeface="+mn-lt"/>
                <a:ea typeface="+mn-ea"/>
              </a:rPr>
              <a:t>万件（</a:t>
            </a:r>
            <a:r>
              <a:rPr lang="en-US" altLang="ja-JP" dirty="0">
                <a:latin typeface="+mn-lt"/>
                <a:ea typeface="+mn-ea"/>
              </a:rPr>
              <a:t>380</a:t>
            </a:r>
            <a:r>
              <a:rPr lang="ja-JP" altLang="en-US" dirty="0">
                <a:latin typeface="+mn-lt"/>
                <a:ea typeface="+mn-ea"/>
              </a:rPr>
              <a:t>万件増／年）</a:t>
            </a:r>
            <a:endParaRPr lang="en-US" altLang="ja-JP" dirty="0">
              <a:latin typeface="+mn-lt"/>
              <a:ea typeface="+mn-ea"/>
            </a:endParaRPr>
          </a:p>
          <a:p>
            <a:pPr marL="384048" lvl="1" indent="-182880" fontAlgn="auto">
              <a:lnSpc>
                <a:spcPct val="90000"/>
              </a:lnSpc>
              <a:spcBef>
                <a:spcPts val="200"/>
              </a:spcBef>
              <a:spcAft>
                <a:spcPts val="400"/>
              </a:spcAft>
              <a:buClr>
                <a:schemeClr val="accent1"/>
              </a:buClr>
              <a:defRPr/>
            </a:pPr>
            <a:r>
              <a:rPr lang="ja-JP" altLang="en-US" dirty="0">
                <a:latin typeface="+mn-lt"/>
                <a:ea typeface="+mn-ea"/>
              </a:rPr>
              <a:t>　　　雑誌：</a:t>
            </a:r>
            <a:r>
              <a:rPr lang="en-US" altLang="ja-JP" dirty="0">
                <a:latin typeface="+mn-lt"/>
                <a:ea typeface="+mn-ea"/>
              </a:rPr>
              <a:t>464</a:t>
            </a:r>
            <a:r>
              <a:rPr lang="ja-JP" altLang="en-US" dirty="0">
                <a:latin typeface="+mn-lt"/>
                <a:ea typeface="+mn-ea"/>
              </a:rPr>
              <a:t>万件</a:t>
            </a:r>
          </a:p>
          <a:p>
            <a:pPr marL="486918" lvl="1"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同時接続端末（ユーザ数）：</a:t>
            </a:r>
            <a:r>
              <a:rPr lang="en-US" altLang="ja-JP" dirty="0">
                <a:latin typeface="+mn-lt"/>
                <a:ea typeface="+mn-ea"/>
              </a:rPr>
              <a:t>5,000</a:t>
            </a:r>
            <a:r>
              <a:rPr lang="ja-JP" altLang="en-US" dirty="0">
                <a:latin typeface="+mn-lt"/>
                <a:ea typeface="+mn-ea"/>
              </a:rPr>
              <a:t>台　</a:t>
            </a:r>
          </a:p>
          <a:p>
            <a:pPr marL="91440" indent="-91440" fontAlgn="auto">
              <a:lnSpc>
                <a:spcPct val="90000"/>
              </a:lnSpc>
              <a:spcBef>
                <a:spcPts val="1200"/>
              </a:spcBef>
              <a:spcAft>
                <a:spcPts val="200"/>
              </a:spcAft>
              <a:buClr>
                <a:schemeClr val="accent1"/>
              </a:buClr>
              <a:buSzPct val="100000"/>
              <a:buFont typeface="Calibri" pitchFamily="34" charset="0"/>
              <a:buChar char=" "/>
              <a:defRPr/>
            </a:pPr>
            <a:r>
              <a:rPr lang="en-US" altLang="ja-JP" sz="2000" b="1" dirty="0">
                <a:latin typeface="+mj-ea"/>
                <a:ea typeface="+mj-ea"/>
              </a:rPr>
              <a:t>NACSIS-ILL</a:t>
            </a:r>
            <a:r>
              <a:rPr lang="ja-JP" altLang="en-US" sz="2000" b="1" dirty="0">
                <a:latin typeface="+mj-ea"/>
                <a:ea typeface="+mj-ea"/>
              </a:rPr>
              <a:t>（</a:t>
            </a:r>
            <a:r>
              <a:rPr lang="en-US" altLang="ja-JP" sz="2000" b="1" dirty="0">
                <a:latin typeface="+mj-ea"/>
                <a:ea typeface="+mj-ea"/>
              </a:rPr>
              <a:t>ILL</a:t>
            </a:r>
            <a:r>
              <a:rPr lang="ja-JP" altLang="en-US" sz="2000" b="1" dirty="0">
                <a:latin typeface="+mj-ea"/>
                <a:ea typeface="+mj-ea"/>
              </a:rPr>
              <a:t>システム）</a:t>
            </a:r>
            <a:endParaRPr lang="en-US" altLang="ja-JP" sz="2000" b="1" dirty="0">
              <a:latin typeface="+mj-ea"/>
              <a:ea typeface="+mj-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目録システムで構築された総合目録データベースを活用した相互利用システム</a:t>
            </a:r>
          </a:p>
          <a:p>
            <a:pPr marL="486918" lvl="1"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参加機関： </a:t>
            </a:r>
            <a:r>
              <a:rPr lang="en-US" altLang="ja-JP" dirty="0">
                <a:latin typeface="+mn-lt"/>
                <a:ea typeface="+mn-ea"/>
              </a:rPr>
              <a:t>1,102</a:t>
            </a:r>
            <a:r>
              <a:rPr lang="ja-JP" altLang="en-US" dirty="0">
                <a:latin typeface="+mn-lt"/>
                <a:ea typeface="+mn-ea"/>
              </a:rPr>
              <a:t>機関</a:t>
            </a:r>
          </a:p>
          <a:p>
            <a:pPr marL="486918" lvl="1"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複写：約</a:t>
            </a:r>
            <a:r>
              <a:rPr lang="en-US" altLang="ja-JP" dirty="0">
                <a:latin typeface="+mn-lt"/>
                <a:ea typeface="+mn-ea"/>
              </a:rPr>
              <a:t>66</a:t>
            </a:r>
            <a:r>
              <a:rPr lang="ja-JP" altLang="en-US" dirty="0">
                <a:latin typeface="+mn-lt"/>
                <a:ea typeface="+mn-ea"/>
              </a:rPr>
              <a:t>万件、貸借：</a:t>
            </a:r>
            <a:r>
              <a:rPr lang="en-US" altLang="ja-JP" dirty="0">
                <a:latin typeface="+mn-lt"/>
                <a:ea typeface="+mn-ea"/>
              </a:rPr>
              <a:t>9</a:t>
            </a:r>
            <a:r>
              <a:rPr lang="ja-JP" altLang="en-US" dirty="0">
                <a:latin typeface="+mn-lt"/>
                <a:ea typeface="+mn-ea"/>
              </a:rPr>
              <a:t>万件</a:t>
            </a:r>
            <a:endParaRPr lang="en-US" altLang="ja-JP"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海外</a:t>
            </a:r>
            <a:r>
              <a:rPr lang="en-US" altLang="ja-JP" dirty="0">
                <a:latin typeface="+mn-lt"/>
                <a:ea typeface="+mn-ea"/>
              </a:rPr>
              <a:t>ILL</a:t>
            </a:r>
            <a:r>
              <a:rPr lang="ja-JP" altLang="en-US" dirty="0">
                <a:latin typeface="+mn-lt"/>
                <a:ea typeface="+mn-ea"/>
              </a:rPr>
              <a:t>（</a:t>
            </a:r>
            <a:r>
              <a:rPr lang="en-US" altLang="ja-JP" dirty="0">
                <a:latin typeface="+mn-lt"/>
                <a:ea typeface="+mn-ea"/>
              </a:rPr>
              <a:t>OCLC, KERIS</a:t>
            </a:r>
            <a:r>
              <a:rPr lang="ja-JP" altLang="en-US" dirty="0">
                <a:latin typeface="+mn-lt"/>
                <a:ea typeface="+mn-ea"/>
              </a:rPr>
              <a:t>）</a:t>
            </a:r>
          </a:p>
        </p:txBody>
      </p:sp>
      <p:graphicFrame>
        <p:nvGraphicFramePr>
          <p:cNvPr id="6" name="グラフ 5"/>
          <p:cNvGraphicFramePr>
            <a:graphicFrameLocks/>
          </p:cNvGraphicFramePr>
          <p:nvPr/>
        </p:nvGraphicFramePr>
        <p:xfrm>
          <a:off x="4535996" y="728700"/>
          <a:ext cx="5436604" cy="3054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nvGraphicFramePr>
        <p:xfrm>
          <a:off x="4716016" y="3645024"/>
          <a:ext cx="4247964" cy="2628292"/>
        </p:xfrm>
        <a:graphic>
          <a:graphicData uri="http://schemas.openxmlformats.org/drawingml/2006/chart">
            <c:chart xmlns:c="http://schemas.openxmlformats.org/drawingml/2006/chart" xmlns:r="http://schemas.openxmlformats.org/officeDocument/2006/relationships" r:id="rId4"/>
          </a:graphicData>
        </a:graphic>
      </p:graphicFrame>
      <p:sp>
        <p:nvSpPr>
          <p:cNvPr id="20487"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3CE89D8D-1ED3-459A-94E4-04B246D59A93}" type="slidenum">
              <a:rPr lang="ja-JP" altLang="en-US" sz="1400">
                <a:solidFill>
                  <a:srgbClr val="000000"/>
                </a:solidFill>
                <a:latin typeface="Arial" charset="0"/>
              </a:rPr>
              <a:pPr algn="r"/>
              <a:t>10</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sz="2800" b="0" dirty="0">
                <a:latin typeface="+mj-ea"/>
              </a:rPr>
              <a:t>目録所在情報サービス（</a:t>
            </a:r>
            <a:r>
              <a:rPr lang="en-US" altLang="ja-JP" sz="2800" b="0" dirty="0">
                <a:latin typeface="+mj-ea"/>
              </a:rPr>
              <a:t>NACSIS-CAT/ILL</a:t>
            </a:r>
            <a:r>
              <a:rPr lang="ja-JP" altLang="en-US" sz="2800" b="0" dirty="0">
                <a:latin typeface="+mj-ea"/>
              </a:rPr>
              <a:t>）</a:t>
            </a:r>
          </a:p>
        </p:txBody>
      </p:sp>
      <p:sp>
        <p:nvSpPr>
          <p:cNvPr id="18435" name="コンテンツ プレースホルダー 2"/>
          <p:cNvSpPr>
            <a:spLocks noGrp="1"/>
          </p:cNvSpPr>
          <p:nvPr>
            <p:ph idx="1"/>
          </p:nvPr>
        </p:nvSpPr>
        <p:spPr/>
        <p:txBody>
          <a:bodyPr/>
          <a:lstStyle/>
          <a:p>
            <a:pPr marL="0" indent="0">
              <a:buFont typeface="Wingdings" pitchFamily="2" charset="2"/>
              <a:buNone/>
              <a:defRPr/>
            </a:pPr>
            <a:r>
              <a:rPr lang="en-US" altLang="ja-JP" dirty="0" smtClean="0">
                <a:latin typeface="+mj-ea"/>
                <a:ea typeface="+mj-ea"/>
              </a:rPr>
              <a:t>NACSIS-CAT2020</a:t>
            </a:r>
          </a:p>
          <a:p>
            <a:pPr lvl="1">
              <a:buFont typeface="Arial" panose="020B0604020202020204" pitchFamily="34" charset="0"/>
              <a:buChar char="•"/>
              <a:defRPr/>
            </a:pPr>
            <a:r>
              <a:rPr lang="en-US" altLang="ja-JP" dirty="0" smtClean="0"/>
              <a:t>2020</a:t>
            </a:r>
            <a:r>
              <a:rPr lang="ja-JP" altLang="en-US" dirty="0" smtClean="0"/>
              <a:t>年（</a:t>
            </a:r>
            <a:r>
              <a:rPr lang="en-US" altLang="ja-JP" dirty="0" smtClean="0"/>
              <a:t>H32</a:t>
            </a:r>
            <a:r>
              <a:rPr lang="ja-JP" altLang="en-US" dirty="0" smtClean="0"/>
              <a:t>）には現在のような枠組みでの目録システムは存在しない終了していることを想定して今後の目録所在情報サービスの在り方を検討（平成</a:t>
            </a:r>
            <a:r>
              <a:rPr lang="en-US" altLang="ja-JP" dirty="0" smtClean="0"/>
              <a:t>26</a:t>
            </a:r>
            <a:r>
              <a:rPr lang="ja-JP" altLang="en-US" dirty="0" smtClean="0"/>
              <a:t>年</a:t>
            </a:r>
            <a:r>
              <a:rPr lang="en-US" altLang="ja-JP" dirty="0" smtClean="0"/>
              <a:t>7</a:t>
            </a:r>
            <a:r>
              <a:rPr lang="ja-JP" altLang="en-US" dirty="0" smtClean="0"/>
              <a:t>月</a:t>
            </a:r>
            <a:r>
              <a:rPr lang="en-US" altLang="ja-JP" dirty="0" smtClean="0"/>
              <a:t>8</a:t>
            </a:r>
            <a:r>
              <a:rPr lang="ja-JP" altLang="en-US" dirty="0" smtClean="0"/>
              <a:t>日開催第</a:t>
            </a:r>
            <a:r>
              <a:rPr lang="en-US" altLang="ja-JP" dirty="0" smtClean="0"/>
              <a:t>8</a:t>
            </a:r>
            <a:r>
              <a:rPr lang="ja-JP" altLang="en-US" dirty="0" smtClean="0"/>
              <a:t>回連携・協力推進会議議事要旨より）</a:t>
            </a:r>
            <a:endParaRPr lang="en-US" altLang="ja-JP" dirty="0" smtClean="0"/>
          </a:p>
          <a:p>
            <a:pPr lvl="1">
              <a:defRPr/>
            </a:pPr>
            <a:endParaRPr lang="en-US" altLang="ja-JP" dirty="0" smtClean="0"/>
          </a:p>
          <a:p>
            <a:pPr lvl="1">
              <a:buFont typeface="Arial" panose="020B0604020202020204" pitchFamily="34" charset="0"/>
              <a:buChar char="•"/>
              <a:defRPr/>
            </a:pPr>
            <a:r>
              <a:rPr lang="ja-JP" altLang="en-US" dirty="0" smtClean="0"/>
              <a:t>課題の解決（電子資料・書誌調整・運営・データ交換）</a:t>
            </a:r>
          </a:p>
          <a:p>
            <a:pPr lvl="1">
              <a:buFont typeface="Arial" panose="020B0604020202020204" pitchFamily="34" charset="0"/>
              <a:buChar char="•"/>
              <a:defRPr/>
            </a:pPr>
            <a:r>
              <a:rPr lang="ja-JP" altLang="en-US" dirty="0" smtClean="0"/>
              <a:t>コストを削減（大学・</a:t>
            </a:r>
            <a:r>
              <a:rPr lang="en-US" altLang="ja-JP" dirty="0" smtClean="0"/>
              <a:t>NII</a:t>
            </a:r>
            <a:r>
              <a:rPr lang="ja-JP" altLang="en-US" dirty="0" smtClean="0"/>
              <a:t>ともに）</a:t>
            </a:r>
            <a:endParaRPr lang="en-US" altLang="ja-JP" dirty="0" smtClean="0"/>
          </a:p>
          <a:p>
            <a:pPr lvl="1">
              <a:defRPr/>
            </a:pPr>
            <a:endParaRPr lang="ja-JP" altLang="en-US" dirty="0" smtClean="0"/>
          </a:p>
          <a:p>
            <a:pPr lvl="1">
              <a:buFont typeface="Arial" panose="020B0604020202020204" pitchFamily="34" charset="0"/>
              <a:buChar char="•"/>
              <a:defRPr/>
            </a:pPr>
            <a:r>
              <a:rPr lang="ja-JP" altLang="en-US" dirty="0" smtClean="0"/>
              <a:t>連携・協力推進会議　これからの学術情報システム構築検討委員会を検討の場とする</a:t>
            </a:r>
          </a:p>
          <a:p>
            <a:pPr lvl="1">
              <a:defRPr/>
            </a:pPr>
            <a:endParaRPr lang="en-US" altLang="ja-JP" dirty="0" smtClean="0"/>
          </a:p>
          <a:p>
            <a:pPr>
              <a:defRPr/>
            </a:pPr>
            <a:endParaRPr lang="ja-JP" altLang="en-US" dirty="0" smtClean="0"/>
          </a:p>
        </p:txBody>
      </p:sp>
      <p:sp>
        <p:nvSpPr>
          <p:cNvPr id="21508" name="スライド番号プレースホルダー 3"/>
          <p:cNvSpPr>
            <a:spLocks noGrp="1"/>
          </p:cNvSpPr>
          <p:nvPr>
            <p:ph type="sldNum" sz="quarter" idx="4294967295"/>
          </p:nvPr>
        </p:nvSpPr>
        <p:spPr>
          <a:xfrm>
            <a:off x="7010400" y="6381750"/>
            <a:ext cx="2133600" cy="476250"/>
          </a:xfrm>
          <a:noFill/>
        </p:spPr>
        <p:txBody>
          <a:bodyPr/>
          <a:lstStyle/>
          <a:p>
            <a:fld id="{EDC8B73E-E5B7-46BE-B24D-827157DF0366}" type="slidenum">
              <a:rPr lang="en-US" altLang="ja-JP" smtClean="0">
                <a:ea typeface="ＭＳ Ｐゴシック" charset="-128"/>
              </a:rPr>
              <a:pPr/>
              <a:t>11</a:t>
            </a:fld>
            <a:endParaRPr lang="en-US" altLang="ja-JP" smtClean="0">
              <a:ea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19"/>
          <p:cNvPicPr>
            <a:picLocks noChangeAspect="1"/>
          </p:cNvPicPr>
          <p:nvPr/>
        </p:nvPicPr>
        <p:blipFill>
          <a:blip r:embed="rId3" cstate="print"/>
          <a:srcRect/>
          <a:stretch>
            <a:fillRect/>
          </a:stretch>
        </p:blipFill>
        <p:spPr bwMode="auto">
          <a:xfrm>
            <a:off x="4756150" y="4083050"/>
            <a:ext cx="3101975" cy="1173163"/>
          </a:xfrm>
          <a:prstGeom prst="rect">
            <a:avLst/>
          </a:prstGeom>
          <a:noFill/>
          <a:ln w="9525">
            <a:noFill/>
            <a:miter lim="800000"/>
            <a:headEnd/>
            <a:tailEnd/>
          </a:ln>
        </p:spPr>
      </p:pic>
      <p:pic>
        <p:nvPicPr>
          <p:cNvPr id="22531" name="図 18"/>
          <p:cNvPicPr>
            <a:picLocks noChangeAspect="1"/>
          </p:cNvPicPr>
          <p:nvPr/>
        </p:nvPicPr>
        <p:blipFill>
          <a:blip r:embed="rId4" cstate="print"/>
          <a:srcRect/>
          <a:stretch>
            <a:fillRect/>
          </a:stretch>
        </p:blipFill>
        <p:spPr bwMode="auto">
          <a:xfrm>
            <a:off x="1311275" y="4076700"/>
            <a:ext cx="3101975" cy="1173163"/>
          </a:xfrm>
          <a:prstGeom prst="rect">
            <a:avLst/>
          </a:prstGeom>
          <a:noFill/>
          <a:ln w="9525">
            <a:noFill/>
            <a:miter lim="800000"/>
            <a:headEnd/>
            <a:tailEnd/>
          </a:ln>
        </p:spPr>
      </p:pic>
      <p:sp>
        <p:nvSpPr>
          <p:cNvPr id="22532" name="スライド番号プレースホルダ 2"/>
          <p:cNvSpPr>
            <a:spLocks noGrp="1"/>
          </p:cNvSpPr>
          <p:nvPr>
            <p:ph type="sldNum" sz="quarter" idx="10"/>
          </p:nvPr>
        </p:nvSpPr>
        <p:spPr>
          <a:xfrm>
            <a:off x="8027988" y="6416675"/>
            <a:ext cx="984250" cy="441325"/>
          </a:xfrm>
          <a:noFill/>
        </p:spPr>
        <p:txBody>
          <a:bodyPr/>
          <a:lstStyle/>
          <a:p>
            <a:fld id="{4B0211B5-862D-4637-A367-666701A2BF42}" type="slidenum">
              <a:rPr lang="ja-JP" altLang="en-US" sz="1600" smtClean="0">
                <a:solidFill>
                  <a:srgbClr val="FFFFFF"/>
                </a:solidFill>
                <a:latin typeface="Calibri" pitchFamily="34" charset="0"/>
                <a:ea typeface="ＭＳ Ｐゴシック" charset="-128"/>
              </a:rPr>
              <a:pPr/>
              <a:t>12</a:t>
            </a:fld>
            <a:endParaRPr lang="ja-JP" altLang="en-US" sz="1600" smtClean="0">
              <a:solidFill>
                <a:srgbClr val="FFFFFF"/>
              </a:solidFill>
              <a:latin typeface="Calibri" pitchFamily="34" charset="0"/>
              <a:ea typeface="ＭＳ Ｐゴシック" charset="-128"/>
            </a:endParaRPr>
          </a:p>
        </p:txBody>
      </p:sp>
      <p:sp>
        <p:nvSpPr>
          <p:cNvPr id="19461" name="正方形/長方形 3"/>
          <p:cNvSpPr>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en-US" altLang="ja-JP" dirty="0" err="1" smtClean="0">
                <a:latin typeface="+mj-ea"/>
                <a:ea typeface="+mj-ea"/>
              </a:rPr>
              <a:t>CiNii</a:t>
            </a:r>
            <a:r>
              <a:rPr lang="ja-JP" altLang="en-US" dirty="0" smtClean="0">
                <a:latin typeface="+mj-ea"/>
                <a:ea typeface="+mj-ea"/>
              </a:rPr>
              <a:t>：学術情報ナビゲータ</a:t>
            </a:r>
          </a:p>
        </p:txBody>
      </p:sp>
      <p:sp>
        <p:nvSpPr>
          <p:cNvPr id="5" name="コンテンツ プレースホルダー 5"/>
          <p:cNvSpPr txBox="1">
            <a:spLocks/>
          </p:cNvSpPr>
          <p:nvPr/>
        </p:nvSpPr>
        <p:spPr>
          <a:xfrm>
            <a:off x="431800" y="765175"/>
            <a:ext cx="8229600" cy="2808288"/>
          </a:xfrm>
          <a:prstGeom prst="rect">
            <a:avLst/>
          </a:prstGeom>
        </p:spPr>
        <p:txBody>
          <a:bodyPr>
            <a:normAutofit fontScale="92500" lnSpcReduction="10000"/>
          </a:bodyPr>
          <a:lstStyle/>
          <a:p>
            <a:pPr marL="91440" indent="-91440" fontAlgn="auto">
              <a:lnSpc>
                <a:spcPct val="90000"/>
              </a:lnSpc>
              <a:spcBef>
                <a:spcPts val="1200"/>
              </a:spcBef>
              <a:spcAft>
                <a:spcPts val="200"/>
              </a:spcAft>
              <a:buClr>
                <a:schemeClr val="accent1"/>
              </a:buClr>
              <a:buSzPct val="100000"/>
              <a:buFont typeface="Calibri" pitchFamily="34" charset="0"/>
              <a:buChar char=" "/>
              <a:defRPr/>
            </a:pPr>
            <a:r>
              <a:rPr lang="en-US" altLang="ja-JP" sz="2200" b="1" dirty="0" err="1">
                <a:latin typeface="+mj-ea"/>
                <a:ea typeface="+mj-ea"/>
              </a:rPr>
              <a:t>CiNii</a:t>
            </a:r>
            <a:r>
              <a:rPr lang="en-US" altLang="ja-JP" sz="2200" b="1" dirty="0">
                <a:latin typeface="+mj-ea"/>
                <a:ea typeface="+mj-ea"/>
              </a:rPr>
              <a:t> Articles</a:t>
            </a: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a:latin typeface="Arial" charset="0"/>
              </a:rPr>
              <a:t>日本の学術論文を中心とした論文情報を提供するサービス</a:t>
            </a:r>
            <a:endParaRPr lang="en-US" altLang="ja-JP" sz="1400"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en-US" altLang="ja-JP" sz="1400" dirty="0" smtClean="0"/>
              <a:t>1,907</a:t>
            </a:r>
            <a:r>
              <a:rPr lang="ja-JP" altLang="en-US" sz="1400" dirty="0" smtClean="0"/>
              <a:t>万</a:t>
            </a:r>
            <a:r>
              <a:rPr lang="ja-JP" altLang="en-US" sz="1400" dirty="0"/>
              <a:t>件の</a:t>
            </a:r>
            <a:r>
              <a:rPr lang="ja-JP" altLang="en-US" sz="1400" dirty="0">
                <a:latin typeface="Arial" charset="0"/>
              </a:rPr>
              <a:t>膨大な</a:t>
            </a:r>
            <a:r>
              <a:rPr lang="ja-JP" altLang="en-US" sz="1400" dirty="0"/>
              <a:t>論文データを収録し、うち</a:t>
            </a:r>
            <a:r>
              <a:rPr lang="en-US" altLang="ja-JP" sz="1400" dirty="0" smtClean="0"/>
              <a:t>421</a:t>
            </a:r>
            <a:r>
              <a:rPr lang="ja-JP" altLang="en-US" sz="1400" dirty="0" smtClean="0"/>
              <a:t>万</a:t>
            </a:r>
            <a:r>
              <a:rPr lang="ja-JP" altLang="en-US" sz="1400" dirty="0"/>
              <a:t>件は本文</a:t>
            </a:r>
            <a:r>
              <a:rPr lang="en-US" altLang="ja-JP" sz="1400" dirty="0"/>
              <a:t>PDF</a:t>
            </a:r>
            <a:r>
              <a:rPr lang="ja-JP" altLang="en-US" sz="1400" dirty="0"/>
              <a:t>ファイルあり</a:t>
            </a: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a:latin typeface="Arial" charset="0"/>
              </a:rPr>
              <a:t>学協会誌や研究紀要の論文本文の閲覧やリンクにより他サイトの本文も参照可能</a:t>
            </a:r>
            <a:endParaRPr lang="en-US" altLang="ja-JP" sz="1400" dirty="0">
              <a:latin typeface="Arial" charset="0"/>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a:latin typeface="Arial" charset="0"/>
              </a:rPr>
              <a:t>主な収録データベース：学協会刊行物（国立情報学研究所）、雑誌記事索引データベース（</a:t>
            </a:r>
            <a:r>
              <a:rPr lang="zh-CN" altLang="en-US" sz="1400" dirty="0">
                <a:latin typeface="Arial" charset="0"/>
              </a:rPr>
              <a:t>国立国会図書館</a:t>
            </a:r>
            <a:r>
              <a:rPr lang="ja-JP" altLang="en-US" sz="1400" dirty="0">
                <a:latin typeface="Arial" charset="0"/>
              </a:rPr>
              <a:t>）、</a:t>
            </a:r>
            <a:r>
              <a:rPr lang="en-US" altLang="ja-JP" sz="1400" dirty="0">
                <a:latin typeface="Arial" charset="0"/>
              </a:rPr>
              <a:t>J-STAGE</a:t>
            </a:r>
            <a:r>
              <a:rPr lang="ja-JP" altLang="en-US" sz="1400" dirty="0">
                <a:latin typeface="Arial" charset="0"/>
              </a:rPr>
              <a:t>（</a:t>
            </a:r>
            <a:r>
              <a:rPr lang="zh-TW" altLang="en-US" sz="1400" dirty="0">
                <a:latin typeface="Arial" charset="0"/>
              </a:rPr>
              <a:t>科学技術振興機構</a:t>
            </a:r>
            <a:r>
              <a:rPr lang="ja-JP" altLang="en-US" sz="1400" dirty="0">
                <a:latin typeface="Arial" charset="0"/>
              </a:rPr>
              <a:t>）、機関リポジトリ（各大学等）</a:t>
            </a:r>
            <a:endParaRPr lang="en-US" altLang="ja-JP" sz="1400" dirty="0">
              <a:latin typeface="Arial" charset="0"/>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a:latin typeface="+mn-lt"/>
                <a:ea typeface="+mn-ea"/>
              </a:rPr>
              <a:t>検索はすべて無料、本文は</a:t>
            </a:r>
            <a:r>
              <a:rPr lang="en-US" altLang="ja-JP" sz="1400" dirty="0">
                <a:latin typeface="+mn-lt"/>
                <a:ea typeface="+mn-ea"/>
              </a:rPr>
              <a:t>50</a:t>
            </a:r>
            <a:r>
              <a:rPr lang="ja-JP" altLang="en-US" sz="1400" dirty="0">
                <a:latin typeface="+mn-lt"/>
                <a:ea typeface="+mn-ea"/>
              </a:rPr>
              <a:t>％が無料。機関定額制を採用し、本文の</a:t>
            </a:r>
            <a:r>
              <a:rPr lang="en-US" altLang="ja-JP" sz="1400" dirty="0">
                <a:latin typeface="+mn-lt"/>
                <a:ea typeface="+mn-ea"/>
              </a:rPr>
              <a:t>90</a:t>
            </a:r>
            <a:r>
              <a:rPr lang="ja-JP" altLang="en-US" sz="1400" dirty="0">
                <a:latin typeface="+mn-lt"/>
                <a:ea typeface="+mn-ea"/>
              </a:rPr>
              <a:t>％が定額内で利用可能　</a:t>
            </a:r>
          </a:p>
          <a:p>
            <a:pPr marL="91440" indent="-91440" fontAlgn="auto">
              <a:lnSpc>
                <a:spcPct val="90000"/>
              </a:lnSpc>
              <a:spcBef>
                <a:spcPts val="1200"/>
              </a:spcBef>
              <a:spcAft>
                <a:spcPts val="200"/>
              </a:spcAft>
              <a:buClr>
                <a:schemeClr val="accent1"/>
              </a:buClr>
              <a:buSzPct val="100000"/>
              <a:buFont typeface="Calibri" pitchFamily="34" charset="0"/>
              <a:buChar char=" "/>
              <a:defRPr/>
            </a:pPr>
            <a:r>
              <a:rPr lang="en-US" altLang="ja-JP" sz="2200" b="1" dirty="0" err="1">
                <a:latin typeface="+mj-ea"/>
                <a:ea typeface="+mj-ea"/>
              </a:rPr>
              <a:t>CiNii</a:t>
            </a:r>
            <a:r>
              <a:rPr lang="en-US" altLang="ja-JP" sz="2200" b="1" dirty="0">
                <a:latin typeface="+mj-ea"/>
                <a:ea typeface="+mj-ea"/>
              </a:rPr>
              <a:t> Books</a:t>
            </a: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a:latin typeface="+mn-lt"/>
                <a:ea typeface="+mn-ea"/>
              </a:rPr>
              <a:t>全国の大学図書館等</a:t>
            </a:r>
            <a:r>
              <a:rPr lang="en-US" altLang="ja-JP" sz="1400" dirty="0">
                <a:latin typeface="+mn-lt"/>
                <a:ea typeface="+mn-ea"/>
              </a:rPr>
              <a:t>1,263</a:t>
            </a:r>
            <a:r>
              <a:rPr lang="ja-JP" altLang="en-US" sz="1400" dirty="0">
                <a:latin typeface="+mn-lt"/>
                <a:ea typeface="+mn-ea"/>
              </a:rPr>
              <a:t>館が所蔵する</a:t>
            </a:r>
            <a:r>
              <a:rPr lang="en-US" altLang="ja-JP" sz="1400" dirty="0" smtClean="0">
                <a:latin typeface="+mn-lt"/>
                <a:ea typeface="+mn-ea"/>
              </a:rPr>
              <a:t>1,116</a:t>
            </a:r>
            <a:r>
              <a:rPr lang="ja-JP" altLang="en-US" sz="1400" dirty="0" smtClean="0">
                <a:latin typeface="+mn-lt"/>
                <a:ea typeface="+mn-ea"/>
              </a:rPr>
              <a:t>万</a:t>
            </a:r>
            <a:r>
              <a:rPr lang="ja-JP" altLang="en-US" sz="1400" dirty="0">
                <a:latin typeface="+mn-lt"/>
                <a:ea typeface="+mn-ea"/>
              </a:rPr>
              <a:t>件（のべ</a:t>
            </a:r>
            <a:r>
              <a:rPr lang="en-US" altLang="ja-JP" sz="1400" dirty="0">
                <a:latin typeface="+mn-lt"/>
                <a:ea typeface="+mn-ea"/>
              </a:rPr>
              <a:t>1</a:t>
            </a:r>
            <a:r>
              <a:rPr lang="ja-JP" altLang="en-US" sz="1400" dirty="0">
                <a:latin typeface="+mn-lt"/>
                <a:ea typeface="+mn-ea"/>
              </a:rPr>
              <a:t>億</a:t>
            </a:r>
            <a:r>
              <a:rPr lang="en-US" altLang="ja-JP" sz="1400" dirty="0" smtClean="0">
                <a:latin typeface="+mn-lt"/>
                <a:ea typeface="+mn-ea"/>
              </a:rPr>
              <a:t>3200</a:t>
            </a:r>
            <a:r>
              <a:rPr lang="ja-JP" altLang="en-US" sz="1400" dirty="0">
                <a:latin typeface="+mn-lt"/>
                <a:ea typeface="+mn-ea"/>
              </a:rPr>
              <a:t>万冊以上）の本の情報や著者の情報を検索可能</a:t>
            </a:r>
            <a:endParaRPr lang="en-US" altLang="ja-JP" sz="1400"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sz="1500" dirty="0"/>
              <a:t>総合目録データベースのデータに一部、内容説明・目次・書影を付加して提供</a:t>
            </a:r>
            <a:endParaRPr lang="en-US" altLang="ja-JP" sz="1500" dirty="0"/>
          </a:p>
        </p:txBody>
      </p:sp>
      <p:grpSp>
        <p:nvGrpSpPr>
          <p:cNvPr id="22535" name="グループ化 5"/>
          <p:cNvGrpSpPr>
            <a:grpSpLocks/>
          </p:cNvGrpSpPr>
          <p:nvPr/>
        </p:nvGrpSpPr>
        <p:grpSpPr bwMode="auto">
          <a:xfrm>
            <a:off x="1246188" y="3681413"/>
            <a:ext cx="6624637" cy="2584450"/>
            <a:chOff x="1187625" y="3212976"/>
            <a:chExt cx="6624736" cy="3052887"/>
          </a:xfrm>
        </p:grpSpPr>
        <p:sp>
          <p:nvSpPr>
            <p:cNvPr id="7" name="AutoShape 4"/>
            <p:cNvSpPr>
              <a:spLocks noChangeArrowheads="1"/>
            </p:cNvSpPr>
            <p:nvPr/>
          </p:nvSpPr>
          <p:spPr bwMode="auto">
            <a:xfrm>
              <a:off x="2124264" y="3212976"/>
              <a:ext cx="4824484" cy="360046"/>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r>
                <a:rPr lang="ja-JP" altLang="en-US" sz="2000" dirty="0">
                  <a:solidFill>
                    <a:schemeClr val="tx1"/>
                  </a:solidFill>
                </a:rPr>
                <a:t>学術コミュニティ・社会</a:t>
              </a:r>
            </a:p>
          </p:txBody>
        </p:sp>
        <p:sp>
          <p:nvSpPr>
            <p:cNvPr id="22538" name="Line 23"/>
            <p:cNvSpPr>
              <a:spLocks noChangeShapeType="1"/>
            </p:cNvSpPr>
            <p:nvPr/>
          </p:nvSpPr>
          <p:spPr bwMode="auto">
            <a:xfrm rot="10800000">
              <a:off x="2327126" y="3536950"/>
              <a:ext cx="7937" cy="823913"/>
            </a:xfrm>
            <a:prstGeom prst="line">
              <a:avLst/>
            </a:prstGeom>
            <a:noFill/>
            <a:ln w="63500">
              <a:solidFill>
                <a:srgbClr val="990033"/>
              </a:solidFill>
              <a:round/>
              <a:headEnd/>
              <a:tailEnd type="triangle" w="med" len="med"/>
            </a:ln>
          </p:spPr>
          <p:txBody>
            <a:bodyPr/>
            <a:lstStyle/>
            <a:p>
              <a:endParaRPr lang="ja-JP" altLang="en-US"/>
            </a:p>
          </p:txBody>
        </p:sp>
        <p:sp>
          <p:nvSpPr>
            <p:cNvPr id="22539" name="Line 44"/>
            <p:cNvSpPr>
              <a:spLocks noChangeShapeType="1"/>
            </p:cNvSpPr>
            <p:nvPr/>
          </p:nvSpPr>
          <p:spPr bwMode="auto">
            <a:xfrm rot="10800000" flipH="1">
              <a:off x="6794597" y="3536950"/>
              <a:ext cx="6350" cy="823913"/>
            </a:xfrm>
            <a:prstGeom prst="line">
              <a:avLst/>
            </a:prstGeom>
            <a:noFill/>
            <a:ln w="63500">
              <a:solidFill>
                <a:srgbClr val="000080"/>
              </a:solidFill>
              <a:round/>
              <a:headEnd/>
              <a:tailEnd type="triangle" w="med" len="med"/>
            </a:ln>
          </p:spPr>
          <p:txBody>
            <a:bodyPr/>
            <a:lstStyle/>
            <a:p>
              <a:endParaRPr lang="ja-JP" altLang="en-US"/>
            </a:p>
          </p:txBody>
        </p:sp>
        <p:cxnSp>
          <p:nvCxnSpPr>
            <p:cNvPr id="10" name="直線矢印コネクタ 9"/>
            <p:cNvCxnSpPr/>
            <p:nvPr/>
          </p:nvCxnSpPr>
          <p:spPr>
            <a:xfrm>
              <a:off x="4319809" y="4004326"/>
              <a:ext cx="539758" cy="0"/>
            </a:xfrm>
            <a:prstGeom prst="straightConnector1">
              <a:avLst/>
            </a:prstGeom>
            <a:ln w="254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4319809" y="4221854"/>
              <a:ext cx="539758" cy="0"/>
            </a:xfrm>
            <a:prstGeom prst="straightConnector1">
              <a:avLst/>
            </a:prstGeom>
            <a:ln w="254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640489" y="4724418"/>
              <a:ext cx="0" cy="360046"/>
            </a:xfrm>
            <a:prstGeom prst="straightConnector1">
              <a:avLst/>
            </a:prstGeom>
            <a:ln w="254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4496024" y="4724418"/>
              <a:ext cx="0" cy="360046"/>
            </a:xfrm>
            <a:prstGeom prst="straightConnector1">
              <a:avLst/>
            </a:prstGeom>
            <a:ln w="254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Text Box 34"/>
            <p:cNvSpPr txBox="1">
              <a:spLocks noChangeArrowheads="1"/>
            </p:cNvSpPr>
            <p:nvPr/>
          </p:nvSpPr>
          <p:spPr bwMode="auto">
            <a:xfrm>
              <a:off x="1187625" y="5095715"/>
              <a:ext cx="6624736" cy="117014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altLang="ja-JP" sz="1400" dirty="0">
                  <a:solidFill>
                    <a:srgbClr val="000000"/>
                  </a:solidFill>
                </a:rPr>
                <a:t>NII</a:t>
              </a:r>
              <a:r>
                <a:rPr lang="ja-JP" altLang="en-US" sz="1400" dirty="0">
                  <a:solidFill>
                    <a:srgbClr val="000000"/>
                  </a:solidFill>
                </a:rPr>
                <a:t>内外／国内外各種データベース</a:t>
              </a:r>
              <a:endParaRPr lang="en-US" altLang="ja-JP" sz="1400" dirty="0">
                <a:solidFill>
                  <a:srgbClr val="000000"/>
                </a:solidFill>
              </a:endParaRPr>
            </a:p>
            <a:p>
              <a:pPr algn="ctr" fontAlgn="auto">
                <a:spcBef>
                  <a:spcPts val="0"/>
                </a:spcBef>
                <a:spcAft>
                  <a:spcPts val="0"/>
                </a:spcAft>
                <a:defRPr/>
              </a:pPr>
              <a:endParaRPr lang="en-US" altLang="ja-JP" sz="1400" dirty="0">
                <a:solidFill>
                  <a:srgbClr val="000000"/>
                </a:solidFill>
              </a:endParaRPr>
            </a:p>
            <a:p>
              <a:pPr algn="ctr" fontAlgn="auto">
                <a:spcBef>
                  <a:spcPts val="0"/>
                </a:spcBef>
                <a:spcAft>
                  <a:spcPts val="0"/>
                </a:spcAft>
                <a:defRPr/>
              </a:pPr>
              <a:endParaRPr lang="en-US" altLang="ja-JP" sz="1400" dirty="0">
                <a:solidFill>
                  <a:srgbClr val="000000"/>
                </a:solidFill>
              </a:endParaRPr>
            </a:p>
            <a:p>
              <a:pPr algn="ctr" fontAlgn="auto">
                <a:spcBef>
                  <a:spcPts val="0"/>
                </a:spcBef>
                <a:spcAft>
                  <a:spcPts val="0"/>
                </a:spcAft>
                <a:defRPr/>
              </a:pPr>
              <a:endParaRPr lang="en-US" altLang="ja-JP" sz="1400" dirty="0">
                <a:solidFill>
                  <a:srgbClr val="000000"/>
                </a:solidFill>
              </a:endParaRPr>
            </a:p>
            <a:p>
              <a:pPr algn="ctr" fontAlgn="auto">
                <a:spcBef>
                  <a:spcPts val="0"/>
                </a:spcBef>
                <a:spcAft>
                  <a:spcPts val="0"/>
                </a:spcAft>
                <a:defRPr/>
              </a:pPr>
              <a:endParaRPr lang="ja-JP" altLang="en-US" sz="1400" dirty="0">
                <a:solidFill>
                  <a:srgbClr val="000000"/>
                </a:solidFill>
              </a:endParaRPr>
            </a:p>
          </p:txBody>
        </p:sp>
        <p:sp>
          <p:nvSpPr>
            <p:cNvPr id="17" name="AutoShape 68"/>
            <p:cNvSpPr>
              <a:spLocks noChangeArrowheads="1"/>
            </p:cNvSpPr>
            <p:nvPr/>
          </p:nvSpPr>
          <p:spPr bwMode="auto">
            <a:xfrm>
              <a:off x="1440041" y="5553273"/>
              <a:ext cx="3203623" cy="646956"/>
            </a:xfrm>
            <a:prstGeom prst="wedgeRoundRectCallout">
              <a:avLst>
                <a:gd name="adj1" fmla="val -23607"/>
                <a:gd name="adj2" fmla="val -145757"/>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lIns="90000" tIns="46800" rIns="90000" bIns="46800"/>
            <a:lstStyle/>
            <a:p>
              <a:pPr algn="ctr" fontAlgn="auto">
                <a:spcBef>
                  <a:spcPts val="0"/>
                </a:spcBef>
                <a:spcAft>
                  <a:spcPts val="0"/>
                </a:spcAft>
                <a:buFont typeface="Wingdings" pitchFamily="2" charset="2"/>
                <a:buNone/>
                <a:defRPr/>
              </a:pPr>
              <a:r>
                <a:rPr lang="en-US" altLang="ja-JP" dirty="0">
                  <a:solidFill>
                    <a:schemeClr val="tx1"/>
                  </a:solidFill>
                </a:rPr>
                <a:t>NII-ELS,</a:t>
              </a:r>
              <a:r>
                <a:rPr lang="ja-JP" altLang="en-US" dirty="0">
                  <a:solidFill>
                    <a:schemeClr val="tx1"/>
                  </a:solidFill>
                </a:rPr>
                <a:t>機関リポジトリ等の論文データを同定・統合して提供</a:t>
              </a:r>
            </a:p>
          </p:txBody>
        </p:sp>
        <p:sp>
          <p:nvSpPr>
            <p:cNvPr id="18" name="AutoShape 68"/>
            <p:cNvSpPr>
              <a:spLocks noChangeArrowheads="1"/>
            </p:cNvSpPr>
            <p:nvPr/>
          </p:nvSpPr>
          <p:spPr bwMode="auto">
            <a:xfrm>
              <a:off x="4788129" y="5553273"/>
              <a:ext cx="2916281" cy="646956"/>
            </a:xfrm>
            <a:prstGeom prst="wedgeRoundRectCallout">
              <a:avLst>
                <a:gd name="adj1" fmla="val 22572"/>
                <a:gd name="adj2" fmla="val -150167"/>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lIns="90000" tIns="46800" rIns="90000" bIns="46800"/>
            <a:lstStyle/>
            <a:p>
              <a:pPr algn="ctr" fontAlgn="auto">
                <a:spcBef>
                  <a:spcPts val="0"/>
                </a:spcBef>
                <a:spcAft>
                  <a:spcPts val="0"/>
                </a:spcAft>
                <a:buFont typeface="Wingdings" pitchFamily="2" charset="2"/>
                <a:buNone/>
                <a:defRPr/>
              </a:pPr>
              <a:r>
                <a:rPr lang="en-US" altLang="ja-JP" dirty="0">
                  <a:solidFill>
                    <a:schemeClr val="tx1"/>
                  </a:solidFill>
                </a:rPr>
                <a:t>NACSIS-CAT</a:t>
              </a:r>
              <a:r>
                <a:rPr lang="ja-JP" altLang="en-US" dirty="0">
                  <a:solidFill>
                    <a:schemeClr val="tx1"/>
                  </a:solidFill>
                </a:rPr>
                <a:t>（大学図書館の所蔵する本）のデータを提供</a:t>
              </a:r>
            </a:p>
          </p:txBody>
        </p:sp>
      </p:grpSp>
      <p:sp>
        <p:nvSpPr>
          <p:cNvPr id="22536"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85330C31-FB00-49A4-A36C-41D8B416CE55}" type="slidenum">
              <a:rPr lang="ja-JP" altLang="en-US" sz="1400">
                <a:solidFill>
                  <a:srgbClr val="000000"/>
                </a:solidFill>
                <a:latin typeface="Arial" charset="0"/>
              </a:rPr>
              <a:pPr algn="r"/>
              <a:t>12</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3"/>
          <p:cNvGraphicFramePr>
            <a:graphicFrameLocks/>
          </p:cNvGraphicFramePr>
          <p:nvPr/>
        </p:nvGraphicFramePr>
        <p:xfrm>
          <a:off x="0" y="1196975"/>
          <a:ext cx="6804025" cy="5327650"/>
        </p:xfrm>
        <a:graphic>
          <a:graphicData uri="http://schemas.openxmlformats.org/presentationml/2006/ole">
            <mc:AlternateContent xmlns:mc="http://schemas.openxmlformats.org/markup-compatibility/2006">
              <mc:Choice xmlns:v="urn:schemas-microsoft-com:vml" Requires="v">
                <p:oleObj spid="_x0000_s23556" r:id="rId4" imgW="6419644" imgH="5224725" progId="Excel.Sheet.8">
                  <p:embed/>
                </p:oleObj>
              </mc:Choice>
              <mc:Fallback>
                <p:oleObj r:id="rId4" imgW="6419644" imgH="5224725"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6804025" cy="532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5" name="スライド番号プレースホルダ 2"/>
          <p:cNvSpPr>
            <a:spLocks noGrp="1"/>
          </p:cNvSpPr>
          <p:nvPr>
            <p:ph type="sldNum" sz="quarter" idx="10"/>
          </p:nvPr>
        </p:nvSpPr>
        <p:spPr>
          <a:xfrm>
            <a:off x="8027988" y="6416675"/>
            <a:ext cx="984250" cy="441325"/>
          </a:xfrm>
          <a:noFill/>
        </p:spPr>
        <p:txBody>
          <a:bodyPr/>
          <a:lstStyle/>
          <a:p>
            <a:fld id="{D2D83959-7393-47FB-91A0-55E1421D71A2}" type="slidenum">
              <a:rPr lang="ja-JP" altLang="en-US" sz="1600" smtClean="0">
                <a:solidFill>
                  <a:srgbClr val="FFFFFF"/>
                </a:solidFill>
                <a:latin typeface="Calibri" pitchFamily="34" charset="0"/>
                <a:ea typeface="ＭＳ Ｐゴシック" charset="-128"/>
              </a:rPr>
              <a:pPr/>
              <a:t>13</a:t>
            </a:fld>
            <a:endParaRPr lang="ja-JP" altLang="en-US" sz="1600" smtClean="0">
              <a:solidFill>
                <a:srgbClr val="FFFFFF"/>
              </a:solidFill>
              <a:latin typeface="Calibri" pitchFamily="34" charset="0"/>
              <a:ea typeface="ＭＳ Ｐゴシック" charset="-128"/>
            </a:endParaRPr>
          </a:p>
        </p:txBody>
      </p:sp>
      <p:sp>
        <p:nvSpPr>
          <p:cNvPr id="20484" name="正方形/長方形 3"/>
          <p:cNvSpPr>
            <a:spLocks noChangeArrowheads="1"/>
          </p:cNvSpPr>
          <p:nvPr/>
        </p:nvSpPr>
        <p:spPr bwMode="auto">
          <a:xfrm>
            <a:off x="0" y="1111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en-US" altLang="ja-JP" dirty="0" err="1" smtClean="0">
                <a:latin typeface="+mj-ea"/>
                <a:ea typeface="+mj-ea"/>
              </a:rPr>
              <a:t>CiNii</a:t>
            </a:r>
            <a:r>
              <a:rPr lang="en-US" altLang="ja-JP" dirty="0" smtClean="0">
                <a:latin typeface="+mj-ea"/>
                <a:ea typeface="+mj-ea"/>
              </a:rPr>
              <a:t> Articles</a:t>
            </a:r>
            <a:r>
              <a:rPr lang="ja-JP" altLang="en-US" dirty="0" smtClean="0">
                <a:latin typeface="+mj-ea"/>
                <a:ea typeface="+mj-ea"/>
              </a:rPr>
              <a:t>の現況</a:t>
            </a:r>
          </a:p>
        </p:txBody>
      </p:sp>
      <p:sp>
        <p:nvSpPr>
          <p:cNvPr id="6" name="四角形吹き出し 7"/>
          <p:cNvSpPr>
            <a:spLocks noChangeArrowheads="1"/>
          </p:cNvSpPr>
          <p:nvPr/>
        </p:nvSpPr>
        <p:spPr bwMode="auto">
          <a:xfrm>
            <a:off x="468313" y="4221163"/>
            <a:ext cx="1295400" cy="454025"/>
          </a:xfrm>
          <a:prstGeom prst="wedgeRectCallout">
            <a:avLst>
              <a:gd name="adj1" fmla="val 66445"/>
              <a:gd name="adj2" fmla="val -23212"/>
            </a:avLst>
          </a:prstGeom>
          <a:solidFill>
            <a:srgbClr val="FFFF99"/>
          </a:solidFill>
          <a:ln w="9525">
            <a:solidFill>
              <a:sysClr val="windowText" lastClr="000000"/>
            </a:solidFill>
            <a:round/>
            <a:headEnd/>
            <a:tailEnd/>
          </a:ln>
        </p:spPr>
        <p:txBody>
          <a:bodyPr/>
          <a:lstStyle/>
          <a:p>
            <a:pPr algn="ctr" fontAlgn="auto">
              <a:spcBef>
                <a:spcPts val="0"/>
              </a:spcBef>
              <a:spcAft>
                <a:spcPts val="0"/>
              </a:spcAft>
              <a:defRPr/>
            </a:pPr>
            <a:r>
              <a:rPr kumimoji="0" lang="en-US" altLang="ja-JP" sz="1200" kern="0" dirty="0">
                <a:solidFill>
                  <a:prstClr val="black"/>
                </a:solidFill>
                <a:latin typeface="Calibri"/>
              </a:rPr>
              <a:t>H19.4</a:t>
            </a:r>
          </a:p>
          <a:p>
            <a:pPr algn="ctr" fontAlgn="auto">
              <a:spcBef>
                <a:spcPts val="0"/>
              </a:spcBef>
              <a:spcAft>
                <a:spcPts val="0"/>
              </a:spcAft>
              <a:defRPr/>
            </a:pPr>
            <a:r>
              <a:rPr kumimoji="0" lang="en-US" altLang="ja-JP" sz="1200" kern="0" dirty="0">
                <a:solidFill>
                  <a:prstClr val="black"/>
                </a:solidFill>
                <a:latin typeface="Calibri"/>
              </a:rPr>
              <a:t>Google</a:t>
            </a:r>
            <a:r>
              <a:rPr kumimoji="0" lang="ja-JP" altLang="en-US" sz="1200" kern="0" dirty="0">
                <a:solidFill>
                  <a:prstClr val="black"/>
                </a:solidFill>
                <a:latin typeface="Calibri"/>
              </a:rPr>
              <a:t>連携開始</a:t>
            </a:r>
          </a:p>
        </p:txBody>
      </p:sp>
      <p:sp>
        <p:nvSpPr>
          <p:cNvPr id="7" name="四角形吹き出し 7"/>
          <p:cNvSpPr>
            <a:spLocks noChangeArrowheads="1"/>
          </p:cNvSpPr>
          <p:nvPr/>
        </p:nvSpPr>
        <p:spPr bwMode="auto">
          <a:xfrm>
            <a:off x="1655763" y="2024063"/>
            <a:ext cx="1154112" cy="431800"/>
          </a:xfrm>
          <a:prstGeom prst="wedgeRectCallout">
            <a:avLst>
              <a:gd name="adj1" fmla="val 71105"/>
              <a:gd name="adj2" fmla="val -15292"/>
            </a:avLst>
          </a:prstGeom>
          <a:solidFill>
            <a:srgbClr val="FFFF99"/>
          </a:solidFill>
          <a:ln w="9525">
            <a:solidFill>
              <a:sysClr val="windowText" lastClr="000000"/>
            </a:solidFill>
            <a:round/>
            <a:headEnd/>
            <a:tailEnd/>
          </a:ln>
        </p:spPr>
        <p:txBody>
          <a:bodyPr/>
          <a:lstStyle/>
          <a:p>
            <a:pPr algn="ctr" fontAlgn="auto">
              <a:spcBef>
                <a:spcPts val="0"/>
              </a:spcBef>
              <a:spcAft>
                <a:spcPts val="0"/>
              </a:spcAft>
              <a:defRPr/>
            </a:pPr>
            <a:r>
              <a:rPr kumimoji="0" lang="en-US" altLang="ja-JP" sz="1200" kern="0" dirty="0">
                <a:solidFill>
                  <a:srgbClr val="000000"/>
                </a:solidFill>
              </a:rPr>
              <a:t>H21.4</a:t>
            </a:r>
          </a:p>
          <a:p>
            <a:pPr algn="ctr" fontAlgn="auto">
              <a:spcBef>
                <a:spcPts val="0"/>
              </a:spcBef>
              <a:spcAft>
                <a:spcPts val="0"/>
              </a:spcAft>
              <a:defRPr/>
            </a:pPr>
            <a:r>
              <a:rPr kumimoji="0" lang="ja-JP" altLang="en-US" sz="1200" kern="0" dirty="0">
                <a:solidFill>
                  <a:srgbClr val="000000"/>
                </a:solidFill>
              </a:rPr>
              <a:t>リニューアル</a:t>
            </a:r>
            <a:endParaRPr kumimoji="0" lang="en-US" altLang="ja-JP" sz="1200" kern="0" dirty="0">
              <a:solidFill>
                <a:srgbClr val="000000"/>
              </a:solidFill>
            </a:endParaRPr>
          </a:p>
        </p:txBody>
      </p:sp>
      <p:sp>
        <p:nvSpPr>
          <p:cNvPr id="23559" name="タイトル 1"/>
          <p:cNvSpPr txBox="1">
            <a:spLocks/>
          </p:cNvSpPr>
          <p:nvPr/>
        </p:nvSpPr>
        <p:spPr bwMode="auto">
          <a:xfrm>
            <a:off x="1368425" y="836613"/>
            <a:ext cx="2989263" cy="360362"/>
          </a:xfrm>
          <a:prstGeom prst="rect">
            <a:avLst/>
          </a:prstGeom>
          <a:noFill/>
          <a:ln w="9525">
            <a:noFill/>
            <a:miter lim="800000"/>
            <a:headEnd/>
            <a:tailEnd/>
          </a:ln>
        </p:spPr>
        <p:txBody>
          <a:bodyPr anchor="ctr"/>
          <a:lstStyle/>
          <a:p>
            <a:pPr algn="ctr"/>
            <a:r>
              <a:rPr lang="ja-JP" altLang="en-US" sz="2000">
                <a:solidFill>
                  <a:srgbClr val="000000"/>
                </a:solidFill>
                <a:latin typeface="ＭＳ Ｐゴシック" charset="-128"/>
              </a:rPr>
              <a:t>収録件数と検索回数</a:t>
            </a:r>
          </a:p>
        </p:txBody>
      </p:sp>
      <p:sp>
        <p:nvSpPr>
          <p:cNvPr id="9" name="テキスト ボックス 3"/>
          <p:cNvSpPr txBox="1"/>
          <p:nvPr/>
        </p:nvSpPr>
        <p:spPr>
          <a:xfrm>
            <a:off x="2232025" y="3141663"/>
            <a:ext cx="577850" cy="263525"/>
          </a:xfrm>
          <a:prstGeom prst="rect">
            <a:avLst/>
          </a:prstGeom>
          <a:noFill/>
          <a:ln>
            <a:noFill/>
          </a:ln>
          <a:effectLst/>
        </p:spPr>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r>
              <a:rPr kumimoji="0" lang="en-US" altLang="ja-JP" kern="0" dirty="0">
                <a:solidFill>
                  <a:prstClr val="black"/>
                </a:solidFill>
              </a:rPr>
              <a:t>12,000</a:t>
            </a:r>
          </a:p>
        </p:txBody>
      </p:sp>
      <p:sp>
        <p:nvSpPr>
          <p:cNvPr id="10" name="正方形/長方形 9"/>
          <p:cNvSpPr/>
          <p:nvPr/>
        </p:nvSpPr>
        <p:spPr>
          <a:xfrm>
            <a:off x="6853238" y="1916113"/>
            <a:ext cx="2103437" cy="935037"/>
          </a:xfrm>
          <a:prstGeom prst="rect">
            <a:avLst/>
          </a:prstGeom>
          <a:solidFill>
            <a:srgbClr val="FFF3CD"/>
          </a:solidFill>
          <a:ln w="9525" cap="flat" cmpd="sng" algn="ctr">
            <a:solidFill>
              <a:srgbClr val="1F497D">
                <a:lumMod val="50000"/>
              </a:srgbClr>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kumimoji="0" lang="ja-JP" altLang="en-US" sz="1200" kern="0" dirty="0" smtClean="0">
                <a:solidFill>
                  <a:prstClr val="black"/>
                </a:solidFill>
              </a:rPr>
              <a:t>平成</a:t>
            </a:r>
            <a:r>
              <a:rPr kumimoji="0" lang="en-US" altLang="ja-JP" sz="1200" kern="0" dirty="0" smtClean="0">
                <a:solidFill>
                  <a:prstClr val="black"/>
                </a:solidFill>
              </a:rPr>
              <a:t>26</a:t>
            </a:r>
            <a:r>
              <a:rPr kumimoji="0" lang="ja-JP" altLang="en-US" sz="1200" kern="0" dirty="0" smtClean="0">
                <a:solidFill>
                  <a:prstClr val="black"/>
                </a:solidFill>
              </a:rPr>
              <a:t>年度　月間平均値</a:t>
            </a:r>
            <a:endParaRPr kumimoji="0" lang="en-US" altLang="ja-JP" sz="1200" kern="0" dirty="0">
              <a:solidFill>
                <a:prstClr val="black"/>
              </a:solidFill>
            </a:endParaRPr>
          </a:p>
          <a:p>
            <a:pPr marL="171450" indent="-171450" fontAlgn="auto">
              <a:spcBef>
                <a:spcPts val="0"/>
              </a:spcBef>
              <a:spcAft>
                <a:spcPts val="0"/>
              </a:spcAft>
              <a:buFont typeface="Arial" panose="020B0604020202020204" pitchFamily="34" charset="0"/>
              <a:buChar char="•"/>
              <a:defRPr/>
            </a:pPr>
            <a:r>
              <a:rPr kumimoji="0" lang="ja-JP" altLang="en-US" sz="1200" kern="0" dirty="0" smtClean="0">
                <a:solidFill>
                  <a:prstClr val="black"/>
                </a:solidFill>
              </a:rPr>
              <a:t>本文</a:t>
            </a:r>
            <a:r>
              <a:rPr kumimoji="0" lang="en-US" altLang="ja-JP" sz="1200" kern="0" dirty="0">
                <a:solidFill>
                  <a:prstClr val="black"/>
                </a:solidFill>
              </a:rPr>
              <a:t>DL</a:t>
            </a:r>
            <a:r>
              <a:rPr kumimoji="0" lang="ja-JP" altLang="en-US" sz="1200" kern="0" dirty="0" smtClean="0">
                <a:solidFill>
                  <a:prstClr val="black"/>
                </a:solidFill>
              </a:rPr>
              <a:t>数</a:t>
            </a:r>
            <a:r>
              <a:rPr kumimoji="0" lang="ja-JP" altLang="en-US" sz="1200" kern="0" dirty="0">
                <a:solidFill>
                  <a:prstClr val="black"/>
                </a:solidFill>
              </a:rPr>
              <a:t>　　</a:t>
            </a:r>
            <a:r>
              <a:rPr kumimoji="0" lang="ja-JP" altLang="en-US" sz="1200" kern="0" dirty="0" smtClean="0">
                <a:solidFill>
                  <a:prstClr val="black"/>
                </a:solidFill>
              </a:rPr>
              <a:t>    </a:t>
            </a:r>
            <a:r>
              <a:rPr kumimoji="0" lang="en-US" altLang="ja-JP" sz="1200" kern="0" dirty="0" smtClean="0">
                <a:solidFill>
                  <a:prstClr val="black"/>
                </a:solidFill>
              </a:rPr>
              <a:t>223</a:t>
            </a:r>
            <a:r>
              <a:rPr kumimoji="0" lang="ja-JP" altLang="en-US" sz="1200" kern="0" dirty="0" smtClean="0">
                <a:solidFill>
                  <a:prstClr val="black"/>
                </a:solidFill>
              </a:rPr>
              <a:t>万</a:t>
            </a:r>
            <a:r>
              <a:rPr kumimoji="0" lang="ja-JP" altLang="en-US" sz="1200" kern="0" dirty="0">
                <a:solidFill>
                  <a:prstClr val="black"/>
                </a:solidFill>
              </a:rPr>
              <a:t>件</a:t>
            </a:r>
            <a:endParaRPr kumimoji="0" lang="ja-JP" altLang="ja-JP" sz="1200" kern="0" dirty="0">
              <a:solidFill>
                <a:prstClr val="black"/>
              </a:solidFill>
            </a:endParaRPr>
          </a:p>
          <a:p>
            <a:pPr marL="171450" indent="-171450" fontAlgn="auto">
              <a:spcBef>
                <a:spcPts val="0"/>
              </a:spcBef>
              <a:spcAft>
                <a:spcPts val="0"/>
              </a:spcAft>
              <a:buFont typeface="Arial" panose="020B0604020202020204" pitchFamily="34" charset="0"/>
              <a:buChar char="•"/>
              <a:defRPr/>
            </a:pPr>
            <a:r>
              <a:rPr kumimoji="0" lang="ja-JP" altLang="en-US" sz="1200" kern="0" dirty="0" smtClean="0">
                <a:solidFill>
                  <a:prstClr val="black"/>
                </a:solidFill>
              </a:rPr>
              <a:t>詳細表示</a:t>
            </a:r>
            <a:r>
              <a:rPr kumimoji="0" lang="ja-JP" altLang="en-US" sz="1200" kern="0" dirty="0">
                <a:solidFill>
                  <a:prstClr val="black"/>
                </a:solidFill>
              </a:rPr>
              <a:t>　 </a:t>
            </a:r>
            <a:r>
              <a:rPr kumimoji="0" lang="ja-JP" altLang="en-US" sz="1200" kern="0" dirty="0" smtClean="0">
                <a:solidFill>
                  <a:prstClr val="black"/>
                </a:solidFill>
              </a:rPr>
              <a:t>   </a:t>
            </a:r>
            <a:r>
              <a:rPr kumimoji="0" lang="en-US" altLang="ja-JP" sz="1200" kern="0" dirty="0" smtClean="0">
                <a:solidFill>
                  <a:prstClr val="black"/>
                </a:solidFill>
              </a:rPr>
              <a:t>1,010</a:t>
            </a:r>
            <a:r>
              <a:rPr kumimoji="0" lang="ja-JP" altLang="en-US" sz="1200" kern="0" dirty="0" smtClean="0">
                <a:solidFill>
                  <a:prstClr val="black"/>
                </a:solidFill>
              </a:rPr>
              <a:t>万</a:t>
            </a:r>
            <a:r>
              <a:rPr kumimoji="0" lang="ja-JP" altLang="en-US" sz="1200" kern="0" dirty="0">
                <a:solidFill>
                  <a:prstClr val="black"/>
                </a:solidFill>
              </a:rPr>
              <a:t>回</a:t>
            </a:r>
          </a:p>
          <a:p>
            <a:pPr marL="171450" indent="-171450" fontAlgn="auto">
              <a:spcBef>
                <a:spcPts val="0"/>
              </a:spcBef>
              <a:spcAft>
                <a:spcPts val="0"/>
              </a:spcAft>
              <a:buFont typeface="Arial" panose="020B0604020202020204" pitchFamily="34" charset="0"/>
              <a:buChar char="•"/>
              <a:defRPr/>
            </a:pPr>
            <a:r>
              <a:rPr kumimoji="0" lang="ja-JP" altLang="en-US" sz="1200" kern="0" dirty="0" smtClean="0">
                <a:solidFill>
                  <a:prstClr val="black"/>
                </a:solidFill>
              </a:rPr>
              <a:t>検索数　　         </a:t>
            </a:r>
            <a:r>
              <a:rPr kumimoji="0" lang="en-US" altLang="ja-JP" sz="1200" kern="0" dirty="0" smtClean="0">
                <a:solidFill>
                  <a:prstClr val="black"/>
                </a:solidFill>
              </a:rPr>
              <a:t>510</a:t>
            </a:r>
            <a:r>
              <a:rPr kumimoji="0" lang="ja-JP" altLang="en-US" sz="1200" kern="0" dirty="0" smtClean="0">
                <a:solidFill>
                  <a:prstClr val="black"/>
                </a:solidFill>
              </a:rPr>
              <a:t>万回　</a:t>
            </a:r>
            <a:endParaRPr kumimoji="0" lang="en-US" altLang="ja-JP" sz="1200" kern="0" dirty="0" smtClean="0">
              <a:solidFill>
                <a:prstClr val="black"/>
              </a:solidFill>
            </a:endParaRPr>
          </a:p>
        </p:txBody>
      </p:sp>
      <p:sp>
        <p:nvSpPr>
          <p:cNvPr id="12" name="正方形/長方形 11"/>
          <p:cNvSpPr/>
          <p:nvPr/>
        </p:nvSpPr>
        <p:spPr>
          <a:xfrm>
            <a:off x="6832600" y="3500438"/>
            <a:ext cx="2120900" cy="2555875"/>
          </a:xfrm>
          <a:prstGeom prst="rect">
            <a:avLst/>
          </a:prstGeom>
          <a:noFill/>
          <a:ln w="12700" cap="flat" cmpd="sng" algn="ctr">
            <a:solidFill>
              <a:srgbClr val="1F497D">
                <a:lumMod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ltLang="ja-JP" sz="1400" dirty="0" smtClean="0">
                <a:solidFill>
                  <a:schemeClr val="tx1"/>
                </a:solidFill>
              </a:rPr>
              <a:t>H21.4</a:t>
            </a:r>
            <a:r>
              <a:rPr lang="ja-JP" altLang="en-US" sz="1400" dirty="0" smtClean="0">
                <a:solidFill>
                  <a:schemeClr val="tx1"/>
                </a:solidFill>
              </a:rPr>
              <a:t>～</a:t>
            </a:r>
            <a:endParaRPr lang="en-US" altLang="ja-JP" sz="1400" dirty="0" smtClean="0">
              <a:solidFill>
                <a:schemeClr val="tx1"/>
              </a:solidFill>
            </a:endParaRPr>
          </a:p>
          <a:p>
            <a:pPr algn="ctr" fontAlgn="auto">
              <a:spcBef>
                <a:spcPts val="0"/>
              </a:spcBef>
              <a:spcAft>
                <a:spcPts val="0"/>
              </a:spcAft>
              <a:defRPr/>
            </a:pPr>
            <a:r>
              <a:rPr lang="en-US" altLang="ja-JP" sz="1400" dirty="0" err="1" smtClean="0">
                <a:solidFill>
                  <a:schemeClr val="tx1"/>
                </a:solidFill>
              </a:rPr>
              <a:t>CiNii</a:t>
            </a:r>
            <a:r>
              <a:rPr lang="ja-JP" altLang="en-US" sz="1400" dirty="0" smtClean="0">
                <a:solidFill>
                  <a:schemeClr val="tx1"/>
                </a:solidFill>
              </a:rPr>
              <a:t>の特徴</a:t>
            </a:r>
            <a:endParaRPr lang="en-US" altLang="ja-JP" sz="1400" dirty="0" smtClean="0">
              <a:solidFill>
                <a:schemeClr val="tx1"/>
              </a:solidFill>
            </a:endParaRPr>
          </a:p>
          <a:p>
            <a:pPr marL="171450" indent="-171450" fontAlgn="auto">
              <a:spcBef>
                <a:spcPts val="0"/>
              </a:spcBef>
              <a:spcAft>
                <a:spcPts val="0"/>
              </a:spcAft>
              <a:buFont typeface="Arial" panose="020B0604020202020204" pitchFamily="34" charset="0"/>
              <a:buChar char="•"/>
              <a:defRPr/>
            </a:pPr>
            <a:r>
              <a:rPr lang="ja-JP" altLang="en-US" dirty="0" smtClean="0">
                <a:solidFill>
                  <a:sysClr val="windowText" lastClr="000000"/>
                </a:solidFill>
              </a:rPr>
              <a:t>ユーザインタフェースの刷新</a:t>
            </a:r>
            <a:endParaRPr lang="en-US" altLang="ja-JP" dirty="0" smtClean="0">
              <a:solidFill>
                <a:sysClr val="windowText" lastClr="000000"/>
              </a:solidFill>
            </a:endParaRPr>
          </a:p>
          <a:p>
            <a:pPr marL="171450" indent="-171450" fontAlgn="auto">
              <a:spcBef>
                <a:spcPts val="0"/>
              </a:spcBef>
              <a:spcAft>
                <a:spcPts val="0"/>
              </a:spcAft>
              <a:buFont typeface="Arial" panose="020B0604020202020204" pitchFamily="34" charset="0"/>
              <a:buChar char="•"/>
              <a:defRPr/>
            </a:pPr>
            <a:r>
              <a:rPr lang="ja-JP" altLang="en-US" dirty="0" smtClean="0">
                <a:solidFill>
                  <a:sysClr val="windowText" lastClr="000000"/>
                </a:solidFill>
              </a:rPr>
              <a:t>ハードウェアの増強　（検索・表示性能の向上、システム構成の多重化・冗長化及び拡張性の確保）</a:t>
            </a:r>
            <a:endParaRPr lang="en-US" altLang="ja-JP" dirty="0" smtClean="0">
              <a:solidFill>
                <a:sysClr val="windowText" lastClr="000000"/>
              </a:solidFill>
            </a:endParaRPr>
          </a:p>
          <a:p>
            <a:pPr marL="171450" indent="-171450" fontAlgn="auto">
              <a:spcBef>
                <a:spcPts val="0"/>
              </a:spcBef>
              <a:spcAft>
                <a:spcPts val="0"/>
              </a:spcAft>
              <a:buFont typeface="Arial" panose="020B0604020202020204" pitchFamily="34" charset="0"/>
              <a:buChar char="•"/>
              <a:defRPr/>
            </a:pPr>
            <a:r>
              <a:rPr lang="ja-JP" altLang="en-US" dirty="0" smtClean="0">
                <a:solidFill>
                  <a:sysClr val="windowText" lastClr="000000"/>
                </a:solidFill>
              </a:rPr>
              <a:t>オープン化（ウェブ</a:t>
            </a:r>
            <a:r>
              <a:rPr lang="en-US" altLang="ja-JP" dirty="0" smtClean="0">
                <a:solidFill>
                  <a:sysClr val="windowText" lastClr="000000"/>
                </a:solidFill>
              </a:rPr>
              <a:t>API</a:t>
            </a:r>
            <a:r>
              <a:rPr lang="ja-JP" altLang="en-US" dirty="0" smtClean="0">
                <a:solidFill>
                  <a:sysClr val="windowText" lastClr="000000"/>
                </a:solidFill>
              </a:rPr>
              <a:t>の公開）</a:t>
            </a:r>
            <a:endParaRPr lang="en-US" altLang="ja-JP" dirty="0" smtClean="0">
              <a:solidFill>
                <a:sysClr val="windowText" lastClr="000000"/>
              </a:solidFill>
            </a:endParaRPr>
          </a:p>
          <a:p>
            <a:pPr fontAlgn="auto">
              <a:spcBef>
                <a:spcPts val="0"/>
              </a:spcBef>
              <a:spcAft>
                <a:spcPts val="0"/>
              </a:spcAft>
              <a:defRPr/>
            </a:pPr>
            <a:endParaRPr lang="en-US" altLang="ja-JP" sz="1400" dirty="0">
              <a:solidFill>
                <a:sysClr val="windowText" lastClr="000000"/>
              </a:solidFill>
            </a:endParaRPr>
          </a:p>
          <a:p>
            <a:pPr fontAlgn="auto">
              <a:spcBef>
                <a:spcPts val="0"/>
              </a:spcBef>
              <a:spcAft>
                <a:spcPts val="0"/>
              </a:spcAft>
              <a:defRPr/>
            </a:pPr>
            <a:r>
              <a:rPr lang="en-US" altLang="ja-JP" sz="1400" dirty="0" smtClean="0">
                <a:solidFill>
                  <a:schemeClr val="tx1"/>
                </a:solidFill>
              </a:rPr>
              <a:t>H23.11</a:t>
            </a:r>
            <a:r>
              <a:rPr lang="ja-JP" altLang="en-US" sz="1400" dirty="0" smtClean="0">
                <a:solidFill>
                  <a:schemeClr val="tx1"/>
                </a:solidFill>
              </a:rPr>
              <a:t>～</a:t>
            </a:r>
            <a:endParaRPr lang="en-US" altLang="ja-JP" sz="1400" dirty="0" smtClean="0">
              <a:solidFill>
                <a:schemeClr val="tx1"/>
              </a:solidFill>
            </a:endParaRPr>
          </a:p>
          <a:p>
            <a:pPr algn="ctr" fontAlgn="auto">
              <a:spcBef>
                <a:spcPts val="0"/>
              </a:spcBef>
              <a:spcAft>
                <a:spcPts val="0"/>
              </a:spcAft>
              <a:defRPr/>
            </a:pPr>
            <a:r>
              <a:rPr lang="en-US" altLang="ja-JP" sz="1400" dirty="0" smtClean="0">
                <a:solidFill>
                  <a:schemeClr val="tx1"/>
                </a:solidFill>
              </a:rPr>
              <a:t> </a:t>
            </a:r>
            <a:r>
              <a:rPr lang="en-US" altLang="ja-JP" sz="1400" dirty="0" err="1" smtClean="0">
                <a:solidFill>
                  <a:schemeClr val="tx1"/>
                </a:solidFill>
              </a:rPr>
              <a:t>CiNii</a:t>
            </a:r>
            <a:r>
              <a:rPr lang="en-US" altLang="ja-JP" sz="1400" dirty="0" smtClean="0">
                <a:solidFill>
                  <a:schemeClr val="tx1"/>
                </a:solidFill>
              </a:rPr>
              <a:t> Books</a:t>
            </a:r>
            <a:r>
              <a:rPr lang="ja-JP" altLang="en-US" sz="1400" dirty="0" smtClean="0">
                <a:solidFill>
                  <a:schemeClr val="tx1"/>
                </a:solidFill>
              </a:rPr>
              <a:t>の開始</a:t>
            </a:r>
            <a:endParaRPr lang="en-US" altLang="ja-JP" sz="1400" dirty="0" smtClean="0">
              <a:solidFill>
                <a:schemeClr val="tx1"/>
              </a:solidFill>
            </a:endParaRPr>
          </a:p>
          <a:p>
            <a:pPr marL="171450" indent="-171450" fontAlgn="auto">
              <a:spcBef>
                <a:spcPts val="0"/>
              </a:spcBef>
              <a:spcAft>
                <a:spcPts val="0"/>
              </a:spcAft>
              <a:buFont typeface="Arial" panose="020B0604020202020204" pitchFamily="34" charset="0"/>
              <a:buChar char="•"/>
              <a:defRPr/>
            </a:pPr>
            <a:r>
              <a:rPr lang="en-US" altLang="ja-JP" dirty="0" smtClean="0">
                <a:solidFill>
                  <a:sysClr val="windowText" lastClr="000000"/>
                </a:solidFill>
              </a:rPr>
              <a:t>NACSIS-CAT</a:t>
            </a:r>
            <a:r>
              <a:rPr lang="ja-JP" altLang="en-US" dirty="0" smtClean="0">
                <a:solidFill>
                  <a:sysClr val="windowText" lastClr="000000"/>
                </a:solidFill>
              </a:rPr>
              <a:t>の検索・提供</a:t>
            </a:r>
            <a:endParaRPr lang="en-US" altLang="ja-JP" dirty="0">
              <a:solidFill>
                <a:sysClr val="windowText" lastClr="000000"/>
              </a:solidFill>
            </a:endParaRPr>
          </a:p>
          <a:p>
            <a:pPr algn="ctr" fontAlgn="auto">
              <a:spcBef>
                <a:spcPts val="0"/>
              </a:spcBef>
              <a:spcAft>
                <a:spcPts val="0"/>
              </a:spcAft>
              <a:defRPr/>
            </a:pPr>
            <a:endParaRPr lang="en-US" altLang="ja-JP" sz="1400" dirty="0" smtClean="0">
              <a:solidFill>
                <a:schemeClr val="accent2"/>
              </a:solidFill>
            </a:endParaRPr>
          </a:p>
          <a:p>
            <a:pPr fontAlgn="auto">
              <a:spcBef>
                <a:spcPts val="0"/>
              </a:spcBef>
              <a:spcAft>
                <a:spcPts val="0"/>
              </a:spcAft>
              <a:defRPr/>
            </a:pPr>
            <a:endParaRPr lang="en-US" altLang="ja-JP" sz="900" dirty="0" smtClean="0">
              <a:solidFill>
                <a:sysClr val="windowText" lastClr="000000"/>
              </a:solidFill>
            </a:endParaRPr>
          </a:p>
          <a:p>
            <a:pPr fontAlgn="auto">
              <a:spcBef>
                <a:spcPts val="0"/>
              </a:spcBef>
              <a:spcAft>
                <a:spcPts val="0"/>
              </a:spcAft>
              <a:defRPr/>
            </a:pPr>
            <a:endParaRPr lang="en-US" altLang="ja-JP" sz="900" dirty="0">
              <a:solidFill>
                <a:sysClr val="windowText" lastClr="000000"/>
              </a:solidFill>
            </a:endParaRPr>
          </a:p>
          <a:p>
            <a:pPr fontAlgn="auto">
              <a:spcBef>
                <a:spcPts val="0"/>
              </a:spcBef>
              <a:spcAft>
                <a:spcPts val="0"/>
              </a:spcAft>
              <a:defRPr/>
            </a:pPr>
            <a:endParaRPr lang="en-US" altLang="ja-JP" sz="900" dirty="0" smtClean="0">
              <a:solidFill>
                <a:sysClr val="windowText" lastClr="000000"/>
              </a:solidFill>
            </a:endParaRPr>
          </a:p>
        </p:txBody>
      </p:sp>
      <p:sp>
        <p:nvSpPr>
          <p:cNvPr id="23563"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D15A0DEE-E354-493F-B79B-EF083A44B367}" type="slidenum">
              <a:rPr lang="ja-JP" altLang="en-US" sz="1400">
                <a:solidFill>
                  <a:srgbClr val="000000"/>
                </a:solidFill>
                <a:latin typeface="Arial" charset="0"/>
              </a:rPr>
              <a:pPr algn="r"/>
              <a:t>13</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323850" y="2130425"/>
            <a:ext cx="3132138" cy="38893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7651" name="タイトル 1"/>
          <p:cNvSpPr>
            <a:spLocks noGrp="1"/>
          </p:cNvSpPr>
          <p:nvPr>
            <p:ph type="title"/>
          </p:nvPr>
        </p:nvSpPr>
        <p:spPr/>
        <p:txBody>
          <a:bodyPr/>
          <a:lstStyle/>
          <a:p>
            <a:pPr>
              <a:defRPr/>
            </a:pPr>
            <a:r>
              <a:rPr lang="ja-JP" altLang="en-US" b="0" dirty="0" smtClean="0">
                <a:latin typeface="+mj-ea"/>
              </a:rPr>
              <a:t>（補足）</a:t>
            </a:r>
            <a:r>
              <a:rPr lang="en-US" altLang="ja-JP" b="0" dirty="0" err="1" smtClean="0">
                <a:latin typeface="+mj-ea"/>
              </a:rPr>
              <a:t>CiNii</a:t>
            </a:r>
            <a:r>
              <a:rPr lang="ja-JP" altLang="en-US" b="0" dirty="0" smtClean="0">
                <a:latin typeface="+mj-ea"/>
              </a:rPr>
              <a:t>は終了しません</a:t>
            </a:r>
          </a:p>
        </p:txBody>
      </p:sp>
      <p:sp>
        <p:nvSpPr>
          <p:cNvPr id="24580" name="コンテンツ プレースホルダー 2"/>
          <p:cNvSpPr>
            <a:spLocks noGrp="1"/>
          </p:cNvSpPr>
          <p:nvPr>
            <p:ph idx="1"/>
          </p:nvPr>
        </p:nvSpPr>
        <p:spPr>
          <a:xfrm>
            <a:off x="522288" y="800100"/>
            <a:ext cx="8027987" cy="612775"/>
          </a:xfrm>
        </p:spPr>
        <p:txBody>
          <a:bodyPr/>
          <a:lstStyle/>
          <a:p>
            <a:pPr marL="0" lvl="1" indent="0">
              <a:buFont typeface="Wingdings" pitchFamily="2" charset="2"/>
              <a:buNone/>
            </a:pPr>
            <a:r>
              <a:rPr lang="ja-JP" altLang="en-US" smtClean="0"/>
              <a:t>終了するのは、ＮＩＩによる学会誌電子化事業（</a:t>
            </a:r>
            <a:r>
              <a:rPr lang="en-US" altLang="ja-JP" smtClean="0"/>
              <a:t>NII-ELS</a:t>
            </a:r>
            <a:r>
              <a:rPr lang="ja-JP" altLang="en-US" smtClean="0"/>
              <a:t>）</a:t>
            </a:r>
            <a:endParaRPr lang="en-US" altLang="ja-JP" smtClean="0"/>
          </a:p>
        </p:txBody>
      </p:sp>
      <p:sp>
        <p:nvSpPr>
          <p:cNvPr id="24581" name="スライド番号プレースホルダー 3"/>
          <p:cNvSpPr>
            <a:spLocks noGrp="1"/>
          </p:cNvSpPr>
          <p:nvPr>
            <p:ph type="sldNum" sz="quarter" idx="4294967295"/>
          </p:nvPr>
        </p:nvSpPr>
        <p:spPr>
          <a:xfrm>
            <a:off x="6818313" y="6359525"/>
            <a:ext cx="2133600" cy="476250"/>
          </a:xfrm>
          <a:noFill/>
        </p:spPr>
        <p:txBody>
          <a:bodyPr/>
          <a:lstStyle/>
          <a:p>
            <a:fld id="{7D34B290-F45D-4C9F-A211-FCFDD48185FC}" type="slidenum">
              <a:rPr lang="en-US" altLang="ja-JP" smtClean="0">
                <a:ea typeface="ＭＳ Ｐゴシック" charset="-128"/>
              </a:rPr>
              <a:pPr/>
              <a:t>14</a:t>
            </a:fld>
            <a:endParaRPr lang="en-US" altLang="ja-JP" smtClean="0">
              <a:ea typeface="ＭＳ Ｐゴシック" charset="-128"/>
            </a:endParaRPr>
          </a:p>
        </p:txBody>
      </p:sp>
      <p:sp>
        <p:nvSpPr>
          <p:cNvPr id="5" name="角丸四角形 4"/>
          <p:cNvSpPr/>
          <p:nvPr/>
        </p:nvSpPr>
        <p:spPr>
          <a:xfrm>
            <a:off x="684213" y="2382838"/>
            <a:ext cx="2411412" cy="1962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err="1">
                <a:solidFill>
                  <a:schemeClr val="tx1"/>
                </a:solidFill>
              </a:rPr>
              <a:t>CiNii</a:t>
            </a:r>
            <a:r>
              <a:rPr lang="en-US" altLang="ja-JP" dirty="0">
                <a:solidFill>
                  <a:schemeClr val="tx1"/>
                </a:solidFill>
              </a:rPr>
              <a:t> Articles</a:t>
            </a:r>
            <a:endParaRPr lang="ja-JP" altLang="en-US" dirty="0">
              <a:solidFill>
                <a:schemeClr val="tx1"/>
              </a:solidFill>
            </a:endParaRPr>
          </a:p>
        </p:txBody>
      </p:sp>
      <p:sp>
        <p:nvSpPr>
          <p:cNvPr id="6" name="角丸四角形 5"/>
          <p:cNvSpPr/>
          <p:nvPr/>
        </p:nvSpPr>
        <p:spPr>
          <a:xfrm>
            <a:off x="684213" y="4578350"/>
            <a:ext cx="2411412" cy="1044575"/>
          </a:xfrm>
          <a:prstGeom prst="roundRect">
            <a:avLst/>
          </a:prstGeom>
          <a:solidFill>
            <a:srgbClr val="FFD5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rPr>
              <a:t>NII-ELS</a:t>
            </a:r>
            <a:endParaRPr lang="ja-JP" altLang="en-US" dirty="0">
              <a:solidFill>
                <a:schemeClr val="tx1"/>
              </a:solidFill>
            </a:endParaRPr>
          </a:p>
        </p:txBody>
      </p:sp>
      <p:sp>
        <p:nvSpPr>
          <p:cNvPr id="8" name="角丸四角形 7"/>
          <p:cNvSpPr/>
          <p:nvPr/>
        </p:nvSpPr>
        <p:spPr>
          <a:xfrm>
            <a:off x="7164388" y="1716088"/>
            <a:ext cx="1443037" cy="827087"/>
          </a:xfrm>
          <a:prstGeom prst="roundRect">
            <a:avLst/>
          </a:prstGeom>
          <a:solidFill>
            <a:srgbClr val="FFD5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rPr>
              <a:t>J-Stage</a:t>
            </a:r>
          </a:p>
        </p:txBody>
      </p:sp>
      <p:sp>
        <p:nvSpPr>
          <p:cNvPr id="9" name="角丸四角形 8"/>
          <p:cNvSpPr/>
          <p:nvPr/>
        </p:nvSpPr>
        <p:spPr>
          <a:xfrm>
            <a:off x="7164388" y="2832100"/>
            <a:ext cx="1443037" cy="827088"/>
          </a:xfrm>
          <a:prstGeom prst="roundRect">
            <a:avLst/>
          </a:prstGeom>
          <a:solidFill>
            <a:srgbClr val="FFD5F1"/>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dirty="0">
                <a:solidFill>
                  <a:schemeClr val="tx1"/>
                </a:solidFill>
              </a:rPr>
              <a:t>機関リポジトリ</a:t>
            </a:r>
          </a:p>
        </p:txBody>
      </p:sp>
      <p:sp>
        <p:nvSpPr>
          <p:cNvPr id="10" name="角丸四角形 9"/>
          <p:cNvSpPr/>
          <p:nvPr/>
        </p:nvSpPr>
        <p:spPr>
          <a:xfrm>
            <a:off x="7164388" y="3937000"/>
            <a:ext cx="1443037" cy="828675"/>
          </a:xfrm>
          <a:prstGeom prst="roundRect">
            <a:avLst/>
          </a:prstGeom>
          <a:solidFill>
            <a:srgbClr val="FFD5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商用プラットフォーム他</a:t>
            </a:r>
          </a:p>
        </p:txBody>
      </p:sp>
      <p:sp>
        <p:nvSpPr>
          <p:cNvPr id="11" name="右矢印 10"/>
          <p:cNvSpPr/>
          <p:nvPr/>
        </p:nvSpPr>
        <p:spPr>
          <a:xfrm>
            <a:off x="3638550" y="2635250"/>
            <a:ext cx="468313" cy="154146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弧 11"/>
          <p:cNvSpPr/>
          <p:nvPr/>
        </p:nvSpPr>
        <p:spPr>
          <a:xfrm rot="19183355">
            <a:off x="5389563" y="2693988"/>
            <a:ext cx="2052637" cy="27622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 name="円弧 12"/>
          <p:cNvSpPr/>
          <p:nvPr/>
        </p:nvSpPr>
        <p:spPr>
          <a:xfrm>
            <a:off x="5219700" y="3148013"/>
            <a:ext cx="2052638" cy="27622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 name="円弧 13"/>
          <p:cNvSpPr/>
          <p:nvPr/>
        </p:nvSpPr>
        <p:spPr>
          <a:xfrm>
            <a:off x="5211763" y="3810000"/>
            <a:ext cx="2052637" cy="82867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円弧 16"/>
          <p:cNvSpPr/>
          <p:nvPr/>
        </p:nvSpPr>
        <p:spPr>
          <a:xfrm>
            <a:off x="661988" y="3987800"/>
            <a:ext cx="1230312" cy="1554163"/>
          </a:xfrm>
          <a:prstGeom prst="arc">
            <a:avLst>
              <a:gd name="adj1" fmla="val 17962757"/>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角丸四角形 17"/>
          <p:cNvSpPr/>
          <p:nvPr/>
        </p:nvSpPr>
        <p:spPr>
          <a:xfrm>
            <a:off x="4319588" y="2382838"/>
            <a:ext cx="2413000" cy="1962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err="1">
                <a:solidFill>
                  <a:schemeClr val="tx1"/>
                </a:solidFill>
              </a:rPr>
              <a:t>CiNii</a:t>
            </a:r>
            <a:r>
              <a:rPr lang="en-US" altLang="ja-JP" dirty="0">
                <a:solidFill>
                  <a:schemeClr val="tx1"/>
                </a:solidFill>
              </a:rPr>
              <a:t> Articles</a:t>
            </a:r>
            <a:endParaRPr lang="ja-JP" altLang="en-US" dirty="0">
              <a:solidFill>
                <a:schemeClr val="tx1"/>
              </a:solidFill>
            </a:endParaRPr>
          </a:p>
        </p:txBody>
      </p:sp>
      <p:sp>
        <p:nvSpPr>
          <p:cNvPr id="24593" name="テキスト ボックス 19"/>
          <p:cNvSpPr txBox="1">
            <a:spLocks noChangeArrowheads="1"/>
          </p:cNvSpPr>
          <p:nvPr/>
        </p:nvSpPr>
        <p:spPr bwMode="auto">
          <a:xfrm>
            <a:off x="1276350" y="5711825"/>
            <a:ext cx="1262063" cy="307975"/>
          </a:xfrm>
          <a:prstGeom prst="rect">
            <a:avLst/>
          </a:prstGeom>
          <a:noFill/>
          <a:ln w="9525">
            <a:noFill/>
            <a:miter lim="800000"/>
            <a:headEnd/>
            <a:tailEnd/>
          </a:ln>
        </p:spPr>
        <p:txBody>
          <a:bodyPr wrap="none">
            <a:spAutoFit/>
          </a:bodyPr>
          <a:lstStyle/>
          <a:p>
            <a:r>
              <a:rPr lang="ja-JP" altLang="en-US" sz="1400"/>
              <a:t>機関定額制等</a:t>
            </a:r>
          </a:p>
        </p:txBody>
      </p:sp>
      <p:sp>
        <p:nvSpPr>
          <p:cNvPr id="24594" name="テキスト ボックス 20"/>
          <p:cNvSpPr txBox="1">
            <a:spLocks noChangeArrowheads="1"/>
          </p:cNvSpPr>
          <p:nvPr/>
        </p:nvSpPr>
        <p:spPr bwMode="auto">
          <a:xfrm>
            <a:off x="4284663" y="4889500"/>
            <a:ext cx="3600450" cy="830263"/>
          </a:xfrm>
          <a:prstGeom prst="rect">
            <a:avLst/>
          </a:prstGeom>
          <a:noFill/>
          <a:ln w="9525" cmpd="dbl">
            <a:solidFill>
              <a:schemeClr val="tx1"/>
            </a:solidFill>
            <a:prstDash val="sysDash"/>
            <a:miter lim="800000"/>
            <a:headEnd/>
            <a:tailEnd/>
          </a:ln>
        </p:spPr>
        <p:txBody>
          <a:bodyPr>
            <a:spAutoFit/>
          </a:bodyPr>
          <a:lstStyle/>
          <a:p>
            <a:r>
              <a:rPr lang="en-US" altLang="ja-JP"/>
              <a:t>[</a:t>
            </a:r>
            <a:r>
              <a:rPr lang="ja-JP" altLang="en-US"/>
              <a:t>継続</a:t>
            </a:r>
            <a:r>
              <a:rPr lang="en-US" altLang="ja-JP"/>
              <a:t>]</a:t>
            </a:r>
          </a:p>
          <a:p>
            <a:r>
              <a:rPr lang="ja-JP" altLang="en-US"/>
              <a:t>・</a:t>
            </a:r>
            <a:r>
              <a:rPr lang="ja-JP" altLang="ja-JP"/>
              <a:t>論文情報・本文へのリンク</a:t>
            </a:r>
            <a:endParaRPr lang="en-US" altLang="ja-JP"/>
          </a:p>
          <a:p>
            <a:r>
              <a:rPr lang="ja-JP" altLang="en-US"/>
              <a:t>・機関認証による所蔵情報優先表示等</a:t>
            </a:r>
          </a:p>
        </p:txBody>
      </p:sp>
      <p:sp>
        <p:nvSpPr>
          <p:cNvPr id="24595" name="テキスト ボックス 21"/>
          <p:cNvSpPr txBox="1">
            <a:spLocks noChangeArrowheads="1"/>
          </p:cNvSpPr>
          <p:nvPr/>
        </p:nvSpPr>
        <p:spPr bwMode="auto">
          <a:xfrm>
            <a:off x="1092200" y="1704975"/>
            <a:ext cx="1595438" cy="369888"/>
          </a:xfrm>
          <a:prstGeom prst="rect">
            <a:avLst/>
          </a:prstGeom>
          <a:noFill/>
          <a:ln w="9525">
            <a:noFill/>
            <a:miter lim="800000"/>
            <a:headEnd/>
            <a:tailEnd/>
          </a:ln>
        </p:spPr>
        <p:txBody>
          <a:bodyPr wrap="none">
            <a:spAutoFit/>
          </a:bodyPr>
          <a:lstStyle/>
          <a:p>
            <a:r>
              <a:rPr lang="ja-JP" altLang="en-US" u="sng"/>
              <a:t>～平成</a:t>
            </a:r>
            <a:r>
              <a:rPr lang="en-US" altLang="ja-JP" u="sng"/>
              <a:t>28</a:t>
            </a:r>
            <a:r>
              <a:rPr lang="ja-JP" altLang="en-US" u="sng"/>
              <a:t>年度</a:t>
            </a:r>
          </a:p>
        </p:txBody>
      </p:sp>
      <p:sp>
        <p:nvSpPr>
          <p:cNvPr id="24596" name="テキスト ボックス 22"/>
          <p:cNvSpPr txBox="1">
            <a:spLocks noChangeArrowheads="1"/>
          </p:cNvSpPr>
          <p:nvPr/>
        </p:nvSpPr>
        <p:spPr bwMode="auto">
          <a:xfrm>
            <a:off x="4746625" y="1704975"/>
            <a:ext cx="1595438" cy="369888"/>
          </a:xfrm>
          <a:prstGeom prst="rect">
            <a:avLst/>
          </a:prstGeom>
          <a:noFill/>
          <a:ln w="9525">
            <a:noFill/>
            <a:miter lim="800000"/>
            <a:headEnd/>
            <a:tailEnd/>
          </a:ln>
        </p:spPr>
        <p:txBody>
          <a:bodyPr wrap="none">
            <a:spAutoFit/>
          </a:bodyPr>
          <a:lstStyle/>
          <a:p>
            <a:r>
              <a:rPr lang="ja-JP" altLang="en-US" u="sng"/>
              <a:t>平成</a:t>
            </a:r>
            <a:r>
              <a:rPr lang="en-US" altLang="ja-JP" u="sng"/>
              <a:t>29</a:t>
            </a:r>
            <a:r>
              <a:rPr lang="ja-JP" altLang="en-US" u="sng"/>
              <a:t>年度～</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 2"/>
          <p:cNvSpPr>
            <a:spLocks noGrp="1"/>
          </p:cNvSpPr>
          <p:nvPr>
            <p:ph type="sldNum" sz="quarter" idx="10"/>
          </p:nvPr>
        </p:nvSpPr>
        <p:spPr>
          <a:xfrm>
            <a:off x="8027988" y="6416675"/>
            <a:ext cx="984250" cy="441325"/>
          </a:xfrm>
          <a:noFill/>
        </p:spPr>
        <p:txBody>
          <a:bodyPr/>
          <a:lstStyle/>
          <a:p>
            <a:fld id="{C3317815-BF4A-4643-9898-19BA1C70DE54}" type="slidenum">
              <a:rPr lang="ja-JP" altLang="en-US" sz="1600" smtClean="0">
                <a:solidFill>
                  <a:srgbClr val="FFFFFF"/>
                </a:solidFill>
                <a:latin typeface="Calibri" pitchFamily="34" charset="0"/>
                <a:ea typeface="ＭＳ Ｐゴシック" charset="-128"/>
              </a:rPr>
              <a:pPr/>
              <a:t>15</a:t>
            </a:fld>
            <a:endParaRPr lang="ja-JP" altLang="en-US" sz="1600" smtClean="0">
              <a:solidFill>
                <a:srgbClr val="FFFFFF"/>
              </a:solidFill>
              <a:latin typeface="Calibri" pitchFamily="34" charset="0"/>
              <a:ea typeface="ＭＳ Ｐゴシック" charset="-128"/>
            </a:endParaRPr>
          </a:p>
        </p:txBody>
      </p:sp>
      <p:sp>
        <p:nvSpPr>
          <p:cNvPr id="21507" name="正方形/長方形 3"/>
          <p:cNvSpPr>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en-US" altLang="ja-JP" dirty="0" err="1" smtClean="0">
                <a:latin typeface="+mj-ea"/>
                <a:ea typeface="+mj-ea"/>
              </a:rPr>
              <a:t>CiNii</a:t>
            </a:r>
            <a:r>
              <a:rPr lang="en-US" altLang="ja-JP" dirty="0" smtClean="0">
                <a:latin typeface="+mj-ea"/>
                <a:ea typeface="+mj-ea"/>
              </a:rPr>
              <a:t> Books</a:t>
            </a:r>
            <a:r>
              <a:rPr lang="ja-JP" altLang="en-US" dirty="0" smtClean="0">
                <a:latin typeface="+mj-ea"/>
                <a:ea typeface="+mj-ea"/>
              </a:rPr>
              <a:t>の現況</a:t>
            </a:r>
          </a:p>
        </p:txBody>
      </p:sp>
      <p:sp>
        <p:nvSpPr>
          <p:cNvPr id="25604" name="テキスト ボックス 7"/>
          <p:cNvSpPr txBox="1">
            <a:spLocks noChangeArrowheads="1"/>
          </p:cNvSpPr>
          <p:nvPr/>
        </p:nvSpPr>
        <p:spPr bwMode="auto">
          <a:xfrm>
            <a:off x="287338" y="908050"/>
            <a:ext cx="8459787" cy="585788"/>
          </a:xfrm>
          <a:prstGeom prst="rect">
            <a:avLst/>
          </a:prstGeom>
          <a:noFill/>
          <a:ln w="9525">
            <a:noFill/>
            <a:miter lim="800000"/>
            <a:headEnd/>
            <a:tailEnd/>
          </a:ln>
        </p:spPr>
        <p:txBody>
          <a:bodyPr>
            <a:spAutoFit/>
          </a:bodyPr>
          <a:lstStyle/>
          <a:p>
            <a:pPr marL="285750" indent="-285750">
              <a:buFont typeface="Arial" charset="0"/>
              <a:buChar char="•"/>
            </a:pPr>
            <a:r>
              <a:rPr lang="ja-JP" altLang="en-US">
                <a:solidFill>
                  <a:srgbClr val="000000"/>
                </a:solidFill>
                <a:latin typeface="Arial" charset="0"/>
              </a:rPr>
              <a:t>日本の大学図書館等が所蔵する本（図書・雑誌）の情報を検索</a:t>
            </a:r>
            <a:endParaRPr lang="en-US" altLang="ja-JP">
              <a:solidFill>
                <a:srgbClr val="000000"/>
              </a:solidFill>
              <a:latin typeface="Arial" charset="0"/>
            </a:endParaRPr>
          </a:p>
          <a:p>
            <a:pPr marL="285750" indent="-285750">
              <a:buFont typeface="Arial" charset="0"/>
              <a:buChar char="•"/>
            </a:pPr>
            <a:r>
              <a:rPr lang="ja-JP" altLang="en-US">
                <a:solidFill>
                  <a:srgbClr val="000000"/>
                </a:solidFill>
                <a:latin typeface="Arial" charset="0"/>
              </a:rPr>
              <a:t>総合目録データベースのデータに一部、内容説明・目次・書影を付加して提供</a:t>
            </a:r>
            <a:endParaRPr lang="en-US" altLang="ja-JP">
              <a:solidFill>
                <a:srgbClr val="000000"/>
              </a:solidFill>
              <a:latin typeface="Arial" charset="0"/>
            </a:endParaRPr>
          </a:p>
        </p:txBody>
      </p:sp>
      <p:sp>
        <p:nvSpPr>
          <p:cNvPr id="6" name="テキスト ボックス 11"/>
          <p:cNvSpPr txBox="1">
            <a:spLocks noChangeArrowheads="1"/>
          </p:cNvSpPr>
          <p:nvPr/>
        </p:nvSpPr>
        <p:spPr bwMode="auto">
          <a:xfrm>
            <a:off x="792163" y="1592263"/>
            <a:ext cx="3563937" cy="1630362"/>
          </a:xfrm>
          <a:prstGeom prst="rect">
            <a:avLst/>
          </a:prstGeom>
          <a:solidFill>
            <a:srgbClr val="FFFFCC"/>
          </a:solidFill>
          <a:ln w="9525">
            <a:solidFill>
              <a:schemeClr val="tx1"/>
            </a:solidFill>
            <a:miter lim="800000"/>
            <a:headEnd/>
            <a:tailEnd/>
          </a:ln>
        </p:spPr>
        <p:txBody>
          <a:bodyPr/>
          <a:lstStyle>
            <a:lvl1pPr>
              <a:spcBef>
                <a:spcPct val="20000"/>
              </a:spcBef>
              <a:buClr>
                <a:srgbClr val="339933"/>
              </a:buClr>
              <a:buFont typeface="Wingdings" pitchFamily="2" charset="2"/>
              <a:buChar char="p"/>
              <a:defRPr kumimoji="1" sz="2800">
                <a:solidFill>
                  <a:schemeClr val="tx1"/>
                </a:solidFill>
                <a:latin typeface="Arial" charset="0"/>
                <a:ea typeface="ＭＳ Ｐゴシック" pitchFamily="50" charset="-128"/>
              </a:defRPr>
            </a:lvl1pPr>
            <a:lvl2pPr marL="742950" indent="-285750">
              <a:spcBef>
                <a:spcPct val="20000"/>
              </a:spcBef>
              <a:buFont typeface="Wingdings" pitchFamily="2" charset="2"/>
              <a:buChar char="Ø"/>
              <a:defRPr kumimoji="1" sz="24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fontAlgn="auto">
              <a:spcBef>
                <a:spcPct val="0"/>
              </a:spcBef>
              <a:spcAft>
                <a:spcPts val="0"/>
              </a:spcAft>
              <a:buClrTx/>
              <a:buFontTx/>
              <a:buNone/>
              <a:defRPr/>
            </a:pPr>
            <a:r>
              <a:rPr lang="ja-JP" altLang="en-US" sz="1600" dirty="0">
                <a:solidFill>
                  <a:srgbClr val="000000"/>
                </a:solidFill>
              </a:rPr>
              <a:t>収録件数</a:t>
            </a:r>
            <a:endParaRPr lang="en-US" altLang="ja-JP" sz="1600" dirty="0">
              <a:solidFill>
                <a:srgbClr val="000000"/>
              </a:solidFill>
            </a:endParaRPr>
          </a:p>
          <a:p>
            <a:pPr marL="1350" indent="-285750" fontAlgn="auto">
              <a:spcBef>
                <a:spcPct val="0"/>
              </a:spcBef>
              <a:spcAft>
                <a:spcPts val="0"/>
              </a:spcAft>
              <a:buClrTx/>
              <a:buFont typeface="Arial" panose="020B0604020202020204" pitchFamily="34" charset="0"/>
              <a:buChar char="•"/>
              <a:defRPr/>
            </a:pPr>
            <a:r>
              <a:rPr lang="ja-JP" altLang="en-US" sz="1600" dirty="0">
                <a:solidFill>
                  <a:srgbClr val="000000"/>
                </a:solidFill>
              </a:rPr>
              <a:t>書誌情報　図書：</a:t>
            </a:r>
            <a:r>
              <a:rPr lang="ja-JP" altLang="en-US" sz="1600" u="sng" dirty="0">
                <a:solidFill>
                  <a:srgbClr val="000000"/>
                </a:solidFill>
              </a:rPr>
              <a:t>約</a:t>
            </a:r>
            <a:r>
              <a:rPr lang="en-US" altLang="ja-JP" sz="1600" u="sng" dirty="0" smtClean="0">
                <a:solidFill>
                  <a:srgbClr val="000000"/>
                </a:solidFill>
              </a:rPr>
              <a:t>1,081</a:t>
            </a:r>
            <a:r>
              <a:rPr lang="ja-JP" altLang="en-US" sz="1600" u="sng" dirty="0" smtClean="0">
                <a:solidFill>
                  <a:srgbClr val="000000"/>
                </a:solidFill>
              </a:rPr>
              <a:t>万</a:t>
            </a:r>
            <a:r>
              <a:rPr lang="ja-JP" altLang="en-US" sz="1600" u="sng" dirty="0">
                <a:solidFill>
                  <a:srgbClr val="000000"/>
                </a:solidFill>
              </a:rPr>
              <a:t>件</a:t>
            </a:r>
            <a:endParaRPr lang="en-US" altLang="ja-JP" sz="1600" u="sng" dirty="0">
              <a:solidFill>
                <a:srgbClr val="000000"/>
              </a:solidFill>
            </a:endParaRPr>
          </a:p>
          <a:p>
            <a:pPr fontAlgn="auto">
              <a:spcBef>
                <a:spcPct val="0"/>
              </a:spcBef>
              <a:spcAft>
                <a:spcPts val="0"/>
              </a:spcAft>
              <a:buClrTx/>
              <a:buFontTx/>
              <a:buNone/>
              <a:defRPr/>
            </a:pPr>
            <a:r>
              <a:rPr lang="ja-JP" altLang="en-US" sz="1600" dirty="0">
                <a:solidFill>
                  <a:srgbClr val="000000"/>
                </a:solidFill>
              </a:rPr>
              <a:t>　　　　　　　　</a:t>
            </a:r>
            <a:r>
              <a:rPr lang="ja-JP" altLang="en-US" sz="1600" dirty="0" smtClean="0">
                <a:solidFill>
                  <a:srgbClr val="000000"/>
                </a:solidFill>
              </a:rPr>
              <a:t>　　雑誌</a:t>
            </a:r>
            <a:r>
              <a:rPr lang="ja-JP" altLang="en-US" sz="1600" dirty="0">
                <a:solidFill>
                  <a:srgbClr val="000000"/>
                </a:solidFill>
              </a:rPr>
              <a:t>：</a:t>
            </a:r>
            <a:r>
              <a:rPr lang="ja-JP" altLang="en-US" sz="1600" u="sng" dirty="0">
                <a:solidFill>
                  <a:srgbClr val="000000"/>
                </a:solidFill>
              </a:rPr>
              <a:t>約</a:t>
            </a:r>
            <a:r>
              <a:rPr lang="en-US" altLang="ja-JP" sz="1600" u="sng" dirty="0" smtClean="0">
                <a:solidFill>
                  <a:srgbClr val="000000"/>
                </a:solidFill>
              </a:rPr>
              <a:t>34</a:t>
            </a:r>
            <a:r>
              <a:rPr lang="ja-JP" altLang="en-US" sz="1600" u="sng" dirty="0" smtClean="0">
                <a:solidFill>
                  <a:srgbClr val="000000"/>
                </a:solidFill>
              </a:rPr>
              <a:t>万</a:t>
            </a:r>
            <a:r>
              <a:rPr lang="ja-JP" altLang="en-US" sz="1600" u="sng" dirty="0">
                <a:solidFill>
                  <a:srgbClr val="000000"/>
                </a:solidFill>
              </a:rPr>
              <a:t>件</a:t>
            </a:r>
            <a:endParaRPr lang="en-US" altLang="ja-JP" sz="1600" u="sng" dirty="0">
              <a:solidFill>
                <a:srgbClr val="000000"/>
              </a:solidFill>
            </a:endParaRPr>
          </a:p>
          <a:p>
            <a:pPr marL="1350" indent="-285750" fontAlgn="auto">
              <a:spcBef>
                <a:spcPct val="0"/>
              </a:spcBef>
              <a:spcAft>
                <a:spcPts val="0"/>
              </a:spcAft>
              <a:buClrTx/>
              <a:buFont typeface="Arial" panose="020B0604020202020204" pitchFamily="34" charset="0"/>
              <a:buChar char="•"/>
              <a:defRPr/>
            </a:pPr>
            <a:r>
              <a:rPr lang="ja-JP" altLang="en-US" sz="1600" dirty="0">
                <a:solidFill>
                  <a:srgbClr val="000000"/>
                </a:solidFill>
              </a:rPr>
              <a:t>所蔵情報　図書：</a:t>
            </a:r>
            <a:r>
              <a:rPr lang="ja-JP" altLang="en-US" sz="1600" u="sng" dirty="0">
                <a:solidFill>
                  <a:srgbClr val="000000"/>
                </a:solidFill>
              </a:rPr>
              <a:t>約</a:t>
            </a:r>
            <a:r>
              <a:rPr lang="en-US" altLang="ja-JP" sz="1600" u="sng" dirty="0">
                <a:solidFill>
                  <a:srgbClr val="000000"/>
                </a:solidFill>
              </a:rPr>
              <a:t>1</a:t>
            </a:r>
            <a:r>
              <a:rPr lang="ja-JP" altLang="en-US" sz="1600" u="sng" dirty="0">
                <a:solidFill>
                  <a:srgbClr val="000000"/>
                </a:solidFill>
              </a:rPr>
              <a:t>億</a:t>
            </a:r>
            <a:r>
              <a:rPr lang="en-US" altLang="ja-JP" sz="1600" u="sng" dirty="0" smtClean="0">
                <a:solidFill>
                  <a:srgbClr val="000000"/>
                </a:solidFill>
              </a:rPr>
              <a:t>2,774</a:t>
            </a:r>
            <a:r>
              <a:rPr lang="ja-JP" altLang="en-US" sz="1600" u="sng" dirty="0" smtClean="0">
                <a:solidFill>
                  <a:srgbClr val="000000"/>
                </a:solidFill>
              </a:rPr>
              <a:t>万</a:t>
            </a:r>
            <a:r>
              <a:rPr lang="ja-JP" altLang="en-US" sz="1600" u="sng" dirty="0">
                <a:solidFill>
                  <a:srgbClr val="000000"/>
                </a:solidFill>
              </a:rPr>
              <a:t>件</a:t>
            </a:r>
            <a:endParaRPr lang="en-US" altLang="ja-JP" sz="1600" u="sng" dirty="0">
              <a:solidFill>
                <a:srgbClr val="000000"/>
              </a:solidFill>
            </a:endParaRPr>
          </a:p>
          <a:p>
            <a:pPr fontAlgn="auto">
              <a:spcBef>
                <a:spcPct val="0"/>
              </a:spcBef>
              <a:spcAft>
                <a:spcPts val="0"/>
              </a:spcAft>
              <a:buClrTx/>
              <a:buFontTx/>
              <a:buNone/>
              <a:defRPr/>
            </a:pPr>
            <a:r>
              <a:rPr lang="ja-JP" altLang="en-US" sz="1600" dirty="0">
                <a:solidFill>
                  <a:srgbClr val="000000"/>
                </a:solidFill>
              </a:rPr>
              <a:t>　　　　　　　　</a:t>
            </a:r>
            <a:r>
              <a:rPr lang="ja-JP" altLang="en-US" sz="1600" dirty="0" smtClean="0">
                <a:solidFill>
                  <a:srgbClr val="000000"/>
                </a:solidFill>
              </a:rPr>
              <a:t>　　雑誌</a:t>
            </a:r>
            <a:r>
              <a:rPr lang="ja-JP" altLang="en-US" sz="1600" dirty="0">
                <a:solidFill>
                  <a:srgbClr val="000000"/>
                </a:solidFill>
              </a:rPr>
              <a:t>：</a:t>
            </a:r>
            <a:r>
              <a:rPr lang="ja-JP" altLang="en-US" sz="1600" u="sng" dirty="0">
                <a:solidFill>
                  <a:srgbClr val="000000"/>
                </a:solidFill>
              </a:rPr>
              <a:t>約</a:t>
            </a:r>
            <a:r>
              <a:rPr lang="en-US" altLang="ja-JP" sz="1600" u="sng" dirty="0" smtClean="0">
                <a:solidFill>
                  <a:srgbClr val="000000"/>
                </a:solidFill>
              </a:rPr>
              <a:t>466</a:t>
            </a:r>
            <a:r>
              <a:rPr lang="ja-JP" altLang="en-US" sz="1600" u="sng" dirty="0" smtClean="0">
                <a:solidFill>
                  <a:srgbClr val="000000"/>
                </a:solidFill>
              </a:rPr>
              <a:t>万</a:t>
            </a:r>
            <a:r>
              <a:rPr lang="ja-JP" altLang="en-US" sz="1600" u="sng" dirty="0">
                <a:solidFill>
                  <a:srgbClr val="000000"/>
                </a:solidFill>
              </a:rPr>
              <a:t>件</a:t>
            </a:r>
            <a:endParaRPr lang="en-US" altLang="ja-JP" sz="1600" u="sng" dirty="0">
              <a:solidFill>
                <a:srgbClr val="000000"/>
              </a:solidFill>
            </a:endParaRPr>
          </a:p>
          <a:p>
            <a:pPr marL="1350" indent="-285750" fontAlgn="auto">
              <a:spcBef>
                <a:spcPct val="0"/>
              </a:spcBef>
              <a:spcAft>
                <a:spcPts val="0"/>
              </a:spcAft>
              <a:buClrTx/>
              <a:buFont typeface="Arial" panose="020B0604020202020204" pitchFamily="34" charset="0"/>
              <a:buChar char="•"/>
              <a:defRPr/>
            </a:pPr>
            <a:r>
              <a:rPr lang="ja-JP" altLang="en-US" sz="1600" dirty="0">
                <a:solidFill>
                  <a:srgbClr val="000000"/>
                </a:solidFill>
              </a:rPr>
              <a:t>図書館　    </a:t>
            </a:r>
            <a:r>
              <a:rPr lang="en-US" altLang="ja-JP" sz="1600" u="sng" dirty="0" smtClean="0">
                <a:solidFill>
                  <a:srgbClr val="000000"/>
                </a:solidFill>
              </a:rPr>
              <a:t>1,263</a:t>
            </a:r>
            <a:r>
              <a:rPr lang="ja-JP" altLang="en-US" sz="1600" u="sng" dirty="0" smtClean="0">
                <a:solidFill>
                  <a:srgbClr val="000000"/>
                </a:solidFill>
              </a:rPr>
              <a:t>館</a:t>
            </a:r>
            <a:endParaRPr lang="en-US" altLang="ja-JP" sz="1600" u="sng" dirty="0">
              <a:solidFill>
                <a:srgbClr val="000000"/>
              </a:solidFill>
            </a:endParaRPr>
          </a:p>
        </p:txBody>
      </p:sp>
      <p:sp>
        <p:nvSpPr>
          <p:cNvPr id="7" name="テキスト ボックス 10"/>
          <p:cNvSpPr txBox="1">
            <a:spLocks noChangeArrowheads="1"/>
          </p:cNvSpPr>
          <p:nvPr/>
        </p:nvSpPr>
        <p:spPr bwMode="auto">
          <a:xfrm>
            <a:off x="4608513" y="1592263"/>
            <a:ext cx="4248150" cy="1620837"/>
          </a:xfrm>
          <a:prstGeom prst="rect">
            <a:avLst/>
          </a:prstGeom>
          <a:solidFill>
            <a:srgbClr val="FFFFCC"/>
          </a:solidFill>
          <a:ln w="9525">
            <a:solidFill>
              <a:schemeClr val="tx1"/>
            </a:solidFill>
            <a:miter lim="800000"/>
            <a:headEnd/>
            <a:tailEnd/>
          </a:ln>
        </p:spPr>
        <p:txBody>
          <a:bodyPr/>
          <a:lstStyle>
            <a:lvl1pPr>
              <a:spcBef>
                <a:spcPct val="20000"/>
              </a:spcBef>
              <a:buClr>
                <a:srgbClr val="339933"/>
              </a:buClr>
              <a:buFont typeface="Wingdings" pitchFamily="2" charset="2"/>
              <a:buChar char="p"/>
              <a:defRPr kumimoji="1" sz="2800">
                <a:solidFill>
                  <a:schemeClr val="tx1"/>
                </a:solidFill>
                <a:latin typeface="Arial" charset="0"/>
                <a:ea typeface="ＭＳ Ｐゴシック" pitchFamily="50" charset="-128"/>
              </a:defRPr>
            </a:lvl1pPr>
            <a:lvl2pPr marL="742950" indent="-285750">
              <a:spcBef>
                <a:spcPct val="20000"/>
              </a:spcBef>
              <a:buFont typeface="Wingdings" pitchFamily="2" charset="2"/>
              <a:buChar char="Ø"/>
              <a:defRPr kumimoji="1" sz="24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fontAlgn="auto">
              <a:spcBef>
                <a:spcPct val="0"/>
              </a:spcBef>
              <a:spcAft>
                <a:spcPts val="0"/>
              </a:spcAft>
              <a:buClrTx/>
              <a:buFontTx/>
              <a:buNone/>
              <a:defRPr/>
            </a:pPr>
            <a:r>
              <a:rPr lang="ja-JP" altLang="en-US" sz="1600" dirty="0">
                <a:solidFill>
                  <a:srgbClr val="000000"/>
                </a:solidFill>
              </a:rPr>
              <a:t>利用状況</a:t>
            </a:r>
            <a:endParaRPr lang="en-US" altLang="ja-JP" sz="1600" dirty="0">
              <a:solidFill>
                <a:srgbClr val="000000"/>
              </a:solidFill>
            </a:endParaRPr>
          </a:p>
          <a:p>
            <a:pPr marL="1350" indent="-285750" fontAlgn="auto">
              <a:spcBef>
                <a:spcPct val="0"/>
              </a:spcBef>
              <a:spcAft>
                <a:spcPts val="0"/>
              </a:spcAft>
              <a:buClrTx/>
              <a:buFont typeface="Arial" panose="020B0604020202020204" pitchFamily="34" charset="0"/>
              <a:buChar char="•"/>
              <a:defRPr/>
            </a:pPr>
            <a:r>
              <a:rPr lang="en-US" altLang="ja-JP" sz="1600" dirty="0">
                <a:solidFill>
                  <a:srgbClr val="000000"/>
                </a:solidFill>
              </a:rPr>
              <a:t>2011</a:t>
            </a:r>
            <a:r>
              <a:rPr lang="ja-JP" altLang="en-US" sz="1600" dirty="0">
                <a:solidFill>
                  <a:srgbClr val="000000"/>
                </a:solidFill>
              </a:rPr>
              <a:t>年</a:t>
            </a:r>
            <a:r>
              <a:rPr lang="en-US" altLang="ja-JP" sz="1600" dirty="0">
                <a:solidFill>
                  <a:srgbClr val="000000"/>
                </a:solidFill>
              </a:rPr>
              <a:t>11</a:t>
            </a:r>
            <a:r>
              <a:rPr lang="ja-JP" altLang="en-US" sz="1600" dirty="0">
                <a:solidFill>
                  <a:srgbClr val="000000"/>
                </a:solidFill>
              </a:rPr>
              <a:t>月</a:t>
            </a:r>
            <a:r>
              <a:rPr lang="en-US" altLang="ja-JP" sz="1600" dirty="0">
                <a:solidFill>
                  <a:srgbClr val="000000"/>
                </a:solidFill>
              </a:rPr>
              <a:t>9</a:t>
            </a:r>
            <a:r>
              <a:rPr lang="ja-JP" altLang="en-US" sz="1600" dirty="0">
                <a:solidFill>
                  <a:srgbClr val="000000"/>
                </a:solidFill>
              </a:rPr>
              <a:t>日サービス開始</a:t>
            </a:r>
            <a:endParaRPr lang="en-US" altLang="ja-JP" sz="1600" dirty="0">
              <a:solidFill>
                <a:srgbClr val="000000"/>
              </a:solidFill>
            </a:endParaRPr>
          </a:p>
          <a:p>
            <a:pPr marL="1350" indent="-285750" fontAlgn="auto">
              <a:spcBef>
                <a:spcPct val="0"/>
              </a:spcBef>
              <a:spcAft>
                <a:spcPts val="0"/>
              </a:spcAft>
              <a:buClrTx/>
              <a:buFont typeface="Arial" panose="020B0604020202020204" pitchFamily="34" charset="0"/>
              <a:buChar char="•"/>
              <a:defRPr/>
            </a:pPr>
            <a:r>
              <a:rPr lang="ja-JP" altLang="en-US" sz="1600" dirty="0">
                <a:solidFill>
                  <a:srgbClr val="000000"/>
                </a:solidFill>
              </a:rPr>
              <a:t>平成</a:t>
            </a:r>
            <a:r>
              <a:rPr lang="en-US" altLang="ja-JP" sz="1600" dirty="0" smtClean="0">
                <a:solidFill>
                  <a:srgbClr val="000000"/>
                </a:solidFill>
              </a:rPr>
              <a:t>26</a:t>
            </a:r>
            <a:r>
              <a:rPr lang="ja-JP" altLang="en-US" sz="1600" dirty="0" smtClean="0">
                <a:solidFill>
                  <a:srgbClr val="000000"/>
                </a:solidFill>
              </a:rPr>
              <a:t>年度</a:t>
            </a:r>
            <a:r>
              <a:rPr lang="ja-JP" altLang="en-US" sz="1600" dirty="0">
                <a:solidFill>
                  <a:srgbClr val="000000"/>
                </a:solidFill>
              </a:rPr>
              <a:t>月間</a:t>
            </a:r>
            <a:r>
              <a:rPr lang="ja-JP" altLang="en-US" sz="1600" dirty="0" smtClean="0">
                <a:solidFill>
                  <a:srgbClr val="000000"/>
                </a:solidFill>
              </a:rPr>
              <a:t>平均</a:t>
            </a:r>
            <a:endParaRPr lang="en-US" altLang="ja-JP" sz="1600" dirty="0">
              <a:solidFill>
                <a:srgbClr val="000000"/>
              </a:solidFill>
            </a:endParaRPr>
          </a:p>
          <a:p>
            <a:pPr fontAlgn="auto">
              <a:spcBef>
                <a:spcPct val="0"/>
              </a:spcBef>
              <a:spcAft>
                <a:spcPts val="0"/>
              </a:spcAft>
              <a:buClrTx/>
              <a:buFont typeface="Wingdings" pitchFamily="2" charset="2"/>
              <a:buNone/>
              <a:defRPr/>
            </a:pPr>
            <a:r>
              <a:rPr lang="ja-JP" altLang="en-US" sz="1600" dirty="0">
                <a:solidFill>
                  <a:srgbClr val="000000"/>
                </a:solidFill>
              </a:rPr>
              <a:t>　</a:t>
            </a:r>
            <a:r>
              <a:rPr lang="ja-JP" altLang="en-US" sz="1600" dirty="0" smtClean="0">
                <a:solidFill>
                  <a:srgbClr val="000000"/>
                </a:solidFill>
              </a:rPr>
              <a:t>　　検索回数　　　</a:t>
            </a:r>
            <a:r>
              <a:rPr lang="en-US" altLang="ja-JP" sz="1600" u="sng" dirty="0" smtClean="0">
                <a:solidFill>
                  <a:srgbClr val="000000"/>
                </a:solidFill>
              </a:rPr>
              <a:t>142</a:t>
            </a:r>
            <a:r>
              <a:rPr lang="ja-JP" altLang="en-US" sz="1600" u="sng" dirty="0" smtClean="0">
                <a:solidFill>
                  <a:srgbClr val="000000"/>
                </a:solidFill>
              </a:rPr>
              <a:t>万回</a:t>
            </a:r>
            <a:r>
              <a:rPr lang="ja-JP" altLang="en-US" sz="1600" dirty="0">
                <a:solidFill>
                  <a:srgbClr val="000000"/>
                </a:solidFill>
              </a:rPr>
              <a:t>　</a:t>
            </a:r>
            <a:r>
              <a:rPr lang="ja-JP" altLang="en-US" sz="1600" dirty="0" smtClean="0">
                <a:solidFill>
                  <a:srgbClr val="000000"/>
                </a:solidFill>
              </a:rPr>
              <a:t>前年度</a:t>
            </a:r>
            <a:r>
              <a:rPr lang="en-US" altLang="ja-JP" sz="1600" dirty="0" smtClean="0">
                <a:solidFill>
                  <a:srgbClr val="000000"/>
                </a:solidFill>
              </a:rPr>
              <a:t>125</a:t>
            </a:r>
            <a:r>
              <a:rPr lang="ja-JP" altLang="en-US" sz="1600" dirty="0">
                <a:solidFill>
                  <a:srgbClr val="000000"/>
                </a:solidFill>
              </a:rPr>
              <a:t>万</a:t>
            </a:r>
            <a:r>
              <a:rPr lang="ja-JP" altLang="en-US" sz="1600" dirty="0" smtClean="0">
                <a:solidFill>
                  <a:srgbClr val="000000"/>
                </a:solidFill>
              </a:rPr>
              <a:t>回</a:t>
            </a:r>
            <a:endParaRPr lang="en-US" altLang="ja-JP" sz="1600" dirty="0" smtClean="0">
              <a:solidFill>
                <a:srgbClr val="000000"/>
              </a:solidFill>
            </a:endParaRPr>
          </a:p>
          <a:p>
            <a:pPr fontAlgn="auto">
              <a:spcBef>
                <a:spcPct val="0"/>
              </a:spcBef>
              <a:spcAft>
                <a:spcPts val="0"/>
              </a:spcAft>
              <a:buClrTx/>
              <a:buFont typeface="Wingdings" pitchFamily="2" charset="2"/>
              <a:buNone/>
              <a:defRPr/>
            </a:pPr>
            <a:r>
              <a:rPr lang="ja-JP" altLang="en-US" sz="1600" dirty="0" smtClean="0">
                <a:solidFill>
                  <a:srgbClr val="000000"/>
                </a:solidFill>
              </a:rPr>
              <a:t>　　　詳細</a:t>
            </a:r>
            <a:r>
              <a:rPr lang="ja-JP" altLang="en-US" sz="1600" dirty="0">
                <a:solidFill>
                  <a:srgbClr val="000000"/>
                </a:solidFill>
              </a:rPr>
              <a:t>表示</a:t>
            </a:r>
            <a:r>
              <a:rPr lang="ja-JP" altLang="en-US" sz="1600" dirty="0" smtClean="0">
                <a:solidFill>
                  <a:srgbClr val="000000"/>
                </a:solidFill>
              </a:rPr>
              <a:t>回数</a:t>
            </a:r>
            <a:r>
              <a:rPr lang="en-US" altLang="ja-JP" sz="1600" u="sng" dirty="0" smtClean="0">
                <a:solidFill>
                  <a:srgbClr val="000000"/>
                </a:solidFill>
              </a:rPr>
              <a:t>816</a:t>
            </a:r>
            <a:r>
              <a:rPr lang="ja-JP" altLang="en-US" sz="1600" u="sng" dirty="0" smtClean="0">
                <a:solidFill>
                  <a:srgbClr val="000000"/>
                </a:solidFill>
              </a:rPr>
              <a:t>万回</a:t>
            </a:r>
            <a:r>
              <a:rPr lang="ja-JP" altLang="en-US" sz="1600" dirty="0">
                <a:solidFill>
                  <a:srgbClr val="000000"/>
                </a:solidFill>
              </a:rPr>
              <a:t>　前年度</a:t>
            </a:r>
            <a:r>
              <a:rPr lang="en-US" altLang="ja-JP" sz="1600" dirty="0" smtClean="0">
                <a:solidFill>
                  <a:srgbClr val="000000"/>
                </a:solidFill>
              </a:rPr>
              <a:t>268</a:t>
            </a:r>
            <a:r>
              <a:rPr lang="ja-JP" altLang="en-US" sz="1600" dirty="0">
                <a:solidFill>
                  <a:srgbClr val="000000"/>
                </a:solidFill>
              </a:rPr>
              <a:t>万回</a:t>
            </a:r>
            <a:endParaRPr lang="en-US" altLang="ja-JP" sz="1600" dirty="0">
              <a:solidFill>
                <a:srgbClr val="000000"/>
              </a:solidFill>
            </a:endParaRPr>
          </a:p>
          <a:p>
            <a:pPr fontAlgn="auto">
              <a:spcBef>
                <a:spcPct val="0"/>
              </a:spcBef>
              <a:spcAft>
                <a:spcPts val="0"/>
              </a:spcAft>
              <a:buClrTx/>
              <a:buFontTx/>
              <a:buNone/>
              <a:defRPr/>
            </a:pPr>
            <a:endParaRPr lang="en-US" altLang="ja-JP" sz="900" dirty="0">
              <a:solidFill>
                <a:srgbClr val="000000"/>
              </a:solidFill>
            </a:endParaRPr>
          </a:p>
        </p:txBody>
      </p:sp>
      <p:sp>
        <p:nvSpPr>
          <p:cNvPr id="25607" name="テキスト ボックス 8"/>
          <p:cNvSpPr txBox="1">
            <a:spLocks noChangeArrowheads="1"/>
          </p:cNvSpPr>
          <p:nvPr/>
        </p:nvSpPr>
        <p:spPr bwMode="auto">
          <a:xfrm>
            <a:off x="7056438" y="3321050"/>
            <a:ext cx="1711325" cy="276225"/>
          </a:xfrm>
          <a:prstGeom prst="rect">
            <a:avLst/>
          </a:prstGeom>
          <a:noFill/>
          <a:ln w="9525">
            <a:noFill/>
            <a:miter lim="800000"/>
            <a:headEnd/>
            <a:tailEnd/>
          </a:ln>
        </p:spPr>
        <p:txBody>
          <a:bodyPr>
            <a:spAutoFit/>
          </a:bodyPr>
          <a:lstStyle/>
          <a:p>
            <a:r>
              <a:rPr lang="ja-JP" altLang="en-US" sz="1200" b="1">
                <a:solidFill>
                  <a:srgbClr val="000000"/>
                </a:solidFill>
                <a:latin typeface="Arial" charset="0"/>
              </a:rPr>
              <a:t>平成</a:t>
            </a:r>
            <a:r>
              <a:rPr lang="en-US" altLang="ja-JP" sz="1200" b="1">
                <a:solidFill>
                  <a:srgbClr val="000000"/>
                </a:solidFill>
                <a:latin typeface="Arial" charset="0"/>
              </a:rPr>
              <a:t>27</a:t>
            </a:r>
            <a:r>
              <a:rPr lang="ja-JP" altLang="en-US" sz="1200" b="1">
                <a:solidFill>
                  <a:srgbClr val="000000"/>
                </a:solidFill>
                <a:latin typeface="Arial" charset="0"/>
              </a:rPr>
              <a:t>年</a:t>
            </a:r>
            <a:r>
              <a:rPr lang="en-US" altLang="ja-JP" sz="1200" b="1">
                <a:solidFill>
                  <a:srgbClr val="000000"/>
                </a:solidFill>
                <a:latin typeface="Arial" charset="0"/>
              </a:rPr>
              <a:t>3</a:t>
            </a:r>
            <a:r>
              <a:rPr lang="ja-JP" altLang="en-US" sz="1200" b="1">
                <a:solidFill>
                  <a:srgbClr val="000000"/>
                </a:solidFill>
                <a:latin typeface="Arial" charset="0"/>
              </a:rPr>
              <a:t>月</a:t>
            </a:r>
            <a:r>
              <a:rPr lang="en-US" altLang="ja-JP" sz="1200" b="1">
                <a:solidFill>
                  <a:srgbClr val="000000"/>
                </a:solidFill>
                <a:latin typeface="Arial" charset="0"/>
              </a:rPr>
              <a:t>31</a:t>
            </a:r>
            <a:r>
              <a:rPr lang="ja-JP" altLang="en-US" sz="1200" b="1">
                <a:solidFill>
                  <a:srgbClr val="000000"/>
                </a:solidFill>
                <a:latin typeface="Arial" charset="0"/>
              </a:rPr>
              <a:t>日現在</a:t>
            </a:r>
            <a:endParaRPr lang="en-US" altLang="ja-JP" sz="1200" b="1">
              <a:solidFill>
                <a:srgbClr val="000000"/>
              </a:solidFill>
              <a:latin typeface="Arial" charset="0"/>
            </a:endParaRPr>
          </a:p>
        </p:txBody>
      </p:sp>
      <p:graphicFrame>
        <p:nvGraphicFramePr>
          <p:cNvPr id="10" name="グラフ 9"/>
          <p:cNvGraphicFramePr>
            <a:graphicFrameLocks/>
          </p:cNvGraphicFramePr>
          <p:nvPr/>
        </p:nvGraphicFramePr>
        <p:xfrm>
          <a:off x="431540" y="3248980"/>
          <a:ext cx="7776864"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25609"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FF910AEA-0B1F-4538-B761-8FD3EAE3E45B}" type="slidenum">
              <a:rPr lang="ja-JP" altLang="en-US" sz="1400">
                <a:solidFill>
                  <a:srgbClr val="000000"/>
                </a:solidFill>
                <a:latin typeface="Arial" charset="0"/>
              </a:rPr>
              <a:pPr algn="r"/>
              <a:t>15</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3" cstate="print"/>
          <a:srcRect/>
          <a:stretch>
            <a:fillRect/>
          </a:stretch>
        </p:blipFill>
        <p:spPr bwMode="auto">
          <a:xfrm>
            <a:off x="4470400" y="925513"/>
            <a:ext cx="4494213" cy="2473325"/>
          </a:xfrm>
          <a:prstGeom prst="rect">
            <a:avLst/>
          </a:prstGeom>
          <a:noFill/>
          <a:ln w="9525">
            <a:solidFill>
              <a:schemeClr val="tx1"/>
            </a:solidFill>
            <a:miter lim="800000"/>
            <a:headEnd/>
            <a:tailEnd/>
          </a:ln>
        </p:spPr>
      </p:pic>
      <p:sp>
        <p:nvSpPr>
          <p:cNvPr id="26627" name="スライド番号プレースホルダ 2"/>
          <p:cNvSpPr>
            <a:spLocks noGrp="1"/>
          </p:cNvSpPr>
          <p:nvPr>
            <p:ph type="sldNum" sz="quarter" idx="10"/>
          </p:nvPr>
        </p:nvSpPr>
        <p:spPr>
          <a:xfrm>
            <a:off x="8027988" y="6416675"/>
            <a:ext cx="984250" cy="441325"/>
          </a:xfrm>
          <a:noFill/>
        </p:spPr>
        <p:txBody>
          <a:bodyPr/>
          <a:lstStyle/>
          <a:p>
            <a:fld id="{593FFA69-6D0A-4C3C-8733-F34CB824931A}" type="slidenum">
              <a:rPr lang="ja-JP" altLang="en-US" sz="1600" smtClean="0">
                <a:solidFill>
                  <a:srgbClr val="FFFFFF"/>
                </a:solidFill>
                <a:latin typeface="Calibri" pitchFamily="34" charset="0"/>
                <a:ea typeface="ＭＳ Ｐゴシック" charset="-128"/>
              </a:rPr>
              <a:pPr/>
              <a:t>16</a:t>
            </a:fld>
            <a:endParaRPr lang="ja-JP" altLang="en-US" sz="1600" smtClean="0">
              <a:solidFill>
                <a:srgbClr val="FFFFFF"/>
              </a:solidFill>
              <a:latin typeface="Calibri" pitchFamily="34" charset="0"/>
              <a:ea typeface="ＭＳ Ｐゴシック" charset="-128"/>
            </a:endParaRPr>
          </a:p>
        </p:txBody>
      </p:sp>
      <p:sp>
        <p:nvSpPr>
          <p:cNvPr id="22531" name="正方形/長方形 3"/>
          <p:cNvSpPr>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en-US" altLang="ja-JP" dirty="0" err="1" smtClean="0">
                <a:latin typeface="+mj-ea"/>
                <a:ea typeface="+mj-ea"/>
              </a:rPr>
              <a:t>CiNii</a:t>
            </a:r>
            <a:r>
              <a:rPr lang="ja-JP" altLang="en-US" dirty="0" smtClean="0">
                <a:latin typeface="+mj-ea"/>
                <a:ea typeface="+mj-ea"/>
              </a:rPr>
              <a:t> </a:t>
            </a:r>
            <a:r>
              <a:rPr lang="en-US" altLang="ja-JP" dirty="0" smtClean="0">
                <a:latin typeface="+mj-ea"/>
                <a:ea typeface="+mj-ea"/>
              </a:rPr>
              <a:t>Dissertations</a:t>
            </a:r>
            <a:endParaRPr lang="ja-JP" altLang="en-US" dirty="0" smtClean="0">
              <a:latin typeface="+mj-ea"/>
              <a:ea typeface="+mj-ea"/>
            </a:endParaRPr>
          </a:p>
        </p:txBody>
      </p:sp>
      <p:sp>
        <p:nvSpPr>
          <p:cNvPr id="9" name="縦書きテキスト プレースホルダー 4"/>
          <p:cNvSpPr txBox="1">
            <a:spLocks/>
          </p:cNvSpPr>
          <p:nvPr/>
        </p:nvSpPr>
        <p:spPr>
          <a:xfrm>
            <a:off x="220663" y="762000"/>
            <a:ext cx="3919537" cy="5040313"/>
          </a:xfrm>
          <a:prstGeom prst="rect">
            <a:avLst/>
          </a:prstGeom>
        </p:spPr>
        <p:txBody>
          <a:bodyPr/>
          <a:lstStyle/>
          <a:p>
            <a:pPr marL="91440" indent="-91440" fontAlgn="auto">
              <a:lnSpc>
                <a:spcPct val="90000"/>
              </a:lnSpc>
              <a:spcBef>
                <a:spcPts val="1200"/>
              </a:spcBef>
              <a:spcAft>
                <a:spcPts val="200"/>
              </a:spcAft>
              <a:buSzPct val="100000"/>
              <a:buFont typeface="Calibri" pitchFamily="34" charset="0"/>
              <a:buChar char=" "/>
              <a:defRPr/>
            </a:pPr>
            <a:r>
              <a:rPr lang="ja-JP" altLang="en-US" sz="2000" b="1" dirty="0"/>
              <a:t>博士論文に特化した検索・ナビゲーション</a:t>
            </a:r>
            <a:endParaRPr lang="en-US" altLang="ja-JP" sz="2000" b="1"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en-US" altLang="ja-JP" sz="1400" dirty="0" err="1">
                <a:latin typeface="+mn-lt"/>
                <a:ea typeface="+mn-ea"/>
              </a:rPr>
              <a:t>CiNii</a:t>
            </a:r>
            <a:r>
              <a:rPr lang="ja-JP" altLang="en-US" sz="1400" dirty="0">
                <a:latin typeface="+mn-lt"/>
                <a:ea typeface="+mn-ea"/>
              </a:rPr>
              <a:t>に博士論文検索のメニューを追加</a:t>
            </a:r>
            <a:endParaRPr lang="en-US" altLang="ja-JP" sz="1400"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a:latin typeface="+mn-lt"/>
                <a:ea typeface="+mn-ea"/>
              </a:rPr>
              <a:t>オンライン公開義務化への対応</a:t>
            </a:r>
            <a:endParaRPr lang="en-US" altLang="ja-JP" sz="1400"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a:latin typeface="+mn-lt"/>
                <a:ea typeface="+mn-ea"/>
              </a:rPr>
              <a:t>タイトル，著者名，学位授与大学名，取得学位名等で検索可</a:t>
            </a:r>
            <a:endParaRPr lang="en-US" altLang="ja-JP" sz="1400"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a:latin typeface="+mn-lt"/>
                <a:ea typeface="+mn-ea"/>
              </a:rPr>
              <a:t>本文へのリンクあり</a:t>
            </a:r>
            <a:endParaRPr lang="en-US" altLang="ja-JP" sz="1400" dirty="0">
              <a:latin typeface="+mn-lt"/>
              <a:ea typeface="+mn-ea"/>
            </a:endParaRPr>
          </a:p>
          <a:p>
            <a:pPr marL="91440" indent="-91440" fontAlgn="auto">
              <a:lnSpc>
                <a:spcPct val="90000"/>
              </a:lnSpc>
              <a:spcBef>
                <a:spcPts val="1200"/>
              </a:spcBef>
              <a:spcAft>
                <a:spcPts val="200"/>
              </a:spcAft>
              <a:buSzPct val="100000"/>
              <a:buFont typeface="Calibri" pitchFamily="34" charset="0"/>
              <a:buChar char=" "/>
              <a:defRPr/>
            </a:pPr>
            <a:r>
              <a:rPr lang="ja-JP" altLang="en-US" sz="2000" b="1" dirty="0">
                <a:latin typeface="+mn-lt"/>
                <a:ea typeface="+mn-ea"/>
              </a:rPr>
              <a:t>検索対象</a:t>
            </a:r>
            <a:endParaRPr lang="en-US" altLang="ja-JP" sz="2000" b="1"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a:latin typeface="+mn-lt"/>
                <a:ea typeface="+mn-ea"/>
              </a:rPr>
              <a:t>国立国会図書館に納本される博士論文のメタデータ・本文画像</a:t>
            </a:r>
            <a:endParaRPr lang="en-US" altLang="ja-JP" sz="1400"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a:latin typeface="+mn-lt"/>
                <a:ea typeface="+mn-ea"/>
              </a:rPr>
              <a:t>大学等の学術機関リポジトリの博士論文のメタデータ・本文画像</a:t>
            </a:r>
            <a:endParaRPr lang="en-US" altLang="ja-JP" sz="1400" dirty="0">
              <a:latin typeface="+mn-lt"/>
              <a:ea typeface="+mn-ea"/>
            </a:endParaRPr>
          </a:p>
          <a:p>
            <a:pPr marL="669798" lvl="2" indent="-285750" fontAlgn="auto">
              <a:lnSpc>
                <a:spcPct val="90000"/>
              </a:lnSpc>
              <a:spcBef>
                <a:spcPts val="200"/>
              </a:spcBef>
              <a:spcAft>
                <a:spcPts val="400"/>
              </a:spcAft>
              <a:buFont typeface="Arial" panose="020B0604020202020204" pitchFamily="34" charset="0"/>
              <a:buChar char="•"/>
              <a:defRPr/>
            </a:pPr>
            <a:r>
              <a:rPr lang="en-US" altLang="ja-JP" sz="1400" dirty="0">
                <a:latin typeface="+mn-lt"/>
                <a:ea typeface="+mn-ea"/>
              </a:rPr>
              <a:t>NDL-OPAC</a:t>
            </a:r>
            <a:r>
              <a:rPr lang="ja-JP" altLang="en-US" sz="1400" dirty="0">
                <a:latin typeface="+mn-lt"/>
                <a:ea typeface="+mn-ea"/>
              </a:rPr>
              <a:t>由来</a:t>
            </a:r>
            <a:r>
              <a:rPr lang="en-US" altLang="ja-JP" sz="1400" dirty="0">
                <a:latin typeface="+mn-lt"/>
                <a:ea typeface="+mn-ea"/>
              </a:rPr>
              <a:t>:</a:t>
            </a:r>
            <a:r>
              <a:rPr lang="ja-JP" altLang="en-US" sz="1400" dirty="0">
                <a:latin typeface="+mn-lt"/>
                <a:ea typeface="+mn-ea"/>
              </a:rPr>
              <a:t> 約</a:t>
            </a:r>
            <a:r>
              <a:rPr lang="en-US" altLang="ja-JP" sz="1400" dirty="0">
                <a:latin typeface="+mn-lt"/>
                <a:ea typeface="+mn-ea"/>
              </a:rPr>
              <a:t>60</a:t>
            </a:r>
            <a:r>
              <a:rPr lang="ja-JP" altLang="en-US" sz="1400" dirty="0">
                <a:latin typeface="+mn-lt"/>
                <a:ea typeface="+mn-ea"/>
              </a:rPr>
              <a:t>万件</a:t>
            </a:r>
            <a:endParaRPr lang="en-US" altLang="ja-JP" sz="1400" dirty="0">
              <a:latin typeface="+mn-lt"/>
              <a:ea typeface="+mn-ea"/>
            </a:endParaRPr>
          </a:p>
          <a:p>
            <a:pPr marL="669798" lvl="2" indent="-285750" fontAlgn="auto">
              <a:lnSpc>
                <a:spcPct val="90000"/>
              </a:lnSpc>
              <a:spcBef>
                <a:spcPts val="200"/>
              </a:spcBef>
              <a:spcAft>
                <a:spcPts val="400"/>
              </a:spcAft>
              <a:buFont typeface="Arial" panose="020B0604020202020204" pitchFamily="34" charset="0"/>
              <a:buChar char="•"/>
              <a:defRPr/>
            </a:pPr>
            <a:r>
              <a:rPr lang="en-US" altLang="ja-JP" sz="1400" dirty="0">
                <a:latin typeface="+mn-lt"/>
                <a:ea typeface="+mn-ea"/>
              </a:rPr>
              <a:t>NDL</a:t>
            </a:r>
            <a:r>
              <a:rPr lang="ja-JP" altLang="en-US" sz="1400" dirty="0">
                <a:latin typeface="+mn-lt"/>
                <a:ea typeface="+mn-ea"/>
              </a:rPr>
              <a:t>デジタルコレクション由来</a:t>
            </a:r>
            <a:r>
              <a:rPr lang="en-US" altLang="ja-JP" sz="1400" dirty="0">
                <a:latin typeface="+mn-lt"/>
                <a:ea typeface="+mn-ea"/>
              </a:rPr>
              <a:t>:</a:t>
            </a:r>
            <a:r>
              <a:rPr lang="ja-JP" altLang="en-US" sz="1400" dirty="0">
                <a:latin typeface="+mn-lt"/>
                <a:ea typeface="+mn-ea"/>
              </a:rPr>
              <a:t> 本文込約</a:t>
            </a:r>
            <a:r>
              <a:rPr lang="en-US" altLang="ja-JP" sz="1400" dirty="0" smtClean="0">
                <a:latin typeface="+mn-lt"/>
                <a:ea typeface="+mn-ea"/>
              </a:rPr>
              <a:t>15</a:t>
            </a:r>
            <a:r>
              <a:rPr lang="ja-JP" altLang="en-US" sz="1400" dirty="0" smtClean="0">
                <a:latin typeface="+mn-lt"/>
                <a:ea typeface="+mn-ea"/>
              </a:rPr>
              <a:t>万</a:t>
            </a:r>
            <a:r>
              <a:rPr lang="ja-JP" altLang="en-US" sz="1400" dirty="0">
                <a:latin typeface="+mn-lt"/>
                <a:ea typeface="+mn-ea"/>
              </a:rPr>
              <a:t>件</a:t>
            </a:r>
            <a:endParaRPr lang="en-US" altLang="ja-JP" sz="1400" dirty="0">
              <a:latin typeface="+mn-lt"/>
              <a:ea typeface="+mn-ea"/>
            </a:endParaRPr>
          </a:p>
          <a:p>
            <a:pPr marL="669798" lvl="2" indent="-285750" fontAlgn="auto">
              <a:lnSpc>
                <a:spcPct val="90000"/>
              </a:lnSpc>
              <a:spcBef>
                <a:spcPts val="200"/>
              </a:spcBef>
              <a:spcAft>
                <a:spcPts val="400"/>
              </a:spcAft>
              <a:buFont typeface="Arial" panose="020B0604020202020204" pitchFamily="34" charset="0"/>
              <a:buChar char="•"/>
              <a:defRPr/>
            </a:pPr>
            <a:r>
              <a:rPr lang="ja-JP" altLang="en-US" sz="1400" dirty="0">
                <a:latin typeface="+mn-lt"/>
                <a:ea typeface="+mn-ea"/>
              </a:rPr>
              <a:t>学術機関リポジトリ由来</a:t>
            </a:r>
            <a:r>
              <a:rPr lang="en-US" altLang="ja-JP" sz="1400" dirty="0">
                <a:latin typeface="+mn-lt"/>
                <a:ea typeface="+mn-ea"/>
              </a:rPr>
              <a:t>:</a:t>
            </a:r>
            <a:r>
              <a:rPr lang="ja-JP" altLang="en-US" sz="1400" dirty="0">
                <a:latin typeface="+mn-lt"/>
                <a:ea typeface="+mn-ea"/>
              </a:rPr>
              <a:t> 本文込</a:t>
            </a:r>
            <a:r>
              <a:rPr lang="en-US" altLang="ja-JP" sz="1400" dirty="0" smtClean="0">
                <a:latin typeface="+mn-lt"/>
                <a:ea typeface="+mn-ea"/>
              </a:rPr>
              <a:t>19</a:t>
            </a:r>
            <a:r>
              <a:rPr lang="ja-JP" altLang="en-US" sz="1400" dirty="0" smtClean="0">
                <a:latin typeface="+mn-lt"/>
                <a:ea typeface="+mn-ea"/>
              </a:rPr>
              <a:t>万</a:t>
            </a:r>
            <a:r>
              <a:rPr lang="ja-JP" altLang="en-US" sz="1400" dirty="0">
                <a:latin typeface="+mn-lt"/>
                <a:ea typeface="+mn-ea"/>
              </a:rPr>
              <a:t>件</a:t>
            </a:r>
            <a:endParaRPr lang="en-US" altLang="ja-JP" sz="1400" dirty="0">
              <a:latin typeface="+mn-lt"/>
              <a:ea typeface="+mn-ea"/>
            </a:endParaRPr>
          </a:p>
          <a:p>
            <a:pPr marL="91440" indent="-91440" fontAlgn="auto">
              <a:lnSpc>
                <a:spcPct val="90000"/>
              </a:lnSpc>
              <a:spcBef>
                <a:spcPts val="1200"/>
              </a:spcBef>
              <a:spcAft>
                <a:spcPts val="200"/>
              </a:spcAft>
              <a:buSzPct val="100000"/>
              <a:buFont typeface="Calibri" pitchFamily="34" charset="0"/>
              <a:buChar char=" "/>
              <a:defRPr/>
            </a:pPr>
            <a:r>
              <a:rPr lang="ja-JP" altLang="en-US" sz="2000" b="1" dirty="0">
                <a:latin typeface="+mn-lt"/>
                <a:ea typeface="+mn-ea"/>
              </a:rPr>
              <a:t>公開時期</a:t>
            </a:r>
            <a:endParaRPr lang="en-US" altLang="ja-JP" sz="2000" b="1"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en-US" altLang="ja-JP" sz="1400" dirty="0">
                <a:latin typeface="+mn-lt"/>
                <a:ea typeface="+mn-ea"/>
              </a:rPr>
              <a:t>H27</a:t>
            </a:r>
            <a:r>
              <a:rPr lang="ja-JP" altLang="en-US" sz="1400" dirty="0">
                <a:latin typeface="+mn-lt"/>
                <a:ea typeface="+mn-ea"/>
              </a:rPr>
              <a:t>年</a:t>
            </a:r>
            <a:r>
              <a:rPr lang="en-US" altLang="ja-JP" sz="1400" dirty="0">
                <a:latin typeface="+mn-lt"/>
                <a:ea typeface="+mn-ea"/>
              </a:rPr>
              <a:t>6</a:t>
            </a:r>
            <a:r>
              <a:rPr lang="ja-JP" altLang="en-US" sz="1400" dirty="0">
                <a:latin typeface="+mn-lt"/>
                <a:ea typeface="+mn-ea"/>
              </a:rPr>
              <a:t>月</a:t>
            </a:r>
            <a:r>
              <a:rPr lang="en-US" altLang="ja-JP" sz="1400" dirty="0">
                <a:latin typeface="+mn-lt"/>
                <a:ea typeface="+mn-ea"/>
              </a:rPr>
              <a:t>11</a:t>
            </a:r>
            <a:r>
              <a:rPr lang="ja-JP" altLang="en-US" sz="1400" dirty="0">
                <a:latin typeface="+mn-lt"/>
                <a:ea typeface="+mn-ea"/>
              </a:rPr>
              <a:t>日試験公開</a:t>
            </a:r>
            <a:endParaRPr lang="en-US" altLang="ja-JP" sz="1400" dirty="0">
              <a:latin typeface="+mn-lt"/>
              <a:ea typeface="+mn-ea"/>
            </a:endParaRPr>
          </a:p>
          <a:p>
            <a:pPr marL="486918" lvl="1" indent="-285750" fontAlgn="auto">
              <a:lnSpc>
                <a:spcPct val="90000"/>
              </a:lnSpc>
              <a:spcBef>
                <a:spcPts val="200"/>
              </a:spcBef>
              <a:spcAft>
                <a:spcPts val="400"/>
              </a:spcAft>
              <a:buFont typeface="Arial" panose="020B0604020202020204" pitchFamily="34" charset="0"/>
              <a:buChar char="•"/>
              <a:defRPr/>
            </a:pPr>
            <a:r>
              <a:rPr lang="ja-JP" altLang="en-US" sz="1400" dirty="0" smtClean="0">
                <a:latin typeface="+mn-lt"/>
                <a:ea typeface="+mn-ea"/>
              </a:rPr>
              <a:t>試験公開時の利用者からの意見等を踏まえて平成</a:t>
            </a:r>
            <a:r>
              <a:rPr lang="en-US" altLang="ja-JP" sz="1400" dirty="0" smtClean="0">
                <a:latin typeface="+mn-lt"/>
                <a:ea typeface="+mn-ea"/>
              </a:rPr>
              <a:t>27</a:t>
            </a:r>
            <a:r>
              <a:rPr lang="ja-JP" altLang="en-US" sz="1400" dirty="0" smtClean="0">
                <a:latin typeface="+mn-lt"/>
                <a:ea typeface="+mn-ea"/>
              </a:rPr>
              <a:t>年</a:t>
            </a:r>
            <a:r>
              <a:rPr lang="en-US" altLang="ja-JP" sz="1400" dirty="0" smtClean="0">
                <a:latin typeface="+mn-lt"/>
                <a:ea typeface="+mn-ea"/>
              </a:rPr>
              <a:t>10</a:t>
            </a:r>
            <a:r>
              <a:rPr lang="ja-JP" altLang="en-US" sz="1400" dirty="0" smtClean="0">
                <a:latin typeface="+mn-lt"/>
                <a:ea typeface="+mn-ea"/>
              </a:rPr>
              <a:t>月</a:t>
            </a:r>
            <a:r>
              <a:rPr lang="en-US" altLang="ja-JP" sz="1400" dirty="0" smtClean="0">
                <a:latin typeface="+mn-lt"/>
                <a:ea typeface="+mn-ea"/>
              </a:rPr>
              <a:t>22</a:t>
            </a:r>
            <a:r>
              <a:rPr lang="ja-JP" altLang="en-US" sz="1400" dirty="0" smtClean="0">
                <a:latin typeface="+mn-lt"/>
                <a:ea typeface="+mn-ea"/>
              </a:rPr>
              <a:t>日に正式公開</a:t>
            </a:r>
            <a:endParaRPr lang="en-US" altLang="ja-JP" sz="1400" dirty="0">
              <a:latin typeface="+mn-lt"/>
              <a:ea typeface="+mn-ea"/>
            </a:endParaRPr>
          </a:p>
        </p:txBody>
      </p:sp>
      <p:grpSp>
        <p:nvGrpSpPr>
          <p:cNvPr id="26630" name="グループ化 9"/>
          <p:cNvGrpSpPr>
            <a:grpSpLocks/>
          </p:cNvGrpSpPr>
          <p:nvPr/>
        </p:nvGrpSpPr>
        <p:grpSpPr bwMode="auto">
          <a:xfrm>
            <a:off x="4470400" y="890588"/>
            <a:ext cx="4494213" cy="5238750"/>
            <a:chOff x="5219700" y="1359118"/>
            <a:chExt cx="3557588" cy="4506633"/>
          </a:xfrm>
        </p:grpSpPr>
        <p:pic>
          <p:nvPicPr>
            <p:cNvPr id="26632" name="Picture 4"/>
            <p:cNvPicPr>
              <a:picLocks noChangeAspect="1" noChangeArrowheads="1"/>
            </p:cNvPicPr>
            <p:nvPr/>
          </p:nvPicPr>
          <p:blipFill>
            <a:blip r:embed="rId4" cstate="print"/>
            <a:srcRect/>
            <a:stretch>
              <a:fillRect/>
            </a:stretch>
          </p:blipFill>
          <p:spPr bwMode="auto">
            <a:xfrm>
              <a:off x="5219700" y="3592783"/>
              <a:ext cx="3557588" cy="2087562"/>
            </a:xfrm>
            <a:prstGeom prst="rect">
              <a:avLst/>
            </a:prstGeom>
            <a:noFill/>
            <a:ln w="9525">
              <a:solidFill>
                <a:schemeClr val="tx1"/>
              </a:solidFill>
              <a:miter lim="800000"/>
              <a:headEnd/>
              <a:tailEnd/>
            </a:ln>
          </p:spPr>
        </p:pic>
        <p:sp>
          <p:nvSpPr>
            <p:cNvPr id="13" name="角丸四角形吹き出し 12"/>
            <p:cNvSpPr/>
            <p:nvPr/>
          </p:nvSpPr>
          <p:spPr>
            <a:xfrm>
              <a:off x="6294140" y="5268963"/>
              <a:ext cx="2255694" cy="596788"/>
            </a:xfrm>
            <a:prstGeom prst="wedgeRoundRectCallout">
              <a:avLst>
                <a:gd name="adj1" fmla="val -53654"/>
                <a:gd name="adj2" fmla="val -128078"/>
                <a:gd name="adj3" fmla="val 1666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ja-JP" altLang="en-US" dirty="0">
                  <a:solidFill>
                    <a:schemeClr val="tx1"/>
                  </a:solidFill>
                </a:rPr>
                <a:t>機関リポジトリや</a:t>
              </a:r>
              <a:r>
                <a:rPr lang="en-US" altLang="ja-JP" dirty="0">
                  <a:solidFill>
                    <a:schemeClr val="tx1"/>
                  </a:solidFill>
                </a:rPr>
                <a:t>NDL</a:t>
              </a:r>
              <a:r>
                <a:rPr lang="ja-JP" altLang="en-US" dirty="0">
                  <a:solidFill>
                    <a:schemeClr val="tx1"/>
                  </a:solidFill>
                </a:rPr>
                <a:t>デジタルコレクションの本文へリンク</a:t>
              </a:r>
            </a:p>
          </p:txBody>
        </p:sp>
        <p:sp>
          <p:nvSpPr>
            <p:cNvPr id="14" name="円/楕円 13"/>
            <p:cNvSpPr/>
            <p:nvPr/>
          </p:nvSpPr>
          <p:spPr>
            <a:xfrm>
              <a:off x="6363255" y="1359118"/>
              <a:ext cx="720063" cy="217137"/>
            </a:xfrm>
            <a:prstGeom prst="ellipse">
              <a:avLst/>
            </a:prstGeom>
            <a:no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ja-JP" altLang="en-US"/>
            </a:p>
          </p:txBody>
        </p:sp>
      </p:grpSp>
      <p:sp>
        <p:nvSpPr>
          <p:cNvPr id="26631"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41F52910-B94D-48E7-BFAD-19BC77ECCF48}" type="slidenum">
              <a:rPr lang="ja-JP" altLang="en-US" sz="1400">
                <a:solidFill>
                  <a:srgbClr val="000000"/>
                </a:solidFill>
                <a:latin typeface="Arial" charset="0"/>
              </a:rPr>
              <a:pPr algn="r"/>
              <a:t>16</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2"/>
          <p:cNvSpPr>
            <a:spLocks noGrp="1"/>
          </p:cNvSpPr>
          <p:nvPr>
            <p:ph type="sldNum" sz="quarter" idx="10"/>
          </p:nvPr>
        </p:nvSpPr>
        <p:spPr>
          <a:xfrm>
            <a:off x="8027988" y="6416675"/>
            <a:ext cx="984250" cy="441325"/>
          </a:xfrm>
          <a:noFill/>
        </p:spPr>
        <p:txBody>
          <a:bodyPr/>
          <a:lstStyle/>
          <a:p>
            <a:fld id="{22DBD4DF-4DDE-48E4-81DF-9C9B5BEB6D19}" type="slidenum">
              <a:rPr lang="ja-JP" altLang="en-US" sz="1600" smtClean="0">
                <a:solidFill>
                  <a:srgbClr val="FFFFFF"/>
                </a:solidFill>
                <a:latin typeface="Calibri" pitchFamily="34" charset="0"/>
                <a:ea typeface="ＭＳ Ｐゴシック" charset="-128"/>
              </a:rPr>
              <a:pPr/>
              <a:t>17</a:t>
            </a:fld>
            <a:endParaRPr lang="ja-JP" altLang="en-US" sz="1600" smtClean="0">
              <a:solidFill>
                <a:srgbClr val="FFFFFF"/>
              </a:solidFill>
              <a:latin typeface="Calibri" pitchFamily="34" charset="0"/>
              <a:ea typeface="ＭＳ Ｐゴシック" charset="-128"/>
            </a:endParaRPr>
          </a:p>
        </p:txBody>
      </p:sp>
      <p:sp>
        <p:nvSpPr>
          <p:cNvPr id="28675" name="正方形/長方形 3"/>
          <p:cNvSpPr>
            <a:spLocks noChangeArrowheads="1"/>
          </p:cNvSpPr>
          <p:nvPr/>
        </p:nvSpPr>
        <p:spPr bwMode="auto">
          <a:xfrm>
            <a:off x="34925"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dirty="0" smtClean="0">
                <a:latin typeface="+mj-ea"/>
                <a:ea typeface="+mj-ea"/>
              </a:rPr>
              <a:t>学術機関リポジトリ構築連携支援事業（</a:t>
            </a:r>
            <a:r>
              <a:rPr lang="en-US" altLang="ja-JP" dirty="0" smtClean="0">
                <a:latin typeface="+mj-ea"/>
                <a:ea typeface="+mj-ea"/>
              </a:rPr>
              <a:t>IRP</a:t>
            </a:r>
            <a:r>
              <a:rPr lang="ja-JP" altLang="en-US" dirty="0" smtClean="0">
                <a:latin typeface="+mj-ea"/>
                <a:ea typeface="+mj-ea"/>
              </a:rPr>
              <a:t>）</a:t>
            </a:r>
          </a:p>
        </p:txBody>
      </p:sp>
      <p:sp>
        <p:nvSpPr>
          <p:cNvPr id="5" name="テキスト ボックス 148"/>
          <p:cNvSpPr txBox="1">
            <a:spLocks noChangeArrowheads="1"/>
          </p:cNvSpPr>
          <p:nvPr/>
        </p:nvSpPr>
        <p:spPr bwMode="auto">
          <a:xfrm>
            <a:off x="323850" y="944563"/>
            <a:ext cx="8496300" cy="1323975"/>
          </a:xfrm>
          <a:prstGeom prst="rect">
            <a:avLst/>
          </a:prstGeom>
          <a:noFill/>
          <a:ln w="9525">
            <a:noFill/>
            <a:miter lim="800000"/>
            <a:headEnd/>
            <a:tailEnd/>
          </a:ln>
        </p:spPr>
        <p:txBody>
          <a:bodyPr>
            <a:spAutoFit/>
          </a:bodyPr>
          <a:lstStyle/>
          <a:p>
            <a:pPr marL="285750" indent="-285750" fontAlgn="auto">
              <a:spcBef>
                <a:spcPts val="0"/>
              </a:spcBef>
              <a:spcAft>
                <a:spcPts val="0"/>
              </a:spcAft>
              <a:buFont typeface="Arial" panose="020B0604020202020204" pitchFamily="34" charset="0"/>
              <a:buChar char="•"/>
              <a:defRPr/>
            </a:pPr>
            <a:r>
              <a:rPr lang="ja-JP" altLang="en-US" dirty="0">
                <a:latin typeface="+mn-lt"/>
              </a:rPr>
              <a:t>国内の大学等の研究成果情報の発信を支援</a:t>
            </a:r>
            <a:endParaRPr lang="en-US" altLang="ja-JP" dirty="0">
              <a:latin typeface="+mn-lt"/>
            </a:endParaRPr>
          </a:p>
          <a:p>
            <a:pPr marL="285750" indent="-285750" fontAlgn="auto">
              <a:spcBef>
                <a:spcPts val="0"/>
              </a:spcBef>
              <a:spcAft>
                <a:spcPts val="0"/>
              </a:spcAft>
              <a:buFont typeface="Arial" panose="020B0604020202020204" pitchFamily="34" charset="0"/>
              <a:buChar char="•"/>
              <a:defRPr/>
            </a:pPr>
            <a:r>
              <a:rPr lang="ja-JP" altLang="en-US" dirty="0">
                <a:latin typeface="+mn-lt"/>
              </a:rPr>
              <a:t>機関リポジトリとは大学等の教育研究機関がその知的生産物を電子的形態で収集し、保存し、無料で発信するために設置する電子アーカイブシステム</a:t>
            </a:r>
          </a:p>
          <a:p>
            <a:pPr marL="285750" indent="-285750" fontAlgn="auto">
              <a:spcBef>
                <a:spcPts val="0"/>
              </a:spcBef>
              <a:spcAft>
                <a:spcPts val="0"/>
              </a:spcAft>
              <a:buFont typeface="Arial" panose="020B0604020202020204" pitchFamily="34" charset="0"/>
              <a:buChar char="•"/>
              <a:defRPr/>
            </a:pPr>
            <a:r>
              <a:rPr lang="ja-JP" altLang="en-US" dirty="0">
                <a:latin typeface="+mn-lt"/>
              </a:rPr>
              <a:t>学術機関リポジトリポータル（</a:t>
            </a:r>
            <a:r>
              <a:rPr lang="en-US" altLang="ja-JP" dirty="0">
                <a:latin typeface="+mn-lt"/>
              </a:rPr>
              <a:t>JAIRO</a:t>
            </a:r>
            <a:r>
              <a:rPr lang="ja-JP" altLang="en-US" dirty="0">
                <a:latin typeface="+mn-lt"/>
              </a:rPr>
              <a:t>）で国内機関リポジトリコンテンツのメタデータを網羅的に収集、横断的に検索、本文閲覧を可能にするサービス提供</a:t>
            </a:r>
            <a:endParaRPr lang="en-US" altLang="ja-JP" dirty="0">
              <a:latin typeface="+mn-lt"/>
            </a:endParaRPr>
          </a:p>
        </p:txBody>
      </p:sp>
      <p:grpSp>
        <p:nvGrpSpPr>
          <p:cNvPr id="27653" name="グループ化 42"/>
          <p:cNvGrpSpPr>
            <a:grpSpLocks/>
          </p:cNvGrpSpPr>
          <p:nvPr/>
        </p:nvGrpSpPr>
        <p:grpSpPr bwMode="auto">
          <a:xfrm>
            <a:off x="611188" y="2673350"/>
            <a:ext cx="8013700" cy="3562350"/>
            <a:chOff x="683568" y="2708275"/>
            <a:chExt cx="8014395" cy="3816350"/>
          </a:xfrm>
        </p:grpSpPr>
        <p:sp>
          <p:nvSpPr>
            <p:cNvPr id="7" name="AutoShape 4"/>
            <p:cNvSpPr>
              <a:spLocks noChangeArrowheads="1"/>
            </p:cNvSpPr>
            <p:nvPr/>
          </p:nvSpPr>
          <p:spPr bwMode="auto">
            <a:xfrm>
              <a:off x="2123555" y="2708275"/>
              <a:ext cx="4824831" cy="360546"/>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r>
                <a:rPr lang="ja-JP" altLang="en-US" sz="2000" dirty="0">
                  <a:solidFill>
                    <a:schemeClr val="tx1"/>
                  </a:solidFill>
                </a:rPr>
                <a:t>学術コミュニティ・社会</a:t>
              </a:r>
            </a:p>
          </p:txBody>
        </p:sp>
        <p:sp>
          <p:nvSpPr>
            <p:cNvPr id="8" name="Rectangle 6"/>
            <p:cNvSpPr>
              <a:spLocks noChangeArrowheads="1"/>
            </p:cNvSpPr>
            <p:nvPr/>
          </p:nvSpPr>
          <p:spPr bwMode="auto">
            <a:xfrm>
              <a:off x="683568" y="3573016"/>
              <a:ext cx="3744416" cy="2520280"/>
            </a:xfrm>
            <a:prstGeom prst="rect">
              <a:avLst/>
            </a:prstGeom>
            <a:solidFill>
              <a:schemeClr val="tx2">
                <a:lumMod val="20000"/>
                <a:lumOff val="80000"/>
              </a:schemeClr>
            </a:solidFill>
            <a:ln w="9525">
              <a:noFill/>
              <a:miter lim="800000"/>
              <a:headEnd/>
              <a:tailEnd/>
            </a:ln>
            <a:effectLst>
              <a:softEdge rad="31750"/>
            </a:effectLst>
          </p:spPr>
          <p:txBody>
            <a:bodyPr wrap="none" anchor="ctr"/>
            <a:lstStyle/>
            <a:p>
              <a:pPr algn="ctr" fontAlgn="auto">
                <a:spcBef>
                  <a:spcPts val="0"/>
                </a:spcBef>
                <a:spcAft>
                  <a:spcPts val="0"/>
                </a:spcAft>
                <a:defRPr/>
              </a:pPr>
              <a:endParaRPr lang="ja-JP" altLang="en-US">
                <a:solidFill>
                  <a:srgbClr val="000000"/>
                </a:solidFill>
                <a:ea typeface="+mn-ea"/>
              </a:endParaRPr>
            </a:p>
          </p:txBody>
        </p:sp>
        <p:sp>
          <p:nvSpPr>
            <p:cNvPr id="9" name="Rectangle 7"/>
            <p:cNvSpPr>
              <a:spLocks noChangeArrowheads="1"/>
            </p:cNvSpPr>
            <p:nvPr/>
          </p:nvSpPr>
          <p:spPr bwMode="auto">
            <a:xfrm>
              <a:off x="4932040" y="3573016"/>
              <a:ext cx="3765923" cy="2520280"/>
            </a:xfrm>
            <a:prstGeom prst="rect">
              <a:avLst/>
            </a:prstGeom>
            <a:solidFill>
              <a:schemeClr val="accent3">
                <a:lumMod val="40000"/>
                <a:lumOff val="60000"/>
              </a:schemeClr>
            </a:solidFill>
            <a:ln w="9525">
              <a:noFill/>
              <a:miter lim="800000"/>
              <a:headEnd/>
              <a:tailEnd/>
            </a:ln>
            <a:effectLst>
              <a:softEdge rad="31750"/>
            </a:effectLst>
          </p:spPr>
          <p:txBody>
            <a:bodyPr wrap="none" anchor="ctr"/>
            <a:lstStyle/>
            <a:p>
              <a:pPr algn="ctr" fontAlgn="auto">
                <a:spcBef>
                  <a:spcPts val="0"/>
                </a:spcBef>
                <a:spcAft>
                  <a:spcPts val="0"/>
                </a:spcAft>
                <a:defRPr/>
              </a:pPr>
              <a:endParaRPr lang="ja-JP" altLang="en-US">
                <a:solidFill>
                  <a:srgbClr val="000000"/>
                </a:solidFill>
                <a:ea typeface="+mn-ea"/>
              </a:endParaRPr>
            </a:p>
          </p:txBody>
        </p:sp>
        <p:pic>
          <p:nvPicPr>
            <p:cNvPr id="27662" name="Picture 9">
              <a:hlinkClick r:id="rId3"/>
            </p:cNvPr>
            <p:cNvPicPr>
              <a:picLocks noChangeAspect="1" noChangeArrowheads="1"/>
            </p:cNvPicPr>
            <p:nvPr/>
          </p:nvPicPr>
          <p:blipFill>
            <a:blip r:embed="rId4" cstate="print"/>
            <a:srcRect/>
            <a:stretch>
              <a:fillRect/>
            </a:stretch>
          </p:blipFill>
          <p:spPr bwMode="auto">
            <a:xfrm>
              <a:off x="6154738" y="3686175"/>
              <a:ext cx="1277937" cy="822325"/>
            </a:xfrm>
            <a:prstGeom prst="rect">
              <a:avLst/>
            </a:prstGeom>
            <a:noFill/>
            <a:ln w="9525">
              <a:noFill/>
              <a:miter lim="800000"/>
              <a:headEnd/>
              <a:tailEnd/>
            </a:ln>
          </p:spPr>
        </p:pic>
        <p:pic>
          <p:nvPicPr>
            <p:cNvPr id="27663" name="Picture 10">
              <a:hlinkClick r:id="rId5"/>
            </p:cNvPr>
            <p:cNvPicPr>
              <a:picLocks noChangeAspect="1" noChangeArrowheads="1"/>
            </p:cNvPicPr>
            <p:nvPr/>
          </p:nvPicPr>
          <p:blipFill>
            <a:blip r:embed="rId6" cstate="print"/>
            <a:srcRect/>
            <a:stretch>
              <a:fillRect/>
            </a:stretch>
          </p:blipFill>
          <p:spPr bwMode="auto">
            <a:xfrm>
              <a:off x="5292725" y="5229225"/>
              <a:ext cx="1276350" cy="800100"/>
            </a:xfrm>
            <a:prstGeom prst="rect">
              <a:avLst/>
            </a:prstGeom>
            <a:noFill/>
            <a:ln w="9525">
              <a:noFill/>
              <a:miter lim="800000"/>
              <a:headEnd/>
              <a:tailEnd/>
            </a:ln>
          </p:spPr>
        </p:pic>
        <p:pic>
          <p:nvPicPr>
            <p:cNvPr id="27664" name="Picture 11">
              <a:hlinkClick r:id="rId7"/>
            </p:cNvPr>
            <p:cNvPicPr>
              <a:picLocks noChangeAspect="1" noChangeArrowheads="1"/>
            </p:cNvPicPr>
            <p:nvPr/>
          </p:nvPicPr>
          <p:blipFill>
            <a:blip r:embed="rId8" cstate="print"/>
            <a:srcRect/>
            <a:stretch>
              <a:fillRect/>
            </a:stretch>
          </p:blipFill>
          <p:spPr bwMode="auto">
            <a:xfrm>
              <a:off x="5811838" y="4437063"/>
              <a:ext cx="1276350" cy="814387"/>
            </a:xfrm>
            <a:prstGeom prst="rect">
              <a:avLst/>
            </a:prstGeom>
            <a:noFill/>
            <a:ln w="9525">
              <a:noFill/>
              <a:miter lim="800000"/>
              <a:headEnd/>
              <a:tailEnd/>
            </a:ln>
          </p:spPr>
        </p:pic>
        <p:sp>
          <p:nvSpPr>
            <p:cNvPr id="27665" name="AutoShape 17"/>
            <p:cNvSpPr>
              <a:spLocks noChangeArrowheads="1"/>
            </p:cNvSpPr>
            <p:nvPr/>
          </p:nvSpPr>
          <p:spPr bwMode="auto">
            <a:xfrm>
              <a:off x="4997450" y="5524500"/>
              <a:ext cx="1806575" cy="303213"/>
            </a:xfrm>
            <a:prstGeom prst="roundRect">
              <a:avLst>
                <a:gd name="adj" fmla="val 16667"/>
              </a:avLst>
            </a:prstGeom>
            <a:solidFill>
              <a:schemeClr val="bg1"/>
            </a:solidFill>
            <a:ln w="9525" algn="ctr">
              <a:solidFill>
                <a:schemeClr val="tx1"/>
              </a:solidFill>
              <a:round/>
              <a:headEnd/>
              <a:tailEnd/>
            </a:ln>
          </p:spPr>
          <p:txBody>
            <a:bodyPr anchor="ctr">
              <a:spAutoFit/>
            </a:bodyPr>
            <a:lstStyle/>
            <a:p>
              <a:pPr algn="ctr"/>
              <a:r>
                <a:rPr lang="en-US" altLang="ja-JP" sz="1200" b="1">
                  <a:latin typeface="Arial" charset="0"/>
                </a:rPr>
                <a:t>C</a:t>
              </a:r>
              <a:r>
                <a:rPr lang="ja-JP" altLang="en-US" sz="1200" b="1">
                  <a:latin typeface="Arial" charset="0"/>
                </a:rPr>
                <a:t>大学 機関リポジトリ</a:t>
              </a:r>
            </a:p>
          </p:txBody>
        </p:sp>
        <p:sp>
          <p:nvSpPr>
            <p:cNvPr id="27666" name="AutoShape 18"/>
            <p:cNvSpPr>
              <a:spLocks noChangeArrowheads="1"/>
            </p:cNvSpPr>
            <p:nvPr/>
          </p:nvSpPr>
          <p:spPr bwMode="auto">
            <a:xfrm>
              <a:off x="5394325" y="4787900"/>
              <a:ext cx="1784350" cy="303213"/>
            </a:xfrm>
            <a:prstGeom prst="roundRect">
              <a:avLst>
                <a:gd name="adj" fmla="val 16667"/>
              </a:avLst>
            </a:prstGeom>
            <a:solidFill>
              <a:schemeClr val="bg1"/>
            </a:solidFill>
            <a:ln w="9525" algn="ctr">
              <a:solidFill>
                <a:schemeClr val="tx1"/>
              </a:solidFill>
              <a:round/>
              <a:headEnd/>
              <a:tailEnd/>
            </a:ln>
          </p:spPr>
          <p:txBody>
            <a:bodyPr anchor="ctr">
              <a:spAutoFit/>
            </a:bodyPr>
            <a:lstStyle/>
            <a:p>
              <a:pPr algn="ctr"/>
              <a:r>
                <a:rPr lang="en-US" altLang="ja-JP" sz="1200" b="1">
                  <a:latin typeface="Arial" charset="0"/>
                </a:rPr>
                <a:t>B</a:t>
              </a:r>
              <a:r>
                <a:rPr lang="ja-JP" altLang="en-US" sz="1200" b="1">
                  <a:latin typeface="Arial" charset="0"/>
                </a:rPr>
                <a:t>大学 機関リポジトリ</a:t>
              </a:r>
            </a:p>
          </p:txBody>
        </p:sp>
        <p:sp>
          <p:nvSpPr>
            <p:cNvPr id="27667" name="AutoShape 19"/>
            <p:cNvSpPr>
              <a:spLocks noChangeArrowheads="1"/>
            </p:cNvSpPr>
            <p:nvPr/>
          </p:nvSpPr>
          <p:spPr bwMode="auto">
            <a:xfrm>
              <a:off x="5672138" y="4011613"/>
              <a:ext cx="1784350" cy="303212"/>
            </a:xfrm>
            <a:prstGeom prst="roundRect">
              <a:avLst>
                <a:gd name="adj" fmla="val 16667"/>
              </a:avLst>
            </a:prstGeom>
            <a:solidFill>
              <a:schemeClr val="bg1"/>
            </a:solidFill>
            <a:ln w="9525" algn="ctr">
              <a:solidFill>
                <a:schemeClr val="tx1"/>
              </a:solidFill>
              <a:round/>
              <a:headEnd/>
              <a:tailEnd/>
            </a:ln>
          </p:spPr>
          <p:txBody>
            <a:bodyPr anchor="ctr">
              <a:spAutoFit/>
            </a:bodyPr>
            <a:lstStyle/>
            <a:p>
              <a:pPr algn="ctr"/>
              <a:r>
                <a:rPr lang="en-US" altLang="ja-JP" sz="1200" b="1">
                  <a:latin typeface="Arial" charset="0"/>
                </a:rPr>
                <a:t>A</a:t>
              </a:r>
              <a:r>
                <a:rPr lang="ja-JP" altLang="en-US" sz="1200" b="1">
                  <a:latin typeface="Arial" charset="0"/>
                </a:rPr>
                <a:t>大学 機関リポジトリ</a:t>
              </a:r>
            </a:p>
          </p:txBody>
        </p:sp>
        <p:sp>
          <p:nvSpPr>
            <p:cNvPr id="27668" name="Line 23"/>
            <p:cNvSpPr>
              <a:spLocks noChangeShapeType="1"/>
            </p:cNvSpPr>
            <p:nvPr/>
          </p:nvSpPr>
          <p:spPr bwMode="auto">
            <a:xfrm rot="10800000">
              <a:off x="2484438" y="2965450"/>
              <a:ext cx="6350" cy="823913"/>
            </a:xfrm>
            <a:prstGeom prst="line">
              <a:avLst/>
            </a:prstGeom>
            <a:noFill/>
            <a:ln w="63500">
              <a:solidFill>
                <a:srgbClr val="002060"/>
              </a:solidFill>
              <a:round/>
              <a:headEnd/>
              <a:tailEnd type="triangle" w="med" len="med"/>
            </a:ln>
          </p:spPr>
          <p:txBody>
            <a:bodyPr/>
            <a:lstStyle/>
            <a:p>
              <a:endParaRPr lang="ja-JP" altLang="en-US"/>
            </a:p>
          </p:txBody>
        </p:sp>
        <p:sp>
          <p:nvSpPr>
            <p:cNvPr id="27669" name="Line 44"/>
            <p:cNvSpPr>
              <a:spLocks noChangeShapeType="1"/>
            </p:cNvSpPr>
            <p:nvPr/>
          </p:nvSpPr>
          <p:spPr bwMode="auto">
            <a:xfrm rot="10800000" flipH="1">
              <a:off x="6726238" y="2965450"/>
              <a:ext cx="6350" cy="823913"/>
            </a:xfrm>
            <a:prstGeom prst="line">
              <a:avLst/>
            </a:prstGeom>
            <a:noFill/>
            <a:ln w="63500">
              <a:solidFill>
                <a:srgbClr val="00B050"/>
              </a:solidFill>
              <a:round/>
              <a:headEnd/>
              <a:tailEnd type="triangle" w="med" len="med"/>
            </a:ln>
          </p:spPr>
          <p:txBody>
            <a:bodyPr/>
            <a:lstStyle/>
            <a:p>
              <a:endParaRPr lang="ja-JP" altLang="en-US"/>
            </a:p>
          </p:txBody>
        </p:sp>
        <p:sp>
          <p:nvSpPr>
            <p:cNvPr id="27670" name="Rectangle 45"/>
            <p:cNvSpPr>
              <a:spLocks noChangeArrowheads="1"/>
            </p:cNvSpPr>
            <p:nvPr/>
          </p:nvSpPr>
          <p:spPr bwMode="auto">
            <a:xfrm>
              <a:off x="1424994" y="3191271"/>
              <a:ext cx="2071868" cy="309526"/>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r>
                <a:rPr lang="ja-JP" altLang="en-US" sz="1400">
                  <a:latin typeface="Arial" charset="0"/>
                </a:rPr>
                <a:t>一括検索機能の提供</a:t>
              </a:r>
            </a:p>
          </p:txBody>
        </p:sp>
        <p:sp>
          <p:nvSpPr>
            <p:cNvPr id="27671" name="Rectangle 46"/>
            <p:cNvSpPr>
              <a:spLocks noChangeArrowheads="1"/>
            </p:cNvSpPr>
            <p:nvPr/>
          </p:nvSpPr>
          <p:spPr bwMode="auto">
            <a:xfrm>
              <a:off x="5671926" y="3191271"/>
              <a:ext cx="2071867" cy="309526"/>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r>
                <a:rPr lang="ja-JP" altLang="en-US" sz="1400">
                  <a:latin typeface="Arial" charset="0"/>
                </a:rPr>
                <a:t>大学等からの情報発信</a:t>
              </a:r>
            </a:p>
          </p:txBody>
        </p:sp>
        <p:sp>
          <p:nvSpPr>
            <p:cNvPr id="27672" name="AutoShape 55"/>
            <p:cNvSpPr>
              <a:spLocks noChangeArrowheads="1"/>
            </p:cNvSpPr>
            <p:nvPr/>
          </p:nvSpPr>
          <p:spPr bwMode="auto">
            <a:xfrm rot="14220000" flipV="1">
              <a:off x="3883819" y="4369594"/>
              <a:ext cx="1200150" cy="12430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3 w 21600"/>
                <a:gd name="T19" fmla="*/ 3173 h 21600"/>
                <a:gd name="T20" fmla="*/ 18427 w 21600"/>
                <a:gd name="T21" fmla="*/ 1842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alpha val="96077"/>
              </a:schemeClr>
            </a:solidFill>
            <a:ln w="9525">
              <a:solidFill>
                <a:schemeClr val="tx1"/>
              </a:solidFill>
              <a:miter lim="800000"/>
              <a:headEnd/>
              <a:tailEnd/>
            </a:ln>
          </p:spPr>
          <p:txBody>
            <a:bodyPr wrap="none" anchor="ctr"/>
            <a:lstStyle/>
            <a:p>
              <a:endParaRPr lang="ja-JP" altLang="en-US"/>
            </a:p>
          </p:txBody>
        </p:sp>
        <p:sp>
          <p:nvSpPr>
            <p:cNvPr id="27673" name="Rectangle 58"/>
            <p:cNvSpPr>
              <a:spLocks noChangeArrowheads="1"/>
            </p:cNvSpPr>
            <p:nvPr/>
          </p:nvSpPr>
          <p:spPr bwMode="auto">
            <a:xfrm>
              <a:off x="5579843" y="6050133"/>
              <a:ext cx="2571973" cy="474492"/>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r>
                <a:rPr lang="ja-JP" altLang="en-US" sz="1400">
                  <a:latin typeface="Arial" charset="0"/>
                </a:rPr>
                <a:t>機関リポジトリの構築</a:t>
              </a:r>
            </a:p>
            <a:p>
              <a:pPr algn="ctr"/>
              <a:r>
                <a:rPr lang="ja-JP" altLang="en-US" sz="1400">
                  <a:latin typeface="Arial" charset="0"/>
                </a:rPr>
                <a:t>機関内生産情報の収集・保存</a:t>
              </a:r>
            </a:p>
          </p:txBody>
        </p:sp>
        <p:sp>
          <p:nvSpPr>
            <p:cNvPr id="27674" name="Rectangle 57"/>
            <p:cNvSpPr>
              <a:spLocks noChangeArrowheads="1"/>
            </p:cNvSpPr>
            <p:nvPr/>
          </p:nvSpPr>
          <p:spPr bwMode="auto">
            <a:xfrm>
              <a:off x="1186849" y="6021221"/>
              <a:ext cx="2556097" cy="431975"/>
            </a:xfrm>
            <a:prstGeom prst="rect">
              <a:avLst/>
            </a:prstGeom>
            <a:solidFill>
              <a:schemeClr val="bg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r>
                <a:rPr lang="ja-JP" altLang="en-US" sz="1400">
                  <a:latin typeface="Arial" charset="0"/>
                </a:rPr>
                <a:t>機関リポジトリの構築・連携支援</a:t>
              </a:r>
            </a:p>
          </p:txBody>
        </p:sp>
        <p:pic>
          <p:nvPicPr>
            <p:cNvPr id="27675" name="Picture 6" descr="http://ge.nii.ac.jp/images/jairo_banner_gi.gif"/>
            <p:cNvPicPr>
              <a:picLocks noChangeAspect="1" noChangeArrowheads="1"/>
            </p:cNvPicPr>
            <p:nvPr/>
          </p:nvPicPr>
          <p:blipFill>
            <a:blip r:embed="rId9" cstate="print"/>
            <a:srcRect/>
            <a:stretch>
              <a:fillRect/>
            </a:stretch>
          </p:blipFill>
          <p:spPr bwMode="auto">
            <a:xfrm>
              <a:off x="1908175" y="3716338"/>
              <a:ext cx="1143000" cy="476250"/>
            </a:xfrm>
            <a:prstGeom prst="rect">
              <a:avLst/>
            </a:prstGeom>
            <a:noFill/>
            <a:ln w="9525">
              <a:noFill/>
              <a:miter lim="800000"/>
              <a:headEnd/>
              <a:tailEnd/>
            </a:ln>
          </p:spPr>
        </p:pic>
        <p:sp>
          <p:nvSpPr>
            <p:cNvPr id="27676" name="AutoShape 19"/>
            <p:cNvSpPr>
              <a:spLocks noChangeArrowheads="1"/>
            </p:cNvSpPr>
            <p:nvPr/>
          </p:nvSpPr>
          <p:spPr bwMode="auto">
            <a:xfrm>
              <a:off x="1547813" y="4292600"/>
              <a:ext cx="1871662" cy="720725"/>
            </a:xfrm>
            <a:prstGeom prst="can">
              <a:avLst>
                <a:gd name="adj" fmla="val 25000"/>
              </a:avLst>
            </a:prstGeom>
            <a:solidFill>
              <a:srgbClr val="D9D9D9"/>
            </a:solidFill>
            <a:ln w="9525">
              <a:solidFill>
                <a:srgbClr val="000000"/>
              </a:solidFill>
              <a:round/>
              <a:headEnd/>
              <a:tailEnd/>
            </a:ln>
          </p:spPr>
          <p:txBody>
            <a:bodyPr wrap="none" anchor="ctr"/>
            <a:lstStyle/>
            <a:p>
              <a:pPr algn="ctr"/>
              <a:r>
                <a:rPr lang="ja-JP" altLang="en-US" sz="1400">
                  <a:solidFill>
                    <a:srgbClr val="000000"/>
                  </a:solidFill>
                  <a:latin typeface="Arial" charset="0"/>
                </a:rPr>
                <a:t>学術機関リポジトリ</a:t>
              </a:r>
              <a:endParaRPr lang="en-US" altLang="ja-JP" sz="1400">
                <a:solidFill>
                  <a:srgbClr val="000000"/>
                </a:solidFill>
                <a:latin typeface="Arial" charset="0"/>
              </a:endParaRPr>
            </a:p>
            <a:p>
              <a:pPr algn="ctr"/>
              <a:r>
                <a:rPr lang="ja-JP" altLang="en-US" sz="1400">
                  <a:solidFill>
                    <a:srgbClr val="000000"/>
                  </a:solidFill>
                  <a:latin typeface="Arial" charset="0"/>
                </a:rPr>
                <a:t>ポータル</a:t>
              </a:r>
            </a:p>
          </p:txBody>
        </p:sp>
        <p:grpSp>
          <p:nvGrpSpPr>
            <p:cNvPr id="27677" name="グループ化 41"/>
            <p:cNvGrpSpPr>
              <a:grpSpLocks/>
            </p:cNvGrpSpPr>
            <p:nvPr/>
          </p:nvGrpSpPr>
          <p:grpSpPr bwMode="auto">
            <a:xfrm>
              <a:off x="7235825" y="4005263"/>
              <a:ext cx="1290638" cy="1943100"/>
              <a:chOff x="7236296" y="4005064"/>
              <a:chExt cx="1289422" cy="1942678"/>
            </a:xfrm>
          </p:grpSpPr>
          <p:sp>
            <p:nvSpPr>
              <p:cNvPr id="28" name="Rectangle 24"/>
              <p:cNvSpPr>
                <a:spLocks noChangeArrowheads="1"/>
              </p:cNvSpPr>
              <p:nvPr/>
            </p:nvSpPr>
            <p:spPr bwMode="auto">
              <a:xfrm>
                <a:off x="7570896" y="4005703"/>
                <a:ext cx="931065" cy="194176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ja-JP" altLang="ja-JP"/>
              </a:p>
            </p:txBody>
          </p:sp>
          <p:grpSp>
            <p:nvGrpSpPr>
              <p:cNvPr id="27683" name="Group 28"/>
              <p:cNvGrpSpPr>
                <a:grpSpLocks/>
              </p:cNvGrpSpPr>
              <p:nvPr/>
            </p:nvGrpSpPr>
            <p:grpSpPr bwMode="auto">
              <a:xfrm>
                <a:off x="8028384" y="4365104"/>
                <a:ext cx="241300" cy="369887"/>
                <a:chOff x="864" y="1968"/>
                <a:chExt cx="192" cy="384"/>
              </a:xfrm>
            </p:grpSpPr>
            <p:sp>
              <p:nvSpPr>
                <p:cNvPr id="40" name="AutoShape 29"/>
                <p:cNvSpPr>
                  <a:spLocks noChangeArrowheads="1"/>
                </p:cNvSpPr>
                <p:nvPr/>
              </p:nvSpPr>
              <p:spPr bwMode="auto">
                <a:xfrm>
                  <a:off x="861" y="2064"/>
                  <a:ext cx="198" cy="288"/>
                </a:xfrm>
                <a:prstGeom prst="triangle">
                  <a:avLst>
                    <a:gd name="adj" fmla="val 50000"/>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ja-JP" altLang="en-US"/>
                </a:p>
              </p:txBody>
            </p:sp>
            <p:sp>
              <p:nvSpPr>
                <p:cNvPr id="41" name="Oval 30"/>
                <p:cNvSpPr>
                  <a:spLocks noChangeArrowheads="1"/>
                </p:cNvSpPr>
                <p:nvPr/>
              </p:nvSpPr>
              <p:spPr bwMode="auto">
                <a:xfrm>
                  <a:off x="861" y="1974"/>
                  <a:ext cx="198" cy="191"/>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ja-JP" altLang="en-US"/>
                </a:p>
              </p:txBody>
            </p:sp>
          </p:grpSp>
          <p:grpSp>
            <p:nvGrpSpPr>
              <p:cNvPr id="27684" name="Group 31"/>
              <p:cNvGrpSpPr>
                <a:grpSpLocks/>
              </p:cNvGrpSpPr>
              <p:nvPr/>
            </p:nvGrpSpPr>
            <p:grpSpPr bwMode="auto">
              <a:xfrm>
                <a:off x="8028384" y="4922316"/>
                <a:ext cx="241300" cy="369888"/>
                <a:chOff x="864" y="1968"/>
                <a:chExt cx="192" cy="384"/>
              </a:xfrm>
            </p:grpSpPr>
            <p:sp>
              <p:nvSpPr>
                <p:cNvPr id="38" name="AutoShape 32"/>
                <p:cNvSpPr>
                  <a:spLocks noChangeArrowheads="1"/>
                </p:cNvSpPr>
                <p:nvPr/>
              </p:nvSpPr>
              <p:spPr bwMode="auto">
                <a:xfrm>
                  <a:off x="861" y="2065"/>
                  <a:ext cx="198" cy="289"/>
                </a:xfrm>
                <a:prstGeom prst="triangle">
                  <a:avLst>
                    <a:gd name="adj" fmla="val 50000"/>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ja-JP" altLang="en-US"/>
                </a:p>
              </p:txBody>
            </p:sp>
            <p:sp>
              <p:nvSpPr>
                <p:cNvPr id="39" name="Oval 33"/>
                <p:cNvSpPr>
                  <a:spLocks noChangeArrowheads="1"/>
                </p:cNvSpPr>
                <p:nvPr/>
              </p:nvSpPr>
              <p:spPr bwMode="auto">
                <a:xfrm>
                  <a:off x="861" y="1968"/>
                  <a:ext cx="198" cy="194"/>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ja-JP" altLang="en-US"/>
                </a:p>
              </p:txBody>
            </p:sp>
          </p:grpSp>
          <p:grpSp>
            <p:nvGrpSpPr>
              <p:cNvPr id="27685" name="Group 34"/>
              <p:cNvGrpSpPr>
                <a:grpSpLocks/>
              </p:cNvGrpSpPr>
              <p:nvPr/>
            </p:nvGrpSpPr>
            <p:grpSpPr bwMode="auto">
              <a:xfrm>
                <a:off x="8028384" y="5477941"/>
                <a:ext cx="241300" cy="369888"/>
                <a:chOff x="864" y="1968"/>
                <a:chExt cx="192" cy="384"/>
              </a:xfrm>
            </p:grpSpPr>
            <p:sp>
              <p:nvSpPr>
                <p:cNvPr id="36" name="AutoShape 35"/>
                <p:cNvSpPr>
                  <a:spLocks noChangeArrowheads="1"/>
                </p:cNvSpPr>
                <p:nvPr/>
              </p:nvSpPr>
              <p:spPr bwMode="auto">
                <a:xfrm>
                  <a:off x="861" y="2064"/>
                  <a:ext cx="198" cy="288"/>
                </a:xfrm>
                <a:prstGeom prst="triangle">
                  <a:avLst>
                    <a:gd name="adj" fmla="val 50000"/>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ja-JP" altLang="en-US"/>
                </a:p>
              </p:txBody>
            </p:sp>
            <p:sp>
              <p:nvSpPr>
                <p:cNvPr id="37" name="Oval 36"/>
                <p:cNvSpPr>
                  <a:spLocks noChangeArrowheads="1"/>
                </p:cNvSpPr>
                <p:nvPr/>
              </p:nvSpPr>
              <p:spPr bwMode="auto">
                <a:xfrm>
                  <a:off x="861" y="1968"/>
                  <a:ext cx="198" cy="192"/>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fontAlgn="auto">
                    <a:spcBef>
                      <a:spcPts val="0"/>
                    </a:spcBef>
                    <a:spcAft>
                      <a:spcPts val="0"/>
                    </a:spcAft>
                    <a:defRPr/>
                  </a:pPr>
                  <a:endParaRPr lang="ja-JP" altLang="en-US"/>
                </a:p>
              </p:txBody>
            </p:sp>
          </p:grpSp>
          <p:sp>
            <p:nvSpPr>
              <p:cNvPr id="27686" name="Text Box 37"/>
              <p:cNvSpPr txBox="1">
                <a:spLocks noChangeArrowheads="1"/>
              </p:cNvSpPr>
              <p:nvPr/>
            </p:nvSpPr>
            <p:spPr bwMode="auto">
              <a:xfrm>
                <a:off x="7884368" y="4005064"/>
                <a:ext cx="641350" cy="274638"/>
              </a:xfrm>
              <a:prstGeom prst="rect">
                <a:avLst/>
              </a:prstGeom>
              <a:noFill/>
              <a:ln w="9525">
                <a:noFill/>
                <a:miter lim="800000"/>
                <a:headEnd/>
                <a:tailEnd/>
              </a:ln>
            </p:spPr>
            <p:txBody>
              <a:bodyPr wrap="none">
                <a:spAutoFit/>
              </a:bodyPr>
              <a:lstStyle/>
              <a:p>
                <a:r>
                  <a:rPr lang="ja-JP" altLang="en-US" sz="1200">
                    <a:latin typeface="Arial" charset="0"/>
                  </a:rPr>
                  <a:t>研究者</a:t>
                </a:r>
              </a:p>
            </p:txBody>
          </p:sp>
          <p:cxnSp>
            <p:nvCxnSpPr>
              <p:cNvPr id="33" name="直線矢印コネクタ 32"/>
              <p:cNvCxnSpPr/>
              <p:nvPr/>
            </p:nvCxnSpPr>
            <p:spPr>
              <a:xfrm flipH="1">
                <a:off x="7236219" y="4582112"/>
                <a:ext cx="575770" cy="0"/>
              </a:xfrm>
              <a:prstGeom prst="straightConnector1">
                <a:avLst/>
              </a:prstGeom>
              <a:ln w="381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7236219" y="5588702"/>
                <a:ext cx="575770" cy="0"/>
              </a:xfrm>
              <a:prstGeom prst="straightConnector1">
                <a:avLst/>
              </a:prstGeom>
              <a:ln w="381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7236219" y="5085407"/>
                <a:ext cx="575770" cy="0"/>
              </a:xfrm>
              <a:prstGeom prst="straightConnector1">
                <a:avLst/>
              </a:prstGeom>
              <a:ln w="381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27678" name="AutoShape 20"/>
            <p:cNvSpPr>
              <a:spLocks noChangeArrowheads="1"/>
            </p:cNvSpPr>
            <p:nvPr/>
          </p:nvSpPr>
          <p:spPr bwMode="auto">
            <a:xfrm>
              <a:off x="1979613" y="5157788"/>
              <a:ext cx="2008187" cy="719137"/>
            </a:xfrm>
            <a:prstGeom prst="wedgeRectCallout">
              <a:avLst>
                <a:gd name="adj1" fmla="val -40458"/>
                <a:gd name="adj2" fmla="val -73583"/>
              </a:avLst>
            </a:prstGeom>
            <a:solidFill>
              <a:schemeClr val="bg1"/>
            </a:solidFill>
            <a:ln w="9525" algn="ctr">
              <a:solidFill>
                <a:schemeClr val="tx1"/>
              </a:solidFill>
              <a:miter lim="800000"/>
              <a:headEnd/>
              <a:tailEnd/>
            </a:ln>
          </p:spPr>
          <p:txBody>
            <a:bodyPr anchor="ctr"/>
            <a:lstStyle/>
            <a:p>
              <a:r>
                <a:rPr lang="ja-JP" altLang="en-US" sz="1200">
                  <a:latin typeface="Arial" charset="0"/>
                </a:rPr>
                <a:t>日本の機関リポジトリに蓄積された学術情報を一括検索、本体へリンク</a:t>
              </a:r>
            </a:p>
          </p:txBody>
        </p:sp>
        <p:sp>
          <p:nvSpPr>
            <p:cNvPr id="27" name="Text Box 34"/>
            <p:cNvSpPr txBox="1">
              <a:spLocks noChangeArrowheads="1"/>
            </p:cNvSpPr>
            <p:nvPr/>
          </p:nvSpPr>
          <p:spPr bwMode="auto">
            <a:xfrm>
              <a:off x="4211960" y="3933056"/>
              <a:ext cx="936104" cy="400110"/>
            </a:xfrm>
            <a:prstGeom prst="rect">
              <a:avLst/>
            </a:prstGeom>
            <a:solidFill>
              <a:srgbClr val="FFFFFF"/>
            </a:solidFill>
            <a:ln w="9525">
              <a:noFill/>
              <a:miter lim="800000"/>
              <a:headEnd/>
              <a:tailEnd/>
            </a:ln>
            <a:effectLst>
              <a:softEdge rad="31750"/>
            </a:effectLst>
          </p:spPr>
          <p:txBody>
            <a:bodyPr>
              <a:spAutoFit/>
            </a:bodyPr>
            <a:lstStyle/>
            <a:p>
              <a:pPr algn="ctr" fontAlgn="auto">
                <a:spcBef>
                  <a:spcPts val="0"/>
                </a:spcBef>
                <a:spcAft>
                  <a:spcPts val="0"/>
                </a:spcAft>
                <a:defRPr/>
              </a:pPr>
              <a:r>
                <a:rPr lang="ja-JP" altLang="en-US" sz="1000" dirty="0">
                  <a:solidFill>
                    <a:srgbClr val="000000"/>
                  </a:solidFill>
                  <a:ea typeface="+mn-ea"/>
                </a:rPr>
                <a:t>メタデータ</a:t>
              </a:r>
              <a:endParaRPr lang="en-US" altLang="ja-JP" sz="1000" dirty="0">
                <a:solidFill>
                  <a:srgbClr val="000000"/>
                </a:solidFill>
                <a:ea typeface="+mn-ea"/>
              </a:endParaRPr>
            </a:p>
            <a:p>
              <a:pPr algn="ctr" fontAlgn="auto">
                <a:spcBef>
                  <a:spcPts val="0"/>
                </a:spcBef>
                <a:spcAft>
                  <a:spcPts val="0"/>
                </a:spcAft>
                <a:defRPr/>
              </a:pPr>
              <a:r>
                <a:rPr lang="ja-JP" altLang="en-US" sz="1000" dirty="0">
                  <a:solidFill>
                    <a:srgbClr val="000000"/>
                  </a:solidFill>
                  <a:ea typeface="+mn-ea"/>
                </a:rPr>
                <a:t>自動収集</a:t>
              </a:r>
            </a:p>
          </p:txBody>
        </p:sp>
      </p:grpSp>
      <p:sp>
        <p:nvSpPr>
          <p:cNvPr id="27654"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735829C1-D147-4B8E-9127-2F375EB901C4}" type="slidenum">
              <a:rPr lang="ja-JP" altLang="en-US" sz="1400">
                <a:solidFill>
                  <a:srgbClr val="000000"/>
                </a:solidFill>
                <a:latin typeface="Arial" charset="0"/>
              </a:rPr>
              <a:pPr algn="r"/>
              <a:t>17</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 2"/>
          <p:cNvSpPr>
            <a:spLocks noGrp="1"/>
          </p:cNvSpPr>
          <p:nvPr>
            <p:ph type="sldNum" sz="quarter" idx="10"/>
          </p:nvPr>
        </p:nvSpPr>
        <p:spPr>
          <a:xfrm>
            <a:off x="8027988" y="6416675"/>
            <a:ext cx="984250" cy="441325"/>
          </a:xfrm>
          <a:noFill/>
        </p:spPr>
        <p:txBody>
          <a:bodyPr/>
          <a:lstStyle/>
          <a:p>
            <a:fld id="{8818FB53-5099-4663-90B4-E3E70AEC4D65}" type="slidenum">
              <a:rPr lang="ja-JP" altLang="en-US" sz="1600" smtClean="0">
                <a:solidFill>
                  <a:srgbClr val="FFFFFF"/>
                </a:solidFill>
                <a:latin typeface="Calibri" pitchFamily="34" charset="0"/>
                <a:ea typeface="ＭＳ Ｐゴシック" charset="-128"/>
              </a:rPr>
              <a:pPr/>
              <a:t>18</a:t>
            </a:fld>
            <a:endParaRPr lang="ja-JP" altLang="en-US" sz="1600" smtClean="0">
              <a:solidFill>
                <a:srgbClr val="FFFFFF"/>
              </a:solidFill>
              <a:latin typeface="Calibri" pitchFamily="34" charset="0"/>
              <a:ea typeface="ＭＳ Ｐゴシック" charset="-128"/>
            </a:endParaRPr>
          </a:p>
        </p:txBody>
      </p:sp>
      <p:sp>
        <p:nvSpPr>
          <p:cNvPr id="28675" name="テキスト ボックス 11"/>
          <p:cNvSpPr txBox="1">
            <a:spLocks noChangeArrowheads="1"/>
          </p:cNvSpPr>
          <p:nvPr/>
        </p:nvSpPr>
        <p:spPr bwMode="auto">
          <a:xfrm>
            <a:off x="431800" y="800100"/>
            <a:ext cx="2460625" cy="338138"/>
          </a:xfrm>
          <a:prstGeom prst="rect">
            <a:avLst/>
          </a:prstGeom>
          <a:noFill/>
          <a:ln w="9525">
            <a:noFill/>
            <a:miter lim="800000"/>
            <a:headEnd/>
            <a:tailEnd/>
          </a:ln>
        </p:spPr>
        <p:txBody>
          <a:bodyPr wrap="none">
            <a:spAutoFit/>
          </a:bodyPr>
          <a:lstStyle/>
          <a:p>
            <a:r>
              <a:rPr lang="ja-JP" altLang="en-US" b="1">
                <a:solidFill>
                  <a:srgbClr val="000000"/>
                </a:solidFill>
              </a:rPr>
              <a:t>全国の構築機関数の推移</a:t>
            </a:r>
          </a:p>
        </p:txBody>
      </p:sp>
      <p:sp>
        <p:nvSpPr>
          <p:cNvPr id="7" name="正方形/長方形 6"/>
          <p:cNvSpPr/>
          <p:nvPr/>
        </p:nvSpPr>
        <p:spPr>
          <a:xfrm>
            <a:off x="323850" y="4905375"/>
            <a:ext cx="4068763" cy="1295400"/>
          </a:xfrm>
          <a:prstGeom prst="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b="1" dirty="0">
                <a:solidFill>
                  <a:schemeClr val="tx1"/>
                </a:solidFill>
              </a:rPr>
              <a:t>機関リポジトリ構築数　</a:t>
            </a:r>
            <a:r>
              <a:rPr lang="ja-JP" altLang="en-US" sz="1400" dirty="0">
                <a:solidFill>
                  <a:schemeClr val="tx1"/>
                </a:solidFill>
              </a:rPr>
              <a:t>（平成</a:t>
            </a:r>
            <a:r>
              <a:rPr lang="en-US" altLang="ja-JP" sz="1400" dirty="0">
                <a:solidFill>
                  <a:schemeClr val="tx1"/>
                </a:solidFill>
              </a:rPr>
              <a:t>27</a:t>
            </a:r>
            <a:r>
              <a:rPr lang="ja-JP" altLang="en-US" sz="1400" dirty="0" smtClean="0">
                <a:solidFill>
                  <a:schemeClr val="tx1"/>
                </a:solidFill>
              </a:rPr>
              <a:t>年</a:t>
            </a:r>
            <a:r>
              <a:rPr lang="en-US" altLang="ja-JP" sz="1400" dirty="0">
                <a:solidFill>
                  <a:schemeClr val="tx1"/>
                </a:solidFill>
              </a:rPr>
              <a:t>10</a:t>
            </a:r>
            <a:r>
              <a:rPr lang="ja-JP" altLang="en-US" sz="1400" dirty="0" smtClean="0">
                <a:solidFill>
                  <a:schemeClr val="tx1"/>
                </a:solidFill>
              </a:rPr>
              <a:t>月</a:t>
            </a:r>
            <a:r>
              <a:rPr lang="ja-JP" altLang="en-US" sz="1400" dirty="0">
                <a:solidFill>
                  <a:schemeClr val="tx1"/>
                </a:solidFill>
              </a:rPr>
              <a:t>末時点）</a:t>
            </a:r>
            <a:endParaRPr lang="en-US" altLang="ja-JP" sz="1400" b="1" dirty="0">
              <a:solidFill>
                <a:schemeClr val="tx1"/>
              </a:solidFill>
            </a:endParaRPr>
          </a:p>
          <a:p>
            <a:pPr lvl="1" fontAlgn="auto">
              <a:spcBef>
                <a:spcPts val="0"/>
              </a:spcBef>
              <a:spcAft>
                <a:spcPts val="0"/>
              </a:spcAft>
              <a:defRPr/>
            </a:pPr>
            <a:r>
              <a:rPr lang="ja-JP" altLang="en-US" sz="1400" dirty="0">
                <a:solidFill>
                  <a:schemeClr val="tx1"/>
                </a:solidFill>
              </a:rPr>
              <a:t>国立大学  　</a:t>
            </a:r>
            <a:r>
              <a:rPr lang="en-US" altLang="ja-JP" sz="1400" dirty="0">
                <a:solidFill>
                  <a:schemeClr val="tx1"/>
                </a:solidFill>
              </a:rPr>
              <a:t>86</a:t>
            </a:r>
          </a:p>
          <a:p>
            <a:pPr lvl="1" fontAlgn="auto">
              <a:spcBef>
                <a:spcPts val="0"/>
              </a:spcBef>
              <a:spcAft>
                <a:spcPts val="0"/>
              </a:spcAft>
              <a:defRPr/>
            </a:pPr>
            <a:r>
              <a:rPr lang="ja-JP" altLang="en-US" sz="1400" dirty="0">
                <a:solidFill>
                  <a:schemeClr val="tx1"/>
                </a:solidFill>
              </a:rPr>
              <a:t>公立大学  　</a:t>
            </a:r>
            <a:r>
              <a:rPr lang="en-US" altLang="ja-JP" sz="1400" dirty="0" smtClean="0">
                <a:solidFill>
                  <a:schemeClr val="tx1"/>
                </a:solidFill>
              </a:rPr>
              <a:t>59</a:t>
            </a:r>
            <a:endParaRPr lang="en-US" altLang="ja-JP" sz="1400" dirty="0">
              <a:solidFill>
                <a:schemeClr val="tx1"/>
              </a:solidFill>
            </a:endParaRPr>
          </a:p>
          <a:p>
            <a:pPr lvl="1" fontAlgn="auto">
              <a:spcBef>
                <a:spcPts val="0"/>
              </a:spcBef>
              <a:spcAft>
                <a:spcPts val="0"/>
              </a:spcAft>
              <a:defRPr/>
            </a:pPr>
            <a:r>
              <a:rPr lang="ja-JP" altLang="en-US" sz="1400" dirty="0">
                <a:solidFill>
                  <a:schemeClr val="tx1"/>
                </a:solidFill>
              </a:rPr>
              <a:t>私立大学   </a:t>
            </a:r>
            <a:r>
              <a:rPr lang="en-US" altLang="ja-JP" sz="1400" dirty="0" smtClean="0">
                <a:solidFill>
                  <a:schemeClr val="tx1"/>
                </a:solidFill>
              </a:rPr>
              <a:t>308</a:t>
            </a:r>
            <a:endParaRPr lang="en-US" altLang="ja-JP" sz="1400" dirty="0">
              <a:solidFill>
                <a:schemeClr val="tx1"/>
              </a:solidFill>
            </a:endParaRPr>
          </a:p>
          <a:p>
            <a:pPr lvl="1" fontAlgn="auto">
              <a:spcBef>
                <a:spcPts val="0"/>
              </a:spcBef>
              <a:spcAft>
                <a:spcPts val="0"/>
              </a:spcAft>
              <a:defRPr/>
            </a:pPr>
            <a:r>
              <a:rPr lang="ja-JP" altLang="en-US" sz="1400" dirty="0">
                <a:solidFill>
                  <a:schemeClr val="tx1"/>
                </a:solidFill>
              </a:rPr>
              <a:t>その他  　　</a:t>
            </a:r>
            <a:r>
              <a:rPr lang="en-US" altLang="ja-JP" sz="1400" dirty="0" smtClean="0">
                <a:solidFill>
                  <a:schemeClr val="tx1"/>
                </a:solidFill>
              </a:rPr>
              <a:t>108</a:t>
            </a:r>
            <a:endParaRPr lang="en-US" altLang="ja-JP" sz="1400" dirty="0">
              <a:solidFill>
                <a:schemeClr val="tx1"/>
              </a:solidFill>
            </a:endParaRPr>
          </a:p>
          <a:p>
            <a:pPr lvl="1" fontAlgn="auto">
              <a:spcBef>
                <a:spcPts val="0"/>
              </a:spcBef>
              <a:spcAft>
                <a:spcPts val="0"/>
              </a:spcAft>
              <a:defRPr/>
            </a:pPr>
            <a:r>
              <a:rPr lang="ja-JP" altLang="en-US" sz="1400" dirty="0">
                <a:solidFill>
                  <a:schemeClr val="tx1"/>
                </a:solidFill>
              </a:rPr>
              <a:t>合計　　 　　</a:t>
            </a:r>
            <a:r>
              <a:rPr lang="en-US" altLang="ja-JP" sz="1400" dirty="0" smtClean="0">
                <a:solidFill>
                  <a:schemeClr val="tx1"/>
                </a:solidFill>
              </a:rPr>
              <a:t>561</a:t>
            </a:r>
            <a:endParaRPr lang="en-US" altLang="ja-JP" sz="1400" dirty="0">
              <a:solidFill>
                <a:schemeClr val="tx1"/>
              </a:solidFill>
            </a:endParaRPr>
          </a:p>
        </p:txBody>
      </p:sp>
      <p:sp>
        <p:nvSpPr>
          <p:cNvPr id="8" name="正方形/長方形 7"/>
          <p:cNvSpPr/>
          <p:nvPr/>
        </p:nvSpPr>
        <p:spPr>
          <a:xfrm>
            <a:off x="4535488" y="4941888"/>
            <a:ext cx="4465637" cy="1295400"/>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rPr>
              <a:t>収録コンテンツ数　（本文あり）　</a:t>
            </a:r>
            <a:r>
              <a:rPr lang="ja-JP" altLang="en-US" sz="1400" dirty="0">
                <a:solidFill>
                  <a:schemeClr val="tx1"/>
                </a:solidFill>
              </a:rPr>
              <a:t>（平成</a:t>
            </a:r>
            <a:r>
              <a:rPr lang="en-US" altLang="ja-JP" sz="1400" dirty="0">
                <a:solidFill>
                  <a:schemeClr val="tx1"/>
                </a:solidFill>
              </a:rPr>
              <a:t>27</a:t>
            </a:r>
            <a:r>
              <a:rPr lang="ja-JP" altLang="en-US" sz="1400" dirty="0">
                <a:solidFill>
                  <a:schemeClr val="tx1"/>
                </a:solidFill>
              </a:rPr>
              <a:t>年</a:t>
            </a:r>
            <a:r>
              <a:rPr lang="en-US" altLang="ja-JP" sz="1400" dirty="0">
                <a:solidFill>
                  <a:schemeClr val="tx1"/>
                </a:solidFill>
              </a:rPr>
              <a:t>3</a:t>
            </a:r>
            <a:r>
              <a:rPr lang="ja-JP" altLang="en-US" sz="1400" dirty="0">
                <a:solidFill>
                  <a:schemeClr val="tx1"/>
                </a:solidFill>
              </a:rPr>
              <a:t>月末時点）</a:t>
            </a:r>
          </a:p>
          <a:p>
            <a:pPr lvl="1" fontAlgn="auto">
              <a:spcBef>
                <a:spcPts val="0"/>
              </a:spcBef>
              <a:spcAft>
                <a:spcPts val="0"/>
              </a:spcAft>
              <a:defRPr/>
            </a:pPr>
            <a:r>
              <a:rPr lang="ja-JP" altLang="en-US" sz="1400" dirty="0">
                <a:solidFill>
                  <a:schemeClr val="tx1"/>
                </a:solidFill>
              </a:rPr>
              <a:t>学術雑誌論文</a:t>
            </a:r>
            <a:r>
              <a:rPr lang="en-US" altLang="ja-JP" sz="1400" dirty="0">
                <a:solidFill>
                  <a:schemeClr val="tx1"/>
                </a:solidFill>
              </a:rPr>
              <a:t>   </a:t>
            </a:r>
            <a:r>
              <a:rPr lang="ja-JP" altLang="en-US" sz="1400" dirty="0">
                <a:solidFill>
                  <a:schemeClr val="tx1"/>
                </a:solidFill>
              </a:rPr>
              <a:t>約</a:t>
            </a:r>
            <a:r>
              <a:rPr lang="en-US" altLang="ja-JP" sz="1400" dirty="0">
                <a:solidFill>
                  <a:schemeClr val="tx1"/>
                </a:solidFill>
              </a:rPr>
              <a:t>23</a:t>
            </a:r>
            <a:r>
              <a:rPr lang="ja-JP" altLang="en-US" sz="1400" dirty="0">
                <a:solidFill>
                  <a:schemeClr val="tx1"/>
                </a:solidFill>
              </a:rPr>
              <a:t>万件</a:t>
            </a:r>
            <a:endParaRPr lang="en-US" altLang="ja-JP" sz="1400" dirty="0">
              <a:solidFill>
                <a:schemeClr val="tx1"/>
              </a:solidFill>
            </a:endParaRPr>
          </a:p>
          <a:p>
            <a:pPr lvl="1" fontAlgn="auto">
              <a:spcBef>
                <a:spcPts val="0"/>
              </a:spcBef>
              <a:spcAft>
                <a:spcPts val="0"/>
              </a:spcAft>
              <a:defRPr/>
            </a:pPr>
            <a:r>
              <a:rPr lang="ja-JP" altLang="en-US" sz="1400" dirty="0">
                <a:solidFill>
                  <a:schemeClr val="tx1"/>
                </a:solidFill>
              </a:rPr>
              <a:t>学位論文　　　　 約</a:t>
            </a:r>
            <a:r>
              <a:rPr lang="en-US" altLang="ja-JP" sz="1400" dirty="0">
                <a:solidFill>
                  <a:schemeClr val="tx1"/>
                </a:solidFill>
              </a:rPr>
              <a:t>7</a:t>
            </a:r>
            <a:r>
              <a:rPr lang="ja-JP" altLang="en-US" sz="1400" dirty="0">
                <a:solidFill>
                  <a:schemeClr val="tx1"/>
                </a:solidFill>
              </a:rPr>
              <a:t>万件</a:t>
            </a:r>
            <a:endParaRPr lang="en-US" altLang="ja-JP" sz="1400" dirty="0">
              <a:solidFill>
                <a:schemeClr val="tx1"/>
              </a:solidFill>
            </a:endParaRPr>
          </a:p>
          <a:p>
            <a:pPr lvl="1" fontAlgn="auto">
              <a:spcBef>
                <a:spcPts val="0"/>
              </a:spcBef>
              <a:spcAft>
                <a:spcPts val="0"/>
              </a:spcAft>
              <a:defRPr/>
            </a:pPr>
            <a:r>
              <a:rPr lang="ja-JP" altLang="en-US" sz="1400" dirty="0">
                <a:solidFill>
                  <a:schemeClr val="tx1"/>
                </a:solidFill>
              </a:rPr>
              <a:t>紀要論文</a:t>
            </a:r>
            <a:r>
              <a:rPr lang="en-US" altLang="ja-JP" sz="1400" dirty="0">
                <a:solidFill>
                  <a:schemeClr val="tx1"/>
                </a:solidFill>
              </a:rPr>
              <a:t>         </a:t>
            </a:r>
            <a:r>
              <a:rPr lang="ja-JP" altLang="en-US" sz="1400" dirty="0">
                <a:solidFill>
                  <a:schemeClr val="tx1"/>
                </a:solidFill>
              </a:rPr>
              <a:t>約</a:t>
            </a:r>
            <a:r>
              <a:rPr lang="en-US" altLang="ja-JP" sz="1400" dirty="0">
                <a:solidFill>
                  <a:schemeClr val="tx1"/>
                </a:solidFill>
              </a:rPr>
              <a:t>81</a:t>
            </a:r>
            <a:r>
              <a:rPr lang="ja-JP" altLang="en-US" sz="1400" dirty="0">
                <a:solidFill>
                  <a:schemeClr val="tx1"/>
                </a:solidFill>
              </a:rPr>
              <a:t>万件</a:t>
            </a:r>
            <a:endParaRPr lang="en-US" altLang="ja-JP" sz="1400" dirty="0">
              <a:solidFill>
                <a:schemeClr val="tx1"/>
              </a:solidFill>
            </a:endParaRPr>
          </a:p>
          <a:p>
            <a:pPr lvl="1" fontAlgn="auto">
              <a:spcBef>
                <a:spcPts val="0"/>
              </a:spcBef>
              <a:spcAft>
                <a:spcPts val="0"/>
              </a:spcAft>
              <a:defRPr/>
            </a:pPr>
            <a:r>
              <a:rPr lang="ja-JP" altLang="en-US" sz="1400" dirty="0">
                <a:solidFill>
                  <a:schemeClr val="tx1"/>
                </a:solidFill>
              </a:rPr>
              <a:t>その他　　　       約</a:t>
            </a:r>
            <a:r>
              <a:rPr lang="en-US" altLang="ja-JP" sz="1400" dirty="0">
                <a:solidFill>
                  <a:schemeClr val="tx1"/>
                </a:solidFill>
              </a:rPr>
              <a:t>39</a:t>
            </a:r>
            <a:r>
              <a:rPr lang="ja-JP" altLang="en-US" sz="1400" dirty="0">
                <a:solidFill>
                  <a:schemeClr val="tx1"/>
                </a:solidFill>
              </a:rPr>
              <a:t>万件</a:t>
            </a:r>
            <a:endParaRPr lang="en-US" altLang="ja-JP" sz="1400" dirty="0">
              <a:solidFill>
                <a:schemeClr val="tx1"/>
              </a:solidFill>
            </a:endParaRPr>
          </a:p>
          <a:p>
            <a:pPr lvl="1" fontAlgn="auto">
              <a:spcBef>
                <a:spcPts val="0"/>
              </a:spcBef>
              <a:spcAft>
                <a:spcPts val="0"/>
              </a:spcAft>
              <a:defRPr/>
            </a:pPr>
            <a:r>
              <a:rPr lang="ja-JP" altLang="en-US" sz="1400" dirty="0">
                <a:solidFill>
                  <a:schemeClr val="tx1"/>
                </a:solidFill>
              </a:rPr>
              <a:t>計　　　　　      約</a:t>
            </a:r>
            <a:r>
              <a:rPr lang="en-US" altLang="ja-JP" sz="1400" dirty="0">
                <a:solidFill>
                  <a:schemeClr val="tx1"/>
                </a:solidFill>
              </a:rPr>
              <a:t>150</a:t>
            </a:r>
            <a:r>
              <a:rPr lang="ja-JP" altLang="en-US" sz="1400" dirty="0">
                <a:solidFill>
                  <a:schemeClr val="tx1"/>
                </a:solidFill>
              </a:rPr>
              <a:t>万件</a:t>
            </a:r>
            <a:endParaRPr lang="en-US" altLang="ja-JP" sz="900" dirty="0">
              <a:solidFill>
                <a:schemeClr val="tx1"/>
              </a:solidFill>
            </a:endParaRPr>
          </a:p>
        </p:txBody>
      </p:sp>
      <p:sp>
        <p:nvSpPr>
          <p:cNvPr id="28679" name="テキスト ボックス 11"/>
          <p:cNvSpPr txBox="1">
            <a:spLocks noChangeArrowheads="1"/>
          </p:cNvSpPr>
          <p:nvPr/>
        </p:nvSpPr>
        <p:spPr bwMode="auto">
          <a:xfrm>
            <a:off x="4608513" y="800100"/>
            <a:ext cx="3446462" cy="338138"/>
          </a:xfrm>
          <a:prstGeom prst="rect">
            <a:avLst/>
          </a:prstGeom>
          <a:noFill/>
          <a:ln w="9525">
            <a:noFill/>
            <a:miter lim="800000"/>
            <a:headEnd/>
            <a:tailEnd/>
          </a:ln>
        </p:spPr>
        <p:txBody>
          <a:bodyPr wrap="none">
            <a:spAutoFit/>
          </a:bodyPr>
          <a:lstStyle/>
          <a:p>
            <a:r>
              <a:rPr lang="en-US" altLang="ja-JP" b="1">
                <a:solidFill>
                  <a:srgbClr val="000000"/>
                </a:solidFill>
              </a:rPr>
              <a:t>JAIRO</a:t>
            </a:r>
            <a:r>
              <a:rPr lang="ja-JP" altLang="en-US" b="1">
                <a:solidFill>
                  <a:srgbClr val="000000"/>
                </a:solidFill>
              </a:rPr>
              <a:t>登録データ数（本文あり）の推移</a:t>
            </a:r>
          </a:p>
        </p:txBody>
      </p:sp>
      <p:graphicFrame>
        <p:nvGraphicFramePr>
          <p:cNvPr id="28680" name="グラフ 16"/>
          <p:cNvGraphicFramePr>
            <a:graphicFrameLocks/>
          </p:cNvGraphicFramePr>
          <p:nvPr/>
        </p:nvGraphicFramePr>
        <p:xfrm>
          <a:off x="4560888" y="1196975"/>
          <a:ext cx="4535487" cy="3671888"/>
        </p:xfrm>
        <a:graphic>
          <a:graphicData uri="http://schemas.openxmlformats.org/presentationml/2006/ole">
            <mc:AlternateContent xmlns:mc="http://schemas.openxmlformats.org/markup-compatibility/2006">
              <mc:Choice xmlns:v="urn:schemas-microsoft-com:vml" Requires="v">
                <p:oleObj spid="_x0000_s28682" r:id="rId4" imgW="3737172" imgH="3920068" progId="Excel.Sheet.8">
                  <p:embed/>
                </p:oleObj>
              </mc:Choice>
              <mc:Fallback>
                <p:oleObj r:id="rId4" imgW="3737172" imgH="3920068" progId="Excel.Sheet.8">
                  <p:embed/>
                  <p:pic>
                    <p:nvPicPr>
                      <p:cNvPr id="0" name="グラフ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888" y="1196975"/>
                        <a:ext cx="4535487" cy="367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5" name="正方形/長方形 10"/>
          <p:cNvSpPr>
            <a:spLocks noChangeArrowheads="1"/>
          </p:cNvSpPr>
          <p:nvPr/>
        </p:nvSpPr>
        <p:spPr bwMode="auto">
          <a:xfrm>
            <a:off x="36513" y="0"/>
            <a:ext cx="9144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ct val="90000"/>
              </a:lnSpc>
              <a:spcBef>
                <a:spcPct val="0"/>
              </a:spcBef>
              <a:buFontTx/>
              <a:buNone/>
              <a:defRPr/>
            </a:pPr>
            <a:r>
              <a:rPr lang="ja-JP" altLang="en-US" dirty="0" smtClean="0">
                <a:latin typeface="+mj-ea"/>
                <a:ea typeface="+mj-ea"/>
              </a:rPr>
              <a:t>機関リポジトリの構築状況</a:t>
            </a:r>
          </a:p>
        </p:txBody>
      </p:sp>
      <p:sp>
        <p:nvSpPr>
          <p:cNvPr id="28682"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BE39946B-A97E-4286-9755-0546599E3778}" type="slidenum">
              <a:rPr lang="ja-JP" altLang="en-US" sz="1400">
                <a:solidFill>
                  <a:srgbClr val="000000"/>
                </a:solidFill>
                <a:latin typeface="Arial" charset="0"/>
              </a:rPr>
              <a:pPr algn="r"/>
              <a:t>18</a:t>
            </a:fld>
            <a:endParaRPr lang="ja-JP" altLang="en-US" sz="1400">
              <a:solidFill>
                <a:srgbClr val="000000"/>
              </a:solidFill>
              <a:latin typeface="Arial" charset="0"/>
            </a:endParaRPr>
          </a:p>
        </p:txBody>
      </p:sp>
      <p:pic>
        <p:nvPicPr>
          <p:cNvPr id="28681" name="Picture 9"/>
          <p:cNvPicPr>
            <a:picLocks noChangeAspect="1" noChangeArrowheads="1"/>
          </p:cNvPicPr>
          <p:nvPr/>
        </p:nvPicPr>
        <p:blipFill>
          <a:blip r:embed="rId6" cstate="print"/>
          <a:srcRect/>
          <a:stretch>
            <a:fillRect/>
          </a:stretch>
        </p:blipFill>
        <p:spPr bwMode="auto">
          <a:xfrm>
            <a:off x="251520" y="1196752"/>
            <a:ext cx="4392488"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Autofit/>
          </a:bodyPr>
          <a:lstStyle/>
          <a:p>
            <a:pPr eaLnBrk="1" fontAlgn="auto" hangingPunct="1">
              <a:spcAft>
                <a:spcPts val="0"/>
              </a:spcAft>
              <a:defRPr/>
            </a:pPr>
            <a:r>
              <a:rPr lang="ja-JP" altLang="en-US" sz="2800" b="0" dirty="0" smtClean="0">
                <a:latin typeface="+mj-ea"/>
              </a:rPr>
              <a:t>本日の内容</a:t>
            </a:r>
            <a:endParaRPr lang="ja-JP" altLang="en-US" sz="2800" b="0" dirty="0">
              <a:latin typeface="+mj-ea"/>
            </a:endParaRPr>
          </a:p>
        </p:txBody>
      </p:sp>
      <p:sp>
        <p:nvSpPr>
          <p:cNvPr id="15363" name="コンテンツ プレースホルダ 2"/>
          <p:cNvSpPr>
            <a:spLocks noGrp="1"/>
          </p:cNvSpPr>
          <p:nvPr>
            <p:ph idx="1"/>
          </p:nvPr>
        </p:nvSpPr>
        <p:spPr>
          <a:xfrm>
            <a:off x="323850" y="1412875"/>
            <a:ext cx="8496300" cy="2663825"/>
          </a:xfrm>
        </p:spPr>
        <p:txBody>
          <a:bodyPr rtlCol="0">
            <a:normAutofit fontScale="92500" lnSpcReduction="10000"/>
          </a:bodyPr>
          <a:lstStyle/>
          <a:p>
            <a:pPr eaLnBrk="1" fontAlgn="auto" hangingPunct="1">
              <a:spcAft>
                <a:spcPts val="0"/>
              </a:spcAft>
              <a:buFont typeface="Wingdings" pitchFamily="2" charset="2"/>
              <a:buChar char="n"/>
              <a:defRPr/>
            </a:pPr>
            <a:r>
              <a:rPr lang="ja-JP" altLang="en-US" dirty="0" smtClean="0">
                <a:latin typeface="+mn-ea"/>
              </a:rPr>
              <a:t>国立情報学研究所（</a:t>
            </a:r>
            <a:r>
              <a:rPr lang="en-US" altLang="ja-JP" dirty="0" smtClean="0">
                <a:latin typeface="+mn-ea"/>
              </a:rPr>
              <a:t>NII</a:t>
            </a:r>
            <a:r>
              <a:rPr lang="ja-JP" altLang="en-US" dirty="0" smtClean="0">
                <a:latin typeface="+mn-ea"/>
              </a:rPr>
              <a:t>）の概要</a:t>
            </a:r>
            <a:endParaRPr lang="en-US" altLang="ja-JP" dirty="0" smtClean="0">
              <a:latin typeface="+mn-ea"/>
            </a:endParaRPr>
          </a:p>
          <a:p>
            <a:pPr eaLnBrk="1" fontAlgn="auto" hangingPunct="1">
              <a:spcAft>
                <a:spcPts val="0"/>
              </a:spcAft>
              <a:buFont typeface="Wingdings" pitchFamily="2" charset="2"/>
              <a:buChar char="n"/>
              <a:defRPr/>
            </a:pPr>
            <a:endParaRPr lang="en-US" altLang="ja-JP" sz="1200" dirty="0" smtClean="0">
              <a:latin typeface="+mn-ea"/>
            </a:endParaRPr>
          </a:p>
          <a:p>
            <a:pPr eaLnBrk="1" fontAlgn="auto" hangingPunct="1">
              <a:spcAft>
                <a:spcPts val="0"/>
              </a:spcAft>
              <a:buFont typeface="Wingdings" pitchFamily="2" charset="2"/>
              <a:buChar char="n"/>
              <a:defRPr/>
            </a:pPr>
            <a:endParaRPr lang="en-US" altLang="ja-JP" sz="1200" dirty="0">
              <a:latin typeface="+mn-ea"/>
            </a:endParaRPr>
          </a:p>
          <a:p>
            <a:pPr eaLnBrk="1" fontAlgn="auto" hangingPunct="1">
              <a:spcAft>
                <a:spcPts val="0"/>
              </a:spcAft>
              <a:buFont typeface="Wingdings" pitchFamily="2" charset="2"/>
              <a:buChar char="n"/>
              <a:defRPr/>
            </a:pPr>
            <a:r>
              <a:rPr lang="ja-JP" altLang="en-US" dirty="0" smtClean="0">
                <a:latin typeface="+mn-ea"/>
              </a:rPr>
              <a:t>学術コンテンツ事業の現状と課題</a:t>
            </a:r>
            <a:endParaRPr lang="en-US" altLang="ja-JP" dirty="0" smtClean="0">
              <a:latin typeface="+mn-ea"/>
            </a:endParaRPr>
          </a:p>
          <a:p>
            <a:pPr marL="542925" lvl="1" indent="0" eaLnBrk="1" fontAlgn="auto" hangingPunct="1">
              <a:spcAft>
                <a:spcPts val="0"/>
              </a:spcAft>
              <a:buFont typeface="Wingdings" pitchFamily="2" charset="2"/>
              <a:buNone/>
              <a:defRPr/>
            </a:pPr>
            <a:endParaRPr lang="en-US" altLang="ja-JP" sz="1200" dirty="0" smtClean="0">
              <a:latin typeface="+mn-ea"/>
            </a:endParaRPr>
          </a:p>
          <a:p>
            <a:pPr lvl="1" eaLnBrk="1" fontAlgn="auto" hangingPunct="1">
              <a:spcAft>
                <a:spcPts val="0"/>
              </a:spcAft>
              <a:buFont typeface="ＭＳ Ｐゴシック" pitchFamily="50" charset="-128"/>
              <a:buChar char="−"/>
              <a:defRPr/>
            </a:pPr>
            <a:endParaRPr lang="ja-JP" altLang="en-US" sz="1200" dirty="0" smtClean="0">
              <a:latin typeface="+mn-ea"/>
            </a:endParaRPr>
          </a:p>
          <a:p>
            <a:pPr eaLnBrk="1" fontAlgn="auto" hangingPunct="1">
              <a:spcAft>
                <a:spcPts val="0"/>
              </a:spcAft>
              <a:buFont typeface="Wingdings" pitchFamily="2" charset="2"/>
              <a:buChar char="n"/>
              <a:defRPr/>
            </a:pPr>
            <a:r>
              <a:rPr lang="ja-JP" altLang="en-US" dirty="0" smtClean="0">
                <a:latin typeface="+mn-ea"/>
              </a:rPr>
              <a:t>学術コンテンツ基盤の今後に向けて</a:t>
            </a:r>
            <a:endParaRPr lang="en-US" altLang="ja-JP" dirty="0" smtClean="0">
              <a:latin typeface="+mn-ea"/>
            </a:endParaRPr>
          </a:p>
          <a:p>
            <a:pPr eaLnBrk="1" fontAlgn="auto" hangingPunct="1">
              <a:spcAft>
                <a:spcPts val="0"/>
              </a:spcAft>
              <a:buNone/>
              <a:defRPr/>
            </a:pPr>
            <a:r>
              <a:rPr lang="ja-JP" altLang="en-US" dirty="0" smtClean="0">
                <a:latin typeface="+mn-ea"/>
              </a:rPr>
              <a:t>　ー大学図書館との連携・協力の推進</a:t>
            </a:r>
            <a:r>
              <a:rPr lang="ja-JP" altLang="en-US" dirty="0" err="1" smtClean="0">
                <a:latin typeface="+mn-ea"/>
              </a:rPr>
              <a:t>ー</a:t>
            </a:r>
            <a:endParaRPr lang="en-US" altLang="ja-JP" dirty="0" smtClean="0">
              <a:latin typeface="+mn-ea"/>
            </a:endParaRPr>
          </a:p>
        </p:txBody>
      </p:sp>
      <p:sp>
        <p:nvSpPr>
          <p:cNvPr id="8196" name="スライド番号プレースホルダ 4"/>
          <p:cNvSpPr>
            <a:spLocks noGrp="1"/>
          </p:cNvSpPr>
          <p:nvPr>
            <p:ph type="sldNum" sz="quarter" idx="4294967295"/>
          </p:nvPr>
        </p:nvSpPr>
        <p:spPr>
          <a:xfrm>
            <a:off x="7010400" y="6381750"/>
            <a:ext cx="2133600" cy="476250"/>
          </a:xfrm>
          <a:noFill/>
        </p:spPr>
        <p:txBody>
          <a:bodyPr/>
          <a:lstStyle/>
          <a:p>
            <a:fld id="{0F76C587-B4E2-4A67-86A3-79FEFA3C030E}" type="slidenum">
              <a:rPr lang="ja-JP" altLang="en-US" smtClean="0">
                <a:ea typeface="ＭＳ Ｐゴシック" charset="-128"/>
              </a:rPr>
              <a:pPr/>
              <a:t>1</a:t>
            </a:fld>
            <a:endParaRPr lang="ja-JP" altLang="en-US" smtClean="0">
              <a:ea typeface="ＭＳ Ｐゴシック"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表 92"/>
          <p:cNvGraphicFramePr>
            <a:graphicFrameLocks noGrp="1"/>
          </p:cNvGraphicFramePr>
          <p:nvPr>
            <p:extLst>
              <p:ext uri="{D42A27DB-BD31-4B8C-83A1-F6EECF244321}">
                <p14:modId xmlns:p14="http://schemas.microsoft.com/office/powerpoint/2010/main" val="1681843002"/>
              </p:ext>
            </p:extLst>
          </p:nvPr>
        </p:nvGraphicFramePr>
        <p:xfrm>
          <a:off x="5220072" y="4437112"/>
          <a:ext cx="3779909" cy="1889886"/>
        </p:xfrm>
        <a:graphic>
          <a:graphicData uri="http://schemas.openxmlformats.org/drawingml/2006/table">
            <a:tbl>
              <a:tblPr firstRow="1" bandRow="1">
                <a:tableStyleId>{5C22544A-7EE6-4342-B048-85BDC9FD1C3A}</a:tableStyleId>
              </a:tblPr>
              <a:tblGrid>
                <a:gridCol w="539987"/>
                <a:gridCol w="539987"/>
                <a:gridCol w="539987"/>
                <a:gridCol w="539987"/>
                <a:gridCol w="539987"/>
                <a:gridCol w="539987"/>
                <a:gridCol w="539987"/>
              </a:tblGrid>
              <a:tr h="248964">
                <a:tc rowSpan="2">
                  <a:txBody>
                    <a:bodyPr/>
                    <a:lstStyle/>
                    <a:p>
                      <a:pPr algn="ctr"/>
                      <a:r>
                        <a:rPr kumimoji="1" lang="ja-JP" altLang="en-US" sz="1000" dirty="0" smtClean="0">
                          <a:solidFill>
                            <a:schemeClr val="tx1"/>
                          </a:solidFill>
                        </a:rPr>
                        <a:t>開始</a:t>
                      </a:r>
                      <a:endParaRPr kumimoji="1" lang="en-US" altLang="ja-JP" sz="1000" dirty="0" smtClean="0">
                        <a:solidFill>
                          <a:schemeClr val="tx1"/>
                        </a:solidFill>
                      </a:endParaRPr>
                    </a:p>
                    <a:p>
                      <a:pPr algn="ctr"/>
                      <a:r>
                        <a:rPr kumimoji="1" lang="ja-JP" altLang="en-US" sz="1000" dirty="0" smtClean="0">
                          <a:solidFill>
                            <a:schemeClr val="tx1"/>
                          </a:solidFill>
                        </a:rPr>
                        <a:t>年度</a:t>
                      </a:r>
                      <a:endParaRPr kumimoji="1" lang="en-US" altLang="ja-JP" sz="1000" dirty="0" smtClean="0">
                        <a:solidFill>
                          <a:schemeClr val="tx1"/>
                        </a:solidFill>
                      </a:endParaRPr>
                    </a:p>
                  </a:txBody>
                  <a:tcPr marL="91453" marR="91453" marT="45651" marB="45651"/>
                </a:tc>
                <a:tc rowSpan="2">
                  <a:txBody>
                    <a:bodyPr/>
                    <a:lstStyle/>
                    <a:p>
                      <a:pPr algn="ctr"/>
                      <a:r>
                        <a:rPr kumimoji="1" lang="ja-JP" altLang="en-US" sz="1000" dirty="0" smtClean="0">
                          <a:solidFill>
                            <a:schemeClr val="tx1"/>
                          </a:solidFill>
                        </a:rPr>
                        <a:t>計</a:t>
                      </a:r>
                      <a:endParaRPr kumimoji="1" lang="en-US" altLang="ja-JP" sz="1000" dirty="0" smtClean="0">
                        <a:solidFill>
                          <a:schemeClr val="tx1"/>
                        </a:solidFill>
                      </a:endParaRPr>
                    </a:p>
                  </a:txBody>
                  <a:tcPr marL="91453" marR="91453" marT="45651" marB="45651"/>
                </a:tc>
                <a:tc gridSpan="5">
                  <a:txBody>
                    <a:bodyPr/>
                    <a:lstStyle/>
                    <a:p>
                      <a:pPr algn="ctr"/>
                      <a:r>
                        <a:rPr kumimoji="1" lang="ja-JP" altLang="en-US" sz="1000" dirty="0" smtClean="0">
                          <a:solidFill>
                            <a:schemeClr val="tx1"/>
                          </a:solidFill>
                        </a:rPr>
                        <a:t>内訳</a:t>
                      </a:r>
                      <a:endParaRPr kumimoji="1" lang="ja-JP" altLang="en-US" sz="1000" dirty="0">
                        <a:solidFill>
                          <a:schemeClr val="tx1"/>
                        </a:solidFill>
                      </a:endParaRPr>
                    </a:p>
                  </a:txBody>
                  <a:tcPr marL="91453" marR="91453" marT="45651" marB="45651"/>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378426">
                <a:tc vMerge="1">
                  <a:txBody>
                    <a:bodyPr/>
                    <a:lstStyle/>
                    <a:p>
                      <a:endParaRPr kumimoji="1" lang="ja-JP" altLang="en-US" dirty="0"/>
                    </a:p>
                  </a:txBody>
                  <a:tcPr/>
                </a:tc>
                <a:tc vMerge="1">
                  <a:txBody>
                    <a:bodyPr/>
                    <a:lstStyle/>
                    <a:p>
                      <a:endParaRPr kumimoji="1" lang="ja-JP" altLang="en-US"/>
                    </a:p>
                  </a:txBody>
                  <a:tcPr/>
                </a:tc>
                <a:tc>
                  <a:txBody>
                    <a:bodyPr/>
                    <a:lstStyle/>
                    <a:p>
                      <a:pPr algn="ctr"/>
                      <a:r>
                        <a:rPr kumimoji="1" lang="ja-JP" altLang="en-US" sz="1000" dirty="0" smtClean="0"/>
                        <a:t>国立</a:t>
                      </a:r>
                      <a:endParaRPr kumimoji="1" lang="ja-JP" altLang="en-US" sz="1000" dirty="0"/>
                    </a:p>
                  </a:txBody>
                  <a:tcPr marL="91453" marR="91453" marT="45651" marB="45651"/>
                </a:tc>
                <a:tc>
                  <a:txBody>
                    <a:bodyPr/>
                    <a:lstStyle/>
                    <a:p>
                      <a:pPr algn="ctr"/>
                      <a:r>
                        <a:rPr kumimoji="1" lang="ja-JP" altLang="en-US" sz="1000" dirty="0" smtClean="0"/>
                        <a:t>公立</a:t>
                      </a:r>
                      <a:endParaRPr kumimoji="1" lang="ja-JP" altLang="en-US" sz="1000" dirty="0"/>
                    </a:p>
                  </a:txBody>
                  <a:tcPr marL="91453" marR="91453" marT="45651" marB="45651"/>
                </a:tc>
                <a:tc>
                  <a:txBody>
                    <a:bodyPr/>
                    <a:lstStyle/>
                    <a:p>
                      <a:pPr algn="ctr"/>
                      <a:r>
                        <a:rPr kumimoji="1" lang="ja-JP" altLang="en-US" sz="1000" dirty="0" smtClean="0"/>
                        <a:t>私立</a:t>
                      </a:r>
                      <a:endParaRPr kumimoji="1" lang="ja-JP" altLang="en-US" sz="1000" dirty="0"/>
                    </a:p>
                  </a:txBody>
                  <a:tcPr marL="91453" marR="91453" marT="45651" marB="45651"/>
                </a:tc>
                <a:tc>
                  <a:txBody>
                    <a:bodyPr/>
                    <a:lstStyle/>
                    <a:p>
                      <a:pPr algn="ctr"/>
                      <a:r>
                        <a:rPr kumimoji="1" lang="ja-JP" altLang="en-US" sz="1000" dirty="0" smtClean="0"/>
                        <a:t>短期</a:t>
                      </a:r>
                      <a:endParaRPr kumimoji="1" lang="ja-JP" altLang="en-US" sz="1000" dirty="0"/>
                    </a:p>
                  </a:txBody>
                  <a:tcPr marL="91453" marR="91453" marT="45651" marB="45651"/>
                </a:tc>
                <a:tc>
                  <a:txBody>
                    <a:bodyPr/>
                    <a:lstStyle/>
                    <a:p>
                      <a:pPr algn="ctr"/>
                      <a:r>
                        <a:rPr kumimoji="1" lang="ja-JP" altLang="en-US" sz="1000" dirty="0" smtClean="0"/>
                        <a:t>その他</a:t>
                      </a:r>
                      <a:endParaRPr kumimoji="1" lang="ja-JP" altLang="en-US" sz="1000" dirty="0"/>
                    </a:p>
                  </a:txBody>
                  <a:tcPr marL="91453" marR="91453" marT="45651" marB="45651"/>
                </a:tc>
              </a:tr>
              <a:tr h="248964">
                <a:tc>
                  <a:txBody>
                    <a:bodyPr/>
                    <a:lstStyle/>
                    <a:p>
                      <a:pPr algn="ctr"/>
                      <a:r>
                        <a:rPr kumimoji="1" lang="en-US" altLang="ja-JP" sz="1000" dirty="0" smtClean="0"/>
                        <a:t>2012</a:t>
                      </a:r>
                      <a:endParaRPr kumimoji="1" lang="ja-JP" altLang="en-US" sz="1000" dirty="0"/>
                    </a:p>
                  </a:txBody>
                  <a:tcPr marL="91453" marR="91453" marT="45651" marB="45651"/>
                </a:tc>
                <a:tc>
                  <a:txBody>
                    <a:bodyPr/>
                    <a:lstStyle/>
                    <a:p>
                      <a:pPr algn="ctr"/>
                      <a:r>
                        <a:rPr kumimoji="1" lang="en-US" altLang="ja-JP" sz="1000" dirty="0" smtClean="0"/>
                        <a:t>73</a:t>
                      </a:r>
                      <a:endParaRPr kumimoji="1" lang="ja-JP" altLang="en-US" sz="1000" dirty="0"/>
                    </a:p>
                  </a:txBody>
                  <a:tcPr marL="91453" marR="91453" marT="45651" marB="45651"/>
                </a:tc>
                <a:tc>
                  <a:txBody>
                    <a:bodyPr/>
                    <a:lstStyle/>
                    <a:p>
                      <a:pPr algn="ctr"/>
                      <a:r>
                        <a:rPr kumimoji="1" lang="en-US" altLang="ja-JP" sz="1000" dirty="0" smtClean="0"/>
                        <a:t>1</a:t>
                      </a:r>
                      <a:endParaRPr kumimoji="1" lang="ja-JP" altLang="en-US" sz="1000" dirty="0"/>
                    </a:p>
                  </a:txBody>
                  <a:tcPr marL="91453" marR="91453" marT="45651" marB="45651"/>
                </a:tc>
                <a:tc>
                  <a:txBody>
                    <a:bodyPr/>
                    <a:lstStyle/>
                    <a:p>
                      <a:pPr algn="ctr"/>
                      <a:r>
                        <a:rPr kumimoji="1" lang="en-US" altLang="ja-JP" sz="1000" dirty="0" smtClean="0"/>
                        <a:t>5</a:t>
                      </a:r>
                      <a:endParaRPr kumimoji="1" lang="ja-JP" altLang="en-US" sz="1000" dirty="0"/>
                    </a:p>
                  </a:txBody>
                  <a:tcPr marL="91453" marR="91453" marT="45651" marB="45651"/>
                </a:tc>
                <a:tc>
                  <a:txBody>
                    <a:bodyPr/>
                    <a:lstStyle/>
                    <a:p>
                      <a:pPr algn="ctr"/>
                      <a:r>
                        <a:rPr kumimoji="1" lang="en-US" altLang="ja-JP" sz="1000" dirty="0" smtClean="0"/>
                        <a:t>50</a:t>
                      </a:r>
                      <a:endParaRPr kumimoji="1" lang="ja-JP" altLang="en-US" sz="1000" dirty="0"/>
                    </a:p>
                  </a:txBody>
                  <a:tcPr marL="91453" marR="91453" marT="45651" marB="45651"/>
                </a:tc>
                <a:tc>
                  <a:txBody>
                    <a:bodyPr/>
                    <a:lstStyle/>
                    <a:p>
                      <a:pPr algn="ctr"/>
                      <a:r>
                        <a:rPr lang="en-US" altLang="ja-JP" sz="1000" dirty="0" smtClean="0"/>
                        <a:t>12</a:t>
                      </a:r>
                      <a:endParaRPr lang="ja-JP" altLang="en-US" sz="1000" dirty="0"/>
                    </a:p>
                  </a:txBody>
                  <a:tcPr marL="91453" marR="91453" marT="45651" marB="45651"/>
                </a:tc>
                <a:tc>
                  <a:txBody>
                    <a:bodyPr/>
                    <a:lstStyle/>
                    <a:p>
                      <a:pPr algn="ctr"/>
                      <a:r>
                        <a:rPr lang="en-US" altLang="ja-JP" sz="1000" dirty="0" smtClean="0"/>
                        <a:t>5</a:t>
                      </a:r>
                      <a:endParaRPr lang="ja-JP" altLang="en-US" sz="1000" dirty="0"/>
                    </a:p>
                  </a:txBody>
                  <a:tcPr marL="91453" marR="91453" marT="45651" marB="45651"/>
                </a:tc>
              </a:tr>
              <a:tr h="248964">
                <a:tc>
                  <a:txBody>
                    <a:bodyPr/>
                    <a:lstStyle/>
                    <a:p>
                      <a:pPr algn="ctr"/>
                      <a:r>
                        <a:rPr kumimoji="1" lang="en-US" altLang="ja-JP" sz="1000" dirty="0" smtClean="0"/>
                        <a:t>2013</a:t>
                      </a:r>
                      <a:endParaRPr kumimoji="1" lang="ja-JP" altLang="en-US" sz="1000" dirty="0"/>
                    </a:p>
                  </a:txBody>
                  <a:tcPr marL="91453" marR="91453" marT="45651" marB="45651"/>
                </a:tc>
                <a:tc>
                  <a:txBody>
                    <a:bodyPr/>
                    <a:lstStyle/>
                    <a:p>
                      <a:pPr algn="ctr"/>
                      <a:r>
                        <a:rPr kumimoji="1" lang="en-US" altLang="ja-JP" sz="1000" dirty="0" smtClean="0"/>
                        <a:t>57</a:t>
                      </a:r>
                      <a:endParaRPr kumimoji="1" lang="ja-JP" altLang="en-US" sz="1000" dirty="0"/>
                    </a:p>
                  </a:txBody>
                  <a:tcPr marL="91453" marR="91453" marT="45651" marB="45651"/>
                </a:tc>
                <a:tc>
                  <a:txBody>
                    <a:bodyPr/>
                    <a:lstStyle/>
                    <a:p>
                      <a:pPr algn="ctr"/>
                      <a:r>
                        <a:rPr kumimoji="1" lang="en-US" altLang="ja-JP" sz="1000" dirty="0" smtClean="0"/>
                        <a:t>1</a:t>
                      </a:r>
                      <a:endParaRPr kumimoji="1" lang="ja-JP" altLang="en-US" sz="1000" dirty="0"/>
                    </a:p>
                  </a:txBody>
                  <a:tcPr marL="91453" marR="91453" marT="45651" marB="45651"/>
                </a:tc>
                <a:tc>
                  <a:txBody>
                    <a:bodyPr/>
                    <a:lstStyle/>
                    <a:p>
                      <a:pPr algn="ctr"/>
                      <a:r>
                        <a:rPr kumimoji="1" lang="en-US" altLang="ja-JP" sz="1000" dirty="0" smtClean="0"/>
                        <a:t>6</a:t>
                      </a:r>
                      <a:endParaRPr kumimoji="1" lang="ja-JP" altLang="en-US" sz="1000" dirty="0"/>
                    </a:p>
                  </a:txBody>
                  <a:tcPr marL="91453" marR="91453" marT="45651" marB="45651"/>
                </a:tc>
                <a:tc>
                  <a:txBody>
                    <a:bodyPr/>
                    <a:lstStyle/>
                    <a:p>
                      <a:pPr algn="ctr"/>
                      <a:r>
                        <a:rPr kumimoji="1" lang="en-US" altLang="ja-JP" sz="1000" dirty="0" smtClean="0"/>
                        <a:t>46</a:t>
                      </a:r>
                      <a:endParaRPr kumimoji="1" lang="ja-JP" altLang="en-US" sz="1000" dirty="0"/>
                    </a:p>
                  </a:txBody>
                  <a:tcPr marL="91453" marR="91453" marT="45651" marB="45651"/>
                </a:tc>
                <a:tc>
                  <a:txBody>
                    <a:bodyPr/>
                    <a:lstStyle/>
                    <a:p>
                      <a:pPr algn="ctr"/>
                      <a:r>
                        <a:rPr kumimoji="1" lang="en-US" altLang="ja-JP" sz="1000" dirty="0" smtClean="0"/>
                        <a:t>4</a:t>
                      </a:r>
                      <a:endParaRPr kumimoji="1" lang="ja-JP" altLang="en-US" sz="1000" dirty="0"/>
                    </a:p>
                  </a:txBody>
                  <a:tcPr marL="91453" marR="91453" marT="45651" marB="45651"/>
                </a:tc>
                <a:tc>
                  <a:txBody>
                    <a:bodyPr/>
                    <a:lstStyle/>
                    <a:p>
                      <a:pPr algn="ctr"/>
                      <a:r>
                        <a:rPr kumimoji="1" lang="en-US" altLang="ja-JP" sz="1000" dirty="0" smtClean="0"/>
                        <a:t>0</a:t>
                      </a:r>
                      <a:endParaRPr kumimoji="1" lang="ja-JP" altLang="en-US" sz="1000" dirty="0"/>
                    </a:p>
                  </a:txBody>
                  <a:tcPr marL="91453" marR="91453" marT="45651" marB="45651"/>
                </a:tc>
              </a:tr>
              <a:tr h="248964">
                <a:tc>
                  <a:txBody>
                    <a:bodyPr/>
                    <a:lstStyle/>
                    <a:p>
                      <a:pPr algn="ctr"/>
                      <a:r>
                        <a:rPr kumimoji="1" lang="en-US" altLang="ja-JP" sz="1000" dirty="0" smtClean="0"/>
                        <a:t>2014</a:t>
                      </a:r>
                      <a:endParaRPr kumimoji="1" lang="ja-JP" altLang="en-US" sz="1000" dirty="0"/>
                    </a:p>
                  </a:txBody>
                  <a:tcPr marL="91453" marR="91453" marT="45651" marB="45651"/>
                </a:tc>
                <a:tc>
                  <a:txBody>
                    <a:bodyPr/>
                    <a:lstStyle/>
                    <a:p>
                      <a:pPr algn="ctr"/>
                      <a:r>
                        <a:rPr kumimoji="1" lang="en-US" altLang="ja-JP" sz="1000" dirty="0" smtClean="0"/>
                        <a:t>80</a:t>
                      </a:r>
                      <a:endParaRPr kumimoji="1" lang="ja-JP" altLang="en-US" sz="1000" dirty="0"/>
                    </a:p>
                  </a:txBody>
                  <a:tcPr marL="91453" marR="91453" marT="45651" marB="45651"/>
                </a:tc>
                <a:tc>
                  <a:txBody>
                    <a:bodyPr/>
                    <a:lstStyle/>
                    <a:p>
                      <a:pPr algn="ctr"/>
                      <a:r>
                        <a:rPr kumimoji="1" lang="en-US" altLang="ja-JP" sz="1000" dirty="0" smtClean="0"/>
                        <a:t>3</a:t>
                      </a:r>
                      <a:endParaRPr kumimoji="1" lang="ja-JP" altLang="en-US" sz="1000" dirty="0"/>
                    </a:p>
                  </a:txBody>
                  <a:tcPr marL="91453" marR="91453" marT="45651" marB="45651"/>
                </a:tc>
                <a:tc>
                  <a:txBody>
                    <a:bodyPr/>
                    <a:lstStyle/>
                    <a:p>
                      <a:pPr algn="ctr"/>
                      <a:r>
                        <a:rPr kumimoji="1" lang="en-US" altLang="ja-JP" sz="1000" dirty="0" smtClean="0"/>
                        <a:t>14</a:t>
                      </a:r>
                      <a:endParaRPr kumimoji="1" lang="ja-JP" altLang="en-US" sz="1000" dirty="0"/>
                    </a:p>
                  </a:txBody>
                  <a:tcPr marL="91453" marR="91453" marT="45651" marB="45651"/>
                </a:tc>
                <a:tc>
                  <a:txBody>
                    <a:bodyPr/>
                    <a:lstStyle/>
                    <a:p>
                      <a:pPr algn="ctr"/>
                      <a:r>
                        <a:rPr kumimoji="1" lang="en-US" altLang="ja-JP" sz="1000" dirty="0" smtClean="0"/>
                        <a:t>49</a:t>
                      </a:r>
                      <a:endParaRPr kumimoji="1" lang="ja-JP" altLang="en-US" sz="1000" dirty="0"/>
                    </a:p>
                  </a:txBody>
                  <a:tcPr marL="91453" marR="91453" marT="45651" marB="45651"/>
                </a:tc>
                <a:tc>
                  <a:txBody>
                    <a:bodyPr/>
                    <a:lstStyle/>
                    <a:p>
                      <a:pPr algn="ctr"/>
                      <a:r>
                        <a:rPr kumimoji="1" lang="en-US" altLang="ja-JP" sz="1000" dirty="0" smtClean="0"/>
                        <a:t>8</a:t>
                      </a:r>
                      <a:endParaRPr kumimoji="1" lang="ja-JP" altLang="en-US" sz="1000" dirty="0"/>
                    </a:p>
                  </a:txBody>
                  <a:tcPr marL="91453" marR="91453" marT="45651" marB="45651"/>
                </a:tc>
                <a:tc>
                  <a:txBody>
                    <a:bodyPr/>
                    <a:lstStyle/>
                    <a:p>
                      <a:pPr algn="ctr"/>
                      <a:r>
                        <a:rPr kumimoji="1" lang="en-US" altLang="ja-JP" sz="1000" dirty="0" smtClean="0"/>
                        <a:t>6</a:t>
                      </a:r>
                      <a:endParaRPr kumimoji="1" lang="ja-JP" altLang="en-US" sz="1000" dirty="0"/>
                    </a:p>
                  </a:txBody>
                  <a:tcPr marL="91453" marR="91453" marT="45651" marB="45651"/>
                </a:tc>
              </a:tr>
              <a:tr h="248964">
                <a:tc>
                  <a:txBody>
                    <a:bodyPr/>
                    <a:lstStyle/>
                    <a:p>
                      <a:pPr algn="ctr"/>
                      <a:r>
                        <a:rPr kumimoji="1" lang="en-US" altLang="ja-JP" sz="1000" dirty="0" smtClean="0"/>
                        <a:t>2015</a:t>
                      </a:r>
                      <a:endParaRPr kumimoji="1" lang="ja-JP" altLang="en-US" sz="1000" dirty="0"/>
                    </a:p>
                  </a:txBody>
                  <a:tcPr marL="91453" marR="91453" marT="45651" marB="45651"/>
                </a:tc>
                <a:tc>
                  <a:txBody>
                    <a:bodyPr/>
                    <a:lstStyle/>
                    <a:p>
                      <a:pPr algn="ctr"/>
                      <a:r>
                        <a:rPr kumimoji="1" lang="en-US" altLang="ja-JP" sz="1000" dirty="0" smtClean="0"/>
                        <a:t>31</a:t>
                      </a:r>
                      <a:endParaRPr kumimoji="1" lang="ja-JP" altLang="en-US" sz="1000" dirty="0"/>
                    </a:p>
                  </a:txBody>
                  <a:tcPr marL="91453" marR="91453" marT="45651" marB="45651"/>
                </a:tc>
                <a:tc>
                  <a:txBody>
                    <a:bodyPr/>
                    <a:lstStyle/>
                    <a:p>
                      <a:pPr algn="ctr"/>
                      <a:r>
                        <a:rPr kumimoji="1" lang="en-US" altLang="ja-JP" sz="1000" dirty="0" smtClean="0"/>
                        <a:t>1</a:t>
                      </a:r>
                      <a:endParaRPr kumimoji="1" lang="ja-JP" altLang="en-US" sz="1000" dirty="0"/>
                    </a:p>
                  </a:txBody>
                  <a:tcPr marL="91453" marR="91453" marT="45651" marB="45651"/>
                </a:tc>
                <a:tc>
                  <a:txBody>
                    <a:bodyPr/>
                    <a:lstStyle/>
                    <a:p>
                      <a:pPr algn="ctr"/>
                      <a:r>
                        <a:rPr kumimoji="1" lang="en-US" altLang="ja-JP" sz="1000" dirty="0" smtClean="0"/>
                        <a:t>4</a:t>
                      </a:r>
                      <a:endParaRPr kumimoji="1" lang="ja-JP" altLang="en-US" sz="1000" dirty="0"/>
                    </a:p>
                  </a:txBody>
                  <a:tcPr marL="91453" marR="91453" marT="45651" marB="45651"/>
                </a:tc>
                <a:tc>
                  <a:txBody>
                    <a:bodyPr/>
                    <a:lstStyle/>
                    <a:p>
                      <a:pPr algn="ctr"/>
                      <a:r>
                        <a:rPr kumimoji="1" lang="en-US" altLang="ja-JP" sz="1000" dirty="0" smtClean="0"/>
                        <a:t>23</a:t>
                      </a:r>
                      <a:endParaRPr kumimoji="1" lang="ja-JP" altLang="en-US" sz="1000" dirty="0"/>
                    </a:p>
                  </a:txBody>
                  <a:tcPr marL="91453" marR="91453" marT="45651" marB="45651"/>
                </a:tc>
                <a:tc>
                  <a:txBody>
                    <a:bodyPr/>
                    <a:lstStyle/>
                    <a:p>
                      <a:pPr algn="ctr"/>
                      <a:r>
                        <a:rPr kumimoji="1" lang="en-US" altLang="ja-JP" sz="1000" dirty="0" smtClean="0"/>
                        <a:t>2</a:t>
                      </a:r>
                      <a:endParaRPr kumimoji="1" lang="ja-JP" altLang="en-US" sz="1000" dirty="0"/>
                    </a:p>
                  </a:txBody>
                  <a:tcPr marL="91453" marR="91453" marT="45651" marB="45651"/>
                </a:tc>
                <a:tc>
                  <a:txBody>
                    <a:bodyPr/>
                    <a:lstStyle/>
                    <a:p>
                      <a:pPr algn="ctr"/>
                      <a:r>
                        <a:rPr kumimoji="1" lang="en-US" altLang="ja-JP" sz="1000" dirty="0" smtClean="0"/>
                        <a:t>1</a:t>
                      </a:r>
                      <a:endParaRPr kumimoji="1" lang="ja-JP" altLang="en-US" sz="1000" dirty="0"/>
                    </a:p>
                  </a:txBody>
                  <a:tcPr marL="91453" marR="91453" marT="45651" marB="45651"/>
                </a:tc>
              </a:tr>
              <a:tr h="248964">
                <a:tc>
                  <a:txBody>
                    <a:bodyPr/>
                    <a:lstStyle/>
                    <a:p>
                      <a:pPr algn="ctr"/>
                      <a:r>
                        <a:rPr kumimoji="1" lang="ja-JP" altLang="en-US" sz="1000" dirty="0" smtClean="0"/>
                        <a:t>計</a:t>
                      </a:r>
                      <a:endParaRPr kumimoji="1" lang="ja-JP" altLang="en-US" sz="1000" dirty="0"/>
                    </a:p>
                  </a:txBody>
                  <a:tcPr marL="91453" marR="91453" marT="45651" marB="45651"/>
                </a:tc>
                <a:tc>
                  <a:txBody>
                    <a:bodyPr/>
                    <a:lstStyle/>
                    <a:p>
                      <a:pPr algn="ctr"/>
                      <a:r>
                        <a:rPr kumimoji="1" lang="en-US" altLang="ja-JP" sz="1000" dirty="0" smtClean="0"/>
                        <a:t>241</a:t>
                      </a:r>
                      <a:endParaRPr kumimoji="1" lang="ja-JP" altLang="en-US" sz="1000" dirty="0"/>
                    </a:p>
                  </a:txBody>
                  <a:tcPr marL="91453" marR="91453" marT="45651" marB="45651"/>
                </a:tc>
                <a:tc>
                  <a:txBody>
                    <a:bodyPr/>
                    <a:lstStyle/>
                    <a:p>
                      <a:pPr algn="ctr"/>
                      <a:r>
                        <a:rPr kumimoji="1" lang="en-US" altLang="ja-JP" sz="1000" dirty="0" smtClean="0"/>
                        <a:t>6</a:t>
                      </a:r>
                      <a:endParaRPr kumimoji="1" lang="ja-JP" altLang="en-US" sz="1000" dirty="0"/>
                    </a:p>
                  </a:txBody>
                  <a:tcPr marL="91453" marR="91453" marT="45651" marB="45651"/>
                </a:tc>
                <a:tc>
                  <a:txBody>
                    <a:bodyPr/>
                    <a:lstStyle/>
                    <a:p>
                      <a:pPr algn="ctr"/>
                      <a:r>
                        <a:rPr kumimoji="1" lang="en-US" altLang="ja-JP" sz="1000" dirty="0" smtClean="0"/>
                        <a:t>29</a:t>
                      </a:r>
                      <a:endParaRPr kumimoji="1" lang="ja-JP" altLang="en-US" sz="1000" dirty="0"/>
                    </a:p>
                  </a:txBody>
                  <a:tcPr marL="91453" marR="91453" marT="45651" marB="45651"/>
                </a:tc>
                <a:tc>
                  <a:txBody>
                    <a:bodyPr/>
                    <a:lstStyle/>
                    <a:p>
                      <a:pPr algn="ctr"/>
                      <a:r>
                        <a:rPr kumimoji="1" lang="en-US" altLang="ja-JP" sz="1000" dirty="0" smtClean="0"/>
                        <a:t>168</a:t>
                      </a:r>
                      <a:endParaRPr kumimoji="1" lang="ja-JP" altLang="en-US" sz="1000" dirty="0"/>
                    </a:p>
                  </a:txBody>
                  <a:tcPr marL="91453" marR="91453" marT="45651" marB="45651"/>
                </a:tc>
                <a:tc>
                  <a:txBody>
                    <a:bodyPr/>
                    <a:lstStyle/>
                    <a:p>
                      <a:pPr algn="ctr"/>
                      <a:r>
                        <a:rPr kumimoji="1" lang="en-US" altLang="ja-JP" sz="1000" dirty="0" smtClean="0"/>
                        <a:t>12</a:t>
                      </a:r>
                      <a:endParaRPr kumimoji="1" lang="ja-JP" altLang="en-US" sz="1000" dirty="0"/>
                    </a:p>
                  </a:txBody>
                  <a:tcPr marL="91453" marR="91453" marT="45651" marB="45651"/>
                </a:tc>
                <a:tc>
                  <a:txBody>
                    <a:bodyPr/>
                    <a:lstStyle/>
                    <a:p>
                      <a:pPr algn="ctr"/>
                      <a:r>
                        <a:rPr kumimoji="1" lang="en-US" altLang="ja-JP" sz="1000" dirty="0" smtClean="0"/>
                        <a:t>12</a:t>
                      </a:r>
                      <a:endParaRPr kumimoji="1" lang="ja-JP" altLang="en-US" sz="1000" dirty="0"/>
                    </a:p>
                  </a:txBody>
                  <a:tcPr marL="91453" marR="91453" marT="45651" marB="45651"/>
                </a:tc>
              </a:tr>
            </a:tbl>
          </a:graphicData>
        </a:graphic>
      </p:graphicFrame>
      <p:sp>
        <p:nvSpPr>
          <p:cNvPr id="29698" name="スライド番号プレースホルダ 2"/>
          <p:cNvSpPr>
            <a:spLocks noGrp="1"/>
          </p:cNvSpPr>
          <p:nvPr>
            <p:ph type="sldNum" sz="quarter" idx="10"/>
          </p:nvPr>
        </p:nvSpPr>
        <p:spPr>
          <a:xfrm>
            <a:off x="8027988" y="6416675"/>
            <a:ext cx="984250" cy="441325"/>
          </a:xfrm>
          <a:noFill/>
        </p:spPr>
        <p:txBody>
          <a:bodyPr/>
          <a:lstStyle/>
          <a:p>
            <a:fld id="{ED46FAC1-2C33-4DCF-8C4E-FB350113AAD7}" type="slidenum">
              <a:rPr lang="ja-JP" altLang="en-US" sz="1600" smtClean="0">
                <a:solidFill>
                  <a:srgbClr val="FFFFFF"/>
                </a:solidFill>
                <a:latin typeface="Calibri" pitchFamily="34" charset="0"/>
                <a:ea typeface="ＭＳ Ｐゴシック" charset="-128"/>
              </a:rPr>
              <a:pPr/>
              <a:t>19</a:t>
            </a:fld>
            <a:endParaRPr lang="ja-JP" altLang="en-US" sz="1600" smtClean="0">
              <a:solidFill>
                <a:srgbClr val="FFFFFF"/>
              </a:solidFill>
              <a:latin typeface="Calibri" pitchFamily="34" charset="0"/>
              <a:ea typeface="ＭＳ Ｐゴシック" charset="-128"/>
            </a:endParaRPr>
          </a:p>
        </p:txBody>
      </p:sp>
      <p:sp>
        <p:nvSpPr>
          <p:cNvPr id="30723" name="正方形/長方形 3"/>
          <p:cNvSpPr>
            <a:spLocks noChangeArrowheads="1"/>
          </p:cNvSpPr>
          <p:nvPr/>
        </p:nvSpPr>
        <p:spPr bwMode="auto">
          <a:xfrm>
            <a:off x="23813"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dirty="0" smtClean="0">
                <a:latin typeface="+mj-ea"/>
                <a:ea typeface="+mj-ea"/>
              </a:rPr>
              <a:t>共用リポジトリサービス （</a:t>
            </a:r>
            <a:r>
              <a:rPr lang="en-US" altLang="ja-JP" dirty="0" smtClean="0">
                <a:latin typeface="+mj-ea"/>
                <a:ea typeface="+mj-ea"/>
              </a:rPr>
              <a:t>JAIRO Cloud</a:t>
            </a:r>
            <a:r>
              <a:rPr lang="ja-JP" altLang="en-US" dirty="0" smtClean="0">
                <a:latin typeface="+mj-ea"/>
                <a:ea typeface="+mj-ea"/>
              </a:rPr>
              <a:t>）</a:t>
            </a:r>
          </a:p>
        </p:txBody>
      </p:sp>
      <p:sp>
        <p:nvSpPr>
          <p:cNvPr id="5" name="Rectangle 14"/>
          <p:cNvSpPr>
            <a:spLocks noChangeArrowheads="1"/>
          </p:cNvSpPr>
          <p:nvPr/>
        </p:nvSpPr>
        <p:spPr bwMode="auto">
          <a:xfrm>
            <a:off x="179512" y="692696"/>
            <a:ext cx="8832850" cy="1244600"/>
          </a:xfrm>
          <a:prstGeom prst="rect">
            <a:avLst/>
          </a:prstGeom>
          <a:noFill/>
          <a:ln>
            <a:noFill/>
          </a:ln>
          <a:extLst/>
        </p:spPr>
        <p:txBody>
          <a:bodyPr lIns="91426" tIns="36000" rIns="91426" bIns="36000" anchor="ctr"/>
          <a:lstStyle>
            <a:lvl1pPr marL="285750" indent="-2857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auto">
              <a:lnSpc>
                <a:spcPct val="90000"/>
              </a:lnSpc>
              <a:spcBef>
                <a:spcPct val="0"/>
              </a:spcBef>
              <a:spcAft>
                <a:spcPts val="0"/>
              </a:spcAft>
              <a:buFontTx/>
              <a:buNone/>
              <a:defRPr/>
            </a:pPr>
            <a:r>
              <a:rPr lang="en-US" altLang="ja-JP" sz="2000" b="1" dirty="0" smtClean="0">
                <a:latin typeface="+mj-ea"/>
                <a:ea typeface="+mj-ea"/>
              </a:rPr>
              <a:t>NII</a:t>
            </a:r>
            <a:r>
              <a:rPr lang="ja-JP" altLang="en-US" sz="2000" b="1" dirty="0" smtClean="0">
                <a:latin typeface="+mj-ea"/>
                <a:ea typeface="+mj-ea"/>
              </a:rPr>
              <a:t>が開発・提供する機関リポジトリのクラウドサービス</a:t>
            </a:r>
            <a:r>
              <a:rPr lang="en-US" altLang="ja-JP" sz="2000" b="1" dirty="0" smtClean="0">
                <a:latin typeface="+mj-ea"/>
                <a:ea typeface="+mj-ea"/>
              </a:rPr>
              <a:t>(H24</a:t>
            </a:r>
            <a:r>
              <a:rPr lang="ja-JP" altLang="en-US" sz="2000" b="1" dirty="0" smtClean="0">
                <a:latin typeface="+mj-ea"/>
                <a:ea typeface="+mj-ea"/>
              </a:rPr>
              <a:t>年度～</a:t>
            </a:r>
            <a:r>
              <a:rPr lang="en-US" altLang="ja-JP" sz="2000" b="1" dirty="0" smtClean="0">
                <a:latin typeface="+mj-ea"/>
                <a:ea typeface="+mj-ea"/>
              </a:rPr>
              <a:t>)</a:t>
            </a:r>
            <a:endParaRPr lang="ja-JP" altLang="en-US" sz="2000" b="1" dirty="0" smtClean="0">
              <a:latin typeface="+mj-ea"/>
              <a:ea typeface="+mj-ea"/>
            </a:endParaRPr>
          </a:p>
          <a:p>
            <a:pPr fontAlgn="auto">
              <a:lnSpc>
                <a:spcPct val="90000"/>
              </a:lnSpc>
              <a:spcBef>
                <a:spcPct val="0"/>
              </a:spcBef>
              <a:spcAft>
                <a:spcPts val="0"/>
              </a:spcAft>
              <a:buFont typeface="Wingdings" pitchFamily="2" charset="2"/>
              <a:buChar char="u"/>
              <a:defRPr/>
            </a:pPr>
            <a:r>
              <a:rPr lang="ja-JP" altLang="en-US" sz="1400" dirty="0" smtClean="0"/>
              <a:t>独自で機関リポジトリの構築・運用が難しい大学等に、研究成果の収集・保存・発信を容易にする仕組みを提供</a:t>
            </a:r>
            <a:endParaRPr lang="en-US" altLang="ja-JP" sz="1400" dirty="0" smtClean="0"/>
          </a:p>
          <a:p>
            <a:pPr fontAlgn="auto">
              <a:lnSpc>
                <a:spcPct val="90000"/>
              </a:lnSpc>
              <a:spcBef>
                <a:spcPct val="0"/>
              </a:spcBef>
              <a:spcAft>
                <a:spcPts val="0"/>
              </a:spcAft>
              <a:buFont typeface="Wingdings" pitchFamily="2" charset="2"/>
              <a:buChar char="u"/>
              <a:defRPr/>
            </a:pPr>
            <a:r>
              <a:rPr lang="en-US" altLang="ja-JP" sz="1400" dirty="0" smtClean="0">
                <a:solidFill>
                  <a:srgbClr val="000000"/>
                </a:solidFill>
                <a:latin typeface="Tahoma" panose="020B0604030504040204" pitchFamily="34" charset="0"/>
              </a:rPr>
              <a:t>JAIRO Cloud</a:t>
            </a:r>
            <a:r>
              <a:rPr lang="ja-JP" altLang="en-US" sz="1400" dirty="0" smtClean="0">
                <a:solidFill>
                  <a:srgbClr val="000000"/>
                </a:solidFill>
                <a:latin typeface="Tahoma" panose="020B0604030504040204" pitchFamily="34" charset="0"/>
              </a:rPr>
              <a:t>により</a:t>
            </a:r>
            <a:endParaRPr lang="en-US" altLang="ja-JP" sz="1400" dirty="0" smtClean="0">
              <a:solidFill>
                <a:srgbClr val="000000"/>
              </a:solidFill>
              <a:latin typeface="Tahoma" panose="020B0604030504040204" pitchFamily="34" charset="0"/>
            </a:endParaRPr>
          </a:p>
          <a:p>
            <a:pPr fontAlgn="auto">
              <a:lnSpc>
                <a:spcPct val="90000"/>
              </a:lnSpc>
              <a:spcBef>
                <a:spcPct val="0"/>
              </a:spcBef>
              <a:spcAft>
                <a:spcPts val="0"/>
              </a:spcAft>
              <a:buNone/>
              <a:defRPr/>
            </a:pPr>
            <a:r>
              <a:rPr lang="ja-JP" altLang="en-US" sz="1400" dirty="0" smtClean="0">
                <a:solidFill>
                  <a:srgbClr val="000000"/>
                </a:solidFill>
                <a:latin typeface="Tahoma" panose="020B0604030504040204" pitchFamily="34" charset="0"/>
              </a:rPr>
              <a:t>　　  ・大学での</a:t>
            </a:r>
            <a:r>
              <a:rPr lang="ja-JP" altLang="en-US" sz="1400" b="1" dirty="0" smtClean="0">
                <a:solidFill>
                  <a:srgbClr val="FF0000"/>
                </a:solidFill>
                <a:latin typeface="Tahoma" panose="020B0604030504040204" pitchFamily="34" charset="0"/>
              </a:rPr>
              <a:t>システム運用負荷の軽減</a:t>
            </a:r>
            <a:r>
              <a:rPr lang="ja-JP" altLang="en-US" sz="1400" dirty="0" smtClean="0">
                <a:solidFill>
                  <a:srgbClr val="000000"/>
                </a:solidFill>
                <a:latin typeface="Tahoma" panose="020B0604030504040204" pitchFamily="34" charset="0"/>
              </a:rPr>
              <a:t>により機関リポジトリ数の拡大</a:t>
            </a:r>
            <a:endParaRPr lang="en-US" altLang="ja-JP" sz="1400" dirty="0" smtClean="0">
              <a:solidFill>
                <a:srgbClr val="000000"/>
              </a:solidFill>
              <a:latin typeface="Tahoma" panose="020B0604030504040204" pitchFamily="34" charset="0"/>
            </a:endParaRPr>
          </a:p>
          <a:p>
            <a:pPr marL="0" indent="0" fontAlgn="auto">
              <a:lnSpc>
                <a:spcPct val="90000"/>
              </a:lnSpc>
              <a:spcBef>
                <a:spcPct val="0"/>
              </a:spcBef>
              <a:spcAft>
                <a:spcPts val="0"/>
              </a:spcAft>
              <a:buFontTx/>
              <a:buNone/>
              <a:defRPr/>
            </a:pPr>
            <a:r>
              <a:rPr lang="ja-JP" altLang="en-US" sz="1400" dirty="0" smtClean="0">
                <a:solidFill>
                  <a:srgbClr val="000000"/>
                </a:solidFill>
                <a:latin typeface="Tahoma" panose="020B0604030504040204" pitchFamily="34" charset="0"/>
              </a:rPr>
              <a:t>　　　・必要な機能を備えたシステムをクラウド上で提供することで</a:t>
            </a:r>
            <a:r>
              <a:rPr lang="ja-JP" altLang="en-US" sz="1400" b="1" dirty="0" smtClean="0">
                <a:solidFill>
                  <a:srgbClr val="FF0000"/>
                </a:solidFill>
                <a:latin typeface="Tahoma" panose="020B0604030504040204" pitchFamily="34" charset="0"/>
              </a:rPr>
              <a:t>全体の効率化</a:t>
            </a:r>
            <a:endParaRPr lang="en-US" altLang="ja-JP" sz="1400" b="1" dirty="0" smtClean="0">
              <a:solidFill>
                <a:srgbClr val="FF0000"/>
              </a:solidFill>
              <a:latin typeface="Tahoma" panose="020B0604030504040204" pitchFamily="34" charset="0"/>
            </a:endParaRPr>
          </a:p>
          <a:p>
            <a:pPr marL="0" indent="0" fontAlgn="auto">
              <a:lnSpc>
                <a:spcPct val="90000"/>
              </a:lnSpc>
              <a:spcBef>
                <a:spcPct val="0"/>
              </a:spcBef>
              <a:spcAft>
                <a:spcPts val="0"/>
              </a:spcAft>
              <a:buFontTx/>
              <a:buNone/>
              <a:defRPr/>
            </a:pPr>
            <a:r>
              <a:rPr lang="ja-JP" altLang="en-US" sz="1400" dirty="0" smtClean="0">
                <a:solidFill>
                  <a:srgbClr val="000000"/>
                </a:solidFill>
                <a:latin typeface="Tahoma" panose="020B0604030504040204" pitchFamily="34" charset="0"/>
              </a:rPr>
              <a:t>　　　・学術情報の</a:t>
            </a:r>
            <a:r>
              <a:rPr lang="ja-JP" altLang="en-US" sz="1400" b="1" dirty="0" smtClean="0">
                <a:solidFill>
                  <a:srgbClr val="FF0000"/>
                </a:solidFill>
                <a:latin typeface="Tahoma" panose="020B0604030504040204" pitchFamily="34" charset="0"/>
              </a:rPr>
              <a:t>オープンアクセス</a:t>
            </a:r>
            <a:r>
              <a:rPr lang="ja-JP" altLang="en-US" sz="1400" dirty="0" smtClean="0">
                <a:solidFill>
                  <a:srgbClr val="000000"/>
                </a:solidFill>
                <a:latin typeface="Tahoma" panose="020B0604030504040204" pitchFamily="34" charset="0"/>
              </a:rPr>
              <a:t>を推進</a:t>
            </a:r>
            <a:endParaRPr lang="en-US" altLang="ja-JP" sz="1400" b="1" dirty="0" smtClean="0">
              <a:solidFill>
                <a:srgbClr val="FF0000"/>
              </a:solidFill>
              <a:latin typeface="Tahoma" panose="020B0604030504040204" pitchFamily="34" charset="0"/>
            </a:endParaRPr>
          </a:p>
        </p:txBody>
      </p:sp>
      <p:grpSp>
        <p:nvGrpSpPr>
          <p:cNvPr id="29701" name="グループ化 5"/>
          <p:cNvGrpSpPr>
            <a:grpSpLocks/>
          </p:cNvGrpSpPr>
          <p:nvPr/>
        </p:nvGrpSpPr>
        <p:grpSpPr bwMode="auto">
          <a:xfrm>
            <a:off x="0" y="2205038"/>
            <a:ext cx="5327650" cy="3995737"/>
            <a:chOff x="3338331" y="1692360"/>
            <a:chExt cx="5975810" cy="4522703"/>
          </a:xfrm>
        </p:grpSpPr>
        <p:sp>
          <p:nvSpPr>
            <p:cNvPr id="7" name="Cloud"/>
            <p:cNvSpPr>
              <a:spLocks noChangeAspect="1" noEditPoints="1" noChangeArrowheads="1"/>
            </p:cNvSpPr>
            <p:nvPr/>
          </p:nvSpPr>
          <p:spPr bwMode="auto">
            <a:xfrm rot="10001440">
              <a:off x="3338331" y="2836595"/>
              <a:ext cx="5975810" cy="2208085"/>
            </a:xfrm>
            <a:custGeom>
              <a:avLst/>
              <a:gdLst>
                <a:gd name="T0" fmla="*/ 6195 w 21600"/>
                <a:gd name="T1" fmla="*/ 618332 h 21600"/>
                <a:gd name="T2" fmla="*/ 998537 w 21600"/>
                <a:gd name="T3" fmla="*/ 1235346 h 21600"/>
                <a:gd name="T4" fmla="*/ 1995411 w 21600"/>
                <a:gd name="T5" fmla="*/ 618332 h 21600"/>
                <a:gd name="T6" fmla="*/ 998537 w 21600"/>
                <a:gd name="T7" fmla="*/ 7070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chemeClr val="tx2"/>
              </a:solidFill>
              <a:miter lim="800000"/>
              <a:headEnd/>
              <a:tailEnd/>
            </a:ln>
            <a:scene3d>
              <a:camera prst="orthographicFront">
                <a:rot lat="0" lon="0" rev="1500000"/>
              </a:camera>
              <a:lightRig rig="threePt" dir="t"/>
            </a:scene3d>
          </p:spPr>
          <p:txBody>
            <a:bodyPr lIns="0" tIns="0" rIns="0" bIns="0" anchor="ctr"/>
            <a:lstStyle/>
            <a:p>
              <a:pPr algn="ctr" defTabSz="457200" fontAlgn="auto">
                <a:spcBef>
                  <a:spcPts val="0"/>
                </a:spcBef>
                <a:spcAft>
                  <a:spcPts val="0"/>
                </a:spcAft>
                <a:defRPr/>
              </a:pPr>
              <a:endParaRPr lang="ja-JP" altLang="en-US" sz="2000" dirty="0">
                <a:solidFill>
                  <a:srgbClr val="C00000"/>
                </a:solidFill>
                <a:latin typeface="Arial Black" pitchFamily="34" charset="0"/>
                <a:ea typeface="HGPｺﾞｼｯｸE"/>
                <a:cs typeface="Arial" pitchFamily="34" charset="0"/>
              </a:endParaRPr>
            </a:p>
          </p:txBody>
        </p:sp>
        <p:sp>
          <p:nvSpPr>
            <p:cNvPr id="8" name="角丸四角形 7"/>
            <p:cNvSpPr/>
            <p:nvPr/>
          </p:nvSpPr>
          <p:spPr>
            <a:xfrm>
              <a:off x="3664188" y="1692360"/>
              <a:ext cx="3422380" cy="506715"/>
            </a:xfrm>
            <a:prstGeom prst="roundRect">
              <a:avLst/>
            </a:prstGeom>
            <a:ln/>
          </p:spPr>
          <p:style>
            <a:lnRef idx="1">
              <a:schemeClr val="accent4"/>
            </a:lnRef>
            <a:fillRef idx="2">
              <a:schemeClr val="accent4"/>
            </a:fillRef>
            <a:effectRef idx="1">
              <a:schemeClr val="accent4"/>
            </a:effectRef>
            <a:fontRef idx="minor">
              <a:schemeClr val="dk1"/>
            </a:fontRef>
          </p:style>
          <p:txBody>
            <a:bodyPr lIns="180000" rIns="180000" anchor="ctr"/>
            <a:lstStyle/>
            <a:p>
              <a:pPr>
                <a:defRPr/>
              </a:pPr>
              <a:r>
                <a:rPr lang="en-US" altLang="ja-JP" sz="1200" dirty="0">
                  <a:solidFill>
                    <a:srgbClr val="000000"/>
                  </a:solidFill>
                  <a:latin typeface="+mn-ea"/>
                </a:rPr>
                <a:t>NII</a:t>
              </a:r>
              <a:r>
                <a:rPr lang="ja-JP" altLang="en-US" sz="1200" dirty="0">
                  <a:solidFill>
                    <a:srgbClr val="000000"/>
                  </a:solidFill>
                  <a:latin typeface="+mn-ea"/>
                </a:rPr>
                <a:t>のクラウド上に機関ごとのサイトを構築利用機関はコンテンツ管理をするだけ</a:t>
              </a:r>
            </a:p>
          </p:txBody>
        </p:sp>
        <p:grpSp>
          <p:nvGrpSpPr>
            <p:cNvPr id="9" name="Group 2"/>
            <p:cNvGrpSpPr>
              <a:grpSpLocks/>
            </p:cNvGrpSpPr>
            <p:nvPr/>
          </p:nvGrpSpPr>
          <p:grpSpPr bwMode="auto">
            <a:xfrm rot="20801176">
              <a:off x="3795671" y="2192258"/>
              <a:ext cx="4356619" cy="2882242"/>
              <a:chOff x="1156" y="1095"/>
              <a:chExt cx="4666" cy="2817"/>
            </a:xfrm>
            <a:effectLst>
              <a:outerShdw blurRad="50800" dist="38100" dir="5400000" algn="t" rotWithShape="0">
                <a:prstClr val="black">
                  <a:alpha val="40000"/>
                </a:prstClr>
              </a:outerShdw>
            </a:effectLst>
          </p:grpSpPr>
          <p:sp>
            <p:nvSpPr>
              <p:cNvPr id="41" name="北海道"/>
              <p:cNvSpPr>
                <a:spLocks/>
              </p:cNvSpPr>
              <p:nvPr/>
            </p:nvSpPr>
            <p:spPr bwMode="auto">
              <a:xfrm rot="1338875">
                <a:off x="4551" y="1095"/>
                <a:ext cx="1271" cy="1207"/>
              </a:xfrm>
              <a:custGeom>
                <a:avLst/>
                <a:gdLst>
                  <a:gd name="T0" fmla="*/ 36291 w 159"/>
                  <a:gd name="T1" fmla="*/ 59231 h 151"/>
                  <a:gd name="T2" fmla="*/ 48498 w 159"/>
                  <a:gd name="T3" fmla="*/ 65362 h 151"/>
                  <a:gd name="T4" fmla="*/ 50033 w 159"/>
                  <a:gd name="T5" fmla="*/ 55138 h 151"/>
                  <a:gd name="T6" fmla="*/ 61280 w 159"/>
                  <a:gd name="T7" fmla="*/ 44403 h 151"/>
                  <a:gd name="T8" fmla="*/ 67411 w 159"/>
                  <a:gd name="T9" fmla="*/ 44915 h 151"/>
                  <a:gd name="T10" fmla="*/ 68946 w 159"/>
                  <a:gd name="T11" fmla="*/ 42365 h 151"/>
                  <a:gd name="T12" fmla="*/ 72527 w 159"/>
                  <a:gd name="T13" fmla="*/ 42365 h 151"/>
                  <a:gd name="T14" fmla="*/ 77123 w 159"/>
                  <a:gd name="T15" fmla="*/ 39295 h 151"/>
                  <a:gd name="T16" fmla="*/ 79170 w 159"/>
                  <a:gd name="T17" fmla="*/ 35267 h 151"/>
                  <a:gd name="T18" fmla="*/ 74573 w 159"/>
                  <a:gd name="T19" fmla="*/ 35778 h 151"/>
                  <a:gd name="T20" fmla="*/ 74573 w 159"/>
                  <a:gd name="T21" fmla="*/ 32205 h 151"/>
                  <a:gd name="T22" fmla="*/ 70992 w 159"/>
                  <a:gd name="T23" fmla="*/ 27601 h 151"/>
                  <a:gd name="T24" fmla="*/ 73039 w 159"/>
                  <a:gd name="T25" fmla="*/ 17889 h 151"/>
                  <a:gd name="T26" fmla="*/ 60257 w 159"/>
                  <a:gd name="T27" fmla="*/ 25555 h 151"/>
                  <a:gd name="T28" fmla="*/ 53614 w 159"/>
                  <a:gd name="T29" fmla="*/ 23005 h 151"/>
                  <a:gd name="T30" fmla="*/ 52079 w 159"/>
                  <a:gd name="T31" fmla="*/ 24028 h 151"/>
                  <a:gd name="T32" fmla="*/ 45940 w 159"/>
                  <a:gd name="T33" fmla="*/ 19935 h 151"/>
                  <a:gd name="T34" fmla="*/ 31183 w 159"/>
                  <a:gd name="T35" fmla="*/ 3069 h 151"/>
                  <a:gd name="T36" fmla="*/ 25556 w 159"/>
                  <a:gd name="T37" fmla="*/ 2046 h 151"/>
                  <a:gd name="T38" fmla="*/ 22494 w 159"/>
                  <a:gd name="T39" fmla="*/ 5619 h 151"/>
                  <a:gd name="T40" fmla="*/ 23517 w 159"/>
                  <a:gd name="T41" fmla="*/ 30159 h 151"/>
                  <a:gd name="T42" fmla="*/ 21471 w 159"/>
                  <a:gd name="T43" fmla="*/ 41342 h 151"/>
                  <a:gd name="T44" fmla="*/ 16355 w 159"/>
                  <a:gd name="T45" fmla="*/ 42365 h 151"/>
                  <a:gd name="T46" fmla="*/ 9201 w 159"/>
                  <a:gd name="T47" fmla="*/ 39807 h 151"/>
                  <a:gd name="T48" fmla="*/ 9712 w 159"/>
                  <a:gd name="T49" fmla="*/ 47473 h 151"/>
                  <a:gd name="T50" fmla="*/ 5108 w 159"/>
                  <a:gd name="T51" fmla="*/ 50542 h 151"/>
                  <a:gd name="T52" fmla="*/ 1023 w 159"/>
                  <a:gd name="T53" fmla="*/ 53092 h 151"/>
                  <a:gd name="T54" fmla="*/ 0 w 159"/>
                  <a:gd name="T55" fmla="*/ 60766 h 151"/>
                  <a:gd name="T56" fmla="*/ 5620 w 159"/>
                  <a:gd name="T57" fmla="*/ 68431 h 151"/>
                  <a:gd name="T58" fmla="*/ 4604 w 159"/>
                  <a:gd name="T59" fmla="*/ 75585 h 151"/>
                  <a:gd name="T60" fmla="*/ 9712 w 159"/>
                  <a:gd name="T61" fmla="*/ 74562 h 151"/>
                  <a:gd name="T62" fmla="*/ 13294 w 159"/>
                  <a:gd name="T63" fmla="*/ 69454 h 151"/>
                  <a:gd name="T64" fmla="*/ 20448 w 159"/>
                  <a:gd name="T65" fmla="*/ 68431 h 151"/>
                  <a:gd name="T66" fmla="*/ 16867 w 159"/>
                  <a:gd name="T67" fmla="*/ 66385 h 151"/>
                  <a:gd name="T68" fmla="*/ 8178 w 159"/>
                  <a:gd name="T69" fmla="*/ 61277 h 151"/>
                  <a:gd name="T70" fmla="*/ 11759 w 159"/>
                  <a:gd name="T71" fmla="*/ 55138 h 151"/>
                  <a:gd name="T72" fmla="*/ 16355 w 159"/>
                  <a:gd name="T73" fmla="*/ 60254 h 151"/>
                  <a:gd name="T74" fmla="*/ 27602 w 159"/>
                  <a:gd name="T75" fmla="*/ 53604 h 1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9"/>
                  <a:gd name="T115" fmla="*/ 0 h 151"/>
                  <a:gd name="T116" fmla="*/ 159 w 159"/>
                  <a:gd name="T117" fmla="*/ 151 h 1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9" h="151">
                    <a:moveTo>
                      <a:pt x="54" y="105"/>
                    </a:moveTo>
                    <a:lnTo>
                      <a:pt x="71" y="116"/>
                    </a:lnTo>
                    <a:lnTo>
                      <a:pt x="89" y="122"/>
                    </a:lnTo>
                    <a:lnTo>
                      <a:pt x="95" y="128"/>
                    </a:lnTo>
                    <a:lnTo>
                      <a:pt x="96" y="122"/>
                    </a:lnTo>
                    <a:lnTo>
                      <a:pt x="98" y="108"/>
                    </a:lnTo>
                    <a:lnTo>
                      <a:pt x="109" y="95"/>
                    </a:lnTo>
                    <a:lnTo>
                      <a:pt x="120" y="87"/>
                    </a:lnTo>
                    <a:lnTo>
                      <a:pt x="123" y="89"/>
                    </a:lnTo>
                    <a:lnTo>
                      <a:pt x="132" y="88"/>
                    </a:lnTo>
                    <a:lnTo>
                      <a:pt x="131" y="86"/>
                    </a:lnTo>
                    <a:lnTo>
                      <a:pt x="135" y="83"/>
                    </a:lnTo>
                    <a:lnTo>
                      <a:pt x="136" y="86"/>
                    </a:lnTo>
                    <a:lnTo>
                      <a:pt x="142" y="83"/>
                    </a:lnTo>
                    <a:lnTo>
                      <a:pt x="143" y="81"/>
                    </a:lnTo>
                    <a:lnTo>
                      <a:pt x="151" y="77"/>
                    </a:lnTo>
                    <a:lnTo>
                      <a:pt x="159" y="69"/>
                    </a:lnTo>
                    <a:lnTo>
                      <a:pt x="155" y="69"/>
                    </a:lnTo>
                    <a:lnTo>
                      <a:pt x="150" y="74"/>
                    </a:lnTo>
                    <a:lnTo>
                      <a:pt x="146" y="70"/>
                    </a:lnTo>
                    <a:lnTo>
                      <a:pt x="144" y="64"/>
                    </a:lnTo>
                    <a:lnTo>
                      <a:pt x="146" y="63"/>
                    </a:lnTo>
                    <a:lnTo>
                      <a:pt x="140" y="59"/>
                    </a:lnTo>
                    <a:lnTo>
                      <a:pt x="139" y="54"/>
                    </a:lnTo>
                    <a:lnTo>
                      <a:pt x="145" y="39"/>
                    </a:lnTo>
                    <a:lnTo>
                      <a:pt x="143" y="35"/>
                    </a:lnTo>
                    <a:lnTo>
                      <a:pt x="129" y="52"/>
                    </a:lnTo>
                    <a:lnTo>
                      <a:pt x="118" y="50"/>
                    </a:lnTo>
                    <a:lnTo>
                      <a:pt x="116" y="46"/>
                    </a:lnTo>
                    <a:lnTo>
                      <a:pt x="105" y="45"/>
                    </a:lnTo>
                    <a:lnTo>
                      <a:pt x="107" y="48"/>
                    </a:lnTo>
                    <a:lnTo>
                      <a:pt x="102" y="47"/>
                    </a:lnTo>
                    <a:lnTo>
                      <a:pt x="104" y="45"/>
                    </a:lnTo>
                    <a:lnTo>
                      <a:pt x="90" y="39"/>
                    </a:lnTo>
                    <a:lnTo>
                      <a:pt x="78" y="28"/>
                    </a:lnTo>
                    <a:lnTo>
                      <a:pt x="61" y="6"/>
                    </a:lnTo>
                    <a:lnTo>
                      <a:pt x="52" y="0"/>
                    </a:lnTo>
                    <a:lnTo>
                      <a:pt x="50" y="4"/>
                    </a:lnTo>
                    <a:lnTo>
                      <a:pt x="45" y="3"/>
                    </a:lnTo>
                    <a:lnTo>
                      <a:pt x="44" y="11"/>
                    </a:lnTo>
                    <a:lnTo>
                      <a:pt x="50" y="30"/>
                    </a:lnTo>
                    <a:lnTo>
                      <a:pt x="46" y="59"/>
                    </a:lnTo>
                    <a:lnTo>
                      <a:pt x="40" y="63"/>
                    </a:lnTo>
                    <a:lnTo>
                      <a:pt x="42" y="81"/>
                    </a:lnTo>
                    <a:lnTo>
                      <a:pt x="36" y="85"/>
                    </a:lnTo>
                    <a:lnTo>
                      <a:pt x="32" y="83"/>
                    </a:lnTo>
                    <a:lnTo>
                      <a:pt x="29" y="84"/>
                    </a:lnTo>
                    <a:lnTo>
                      <a:pt x="18" y="78"/>
                    </a:lnTo>
                    <a:lnTo>
                      <a:pt x="13" y="83"/>
                    </a:lnTo>
                    <a:lnTo>
                      <a:pt x="19" y="93"/>
                    </a:lnTo>
                    <a:lnTo>
                      <a:pt x="14" y="101"/>
                    </a:lnTo>
                    <a:lnTo>
                      <a:pt x="10" y="99"/>
                    </a:lnTo>
                    <a:lnTo>
                      <a:pt x="7" y="104"/>
                    </a:lnTo>
                    <a:lnTo>
                      <a:pt x="2" y="104"/>
                    </a:lnTo>
                    <a:lnTo>
                      <a:pt x="3" y="112"/>
                    </a:lnTo>
                    <a:lnTo>
                      <a:pt x="0" y="119"/>
                    </a:lnTo>
                    <a:lnTo>
                      <a:pt x="10" y="129"/>
                    </a:lnTo>
                    <a:lnTo>
                      <a:pt x="11" y="134"/>
                    </a:lnTo>
                    <a:lnTo>
                      <a:pt x="7" y="142"/>
                    </a:lnTo>
                    <a:lnTo>
                      <a:pt x="9" y="148"/>
                    </a:lnTo>
                    <a:lnTo>
                      <a:pt x="13" y="151"/>
                    </a:lnTo>
                    <a:lnTo>
                      <a:pt x="19" y="146"/>
                    </a:lnTo>
                    <a:lnTo>
                      <a:pt x="20" y="140"/>
                    </a:lnTo>
                    <a:lnTo>
                      <a:pt x="26" y="136"/>
                    </a:lnTo>
                    <a:lnTo>
                      <a:pt x="35" y="138"/>
                    </a:lnTo>
                    <a:lnTo>
                      <a:pt x="40" y="134"/>
                    </a:lnTo>
                    <a:lnTo>
                      <a:pt x="36" y="131"/>
                    </a:lnTo>
                    <a:lnTo>
                      <a:pt x="33" y="130"/>
                    </a:lnTo>
                    <a:lnTo>
                      <a:pt x="28" y="124"/>
                    </a:lnTo>
                    <a:lnTo>
                      <a:pt x="16" y="120"/>
                    </a:lnTo>
                    <a:lnTo>
                      <a:pt x="16" y="114"/>
                    </a:lnTo>
                    <a:lnTo>
                      <a:pt x="23" y="108"/>
                    </a:lnTo>
                    <a:lnTo>
                      <a:pt x="28" y="109"/>
                    </a:lnTo>
                    <a:lnTo>
                      <a:pt x="32" y="118"/>
                    </a:lnTo>
                    <a:lnTo>
                      <a:pt x="45" y="107"/>
                    </a:lnTo>
                    <a:lnTo>
                      <a:pt x="54" y="105"/>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42" name="青森県"/>
              <p:cNvSpPr>
                <a:spLocks/>
              </p:cNvSpPr>
              <p:nvPr/>
            </p:nvSpPr>
            <p:spPr bwMode="auto">
              <a:xfrm rot="1338875">
                <a:off x="4329" y="2041"/>
                <a:ext cx="415" cy="392"/>
              </a:xfrm>
              <a:custGeom>
                <a:avLst/>
                <a:gdLst>
                  <a:gd name="T0" fmla="*/ 10702 w 52"/>
                  <a:gd name="T1" fmla="*/ 20992 h 49"/>
                  <a:gd name="T2" fmla="*/ 14206 w 52"/>
                  <a:gd name="T3" fmla="*/ 19456 h 49"/>
                  <a:gd name="T4" fmla="*/ 16241 w 52"/>
                  <a:gd name="T5" fmla="*/ 20480 h 49"/>
                  <a:gd name="T6" fmla="*/ 15219 w 52"/>
                  <a:gd name="T7" fmla="*/ 25088 h 49"/>
                  <a:gd name="T8" fmla="*/ 16752 w 52"/>
                  <a:gd name="T9" fmla="*/ 24576 h 49"/>
                  <a:gd name="T10" fmla="*/ 20319 w 52"/>
                  <a:gd name="T11" fmla="*/ 22016 h 49"/>
                  <a:gd name="T12" fmla="*/ 23886 w 52"/>
                  <a:gd name="T13" fmla="*/ 21504 h 49"/>
                  <a:gd name="T14" fmla="*/ 26432 w 52"/>
                  <a:gd name="T15" fmla="*/ 19968 h 49"/>
                  <a:gd name="T16" fmla="*/ 24900 w 52"/>
                  <a:gd name="T17" fmla="*/ 17920 h 49"/>
                  <a:gd name="T18" fmla="*/ 23376 w 52"/>
                  <a:gd name="T19" fmla="*/ 17408 h 49"/>
                  <a:gd name="T20" fmla="*/ 21843 w 52"/>
                  <a:gd name="T21" fmla="*/ 12800 h 49"/>
                  <a:gd name="T22" fmla="*/ 21341 w 52"/>
                  <a:gd name="T23" fmla="*/ 8704 h 49"/>
                  <a:gd name="T24" fmla="*/ 22354 w 52"/>
                  <a:gd name="T25" fmla="*/ 2048 h 49"/>
                  <a:gd name="T26" fmla="*/ 19298 w 52"/>
                  <a:gd name="T27" fmla="*/ 3072 h 49"/>
                  <a:gd name="T28" fmla="*/ 17262 w 52"/>
                  <a:gd name="T29" fmla="*/ 1024 h 49"/>
                  <a:gd name="T30" fmla="*/ 14206 w 52"/>
                  <a:gd name="T31" fmla="*/ 0 h 49"/>
                  <a:gd name="T32" fmla="*/ 12737 w 52"/>
                  <a:gd name="T33" fmla="*/ 4608 h 49"/>
                  <a:gd name="T34" fmla="*/ 12737 w 52"/>
                  <a:gd name="T35" fmla="*/ 8192 h 49"/>
                  <a:gd name="T36" fmla="*/ 16241 w 52"/>
                  <a:gd name="T37" fmla="*/ 7168 h 49"/>
                  <a:gd name="T38" fmla="*/ 18276 w 52"/>
                  <a:gd name="T39" fmla="*/ 5120 h 49"/>
                  <a:gd name="T40" fmla="*/ 19298 w 52"/>
                  <a:gd name="T41" fmla="*/ 6144 h 49"/>
                  <a:gd name="T42" fmla="*/ 18787 w 52"/>
                  <a:gd name="T43" fmla="*/ 11776 h 49"/>
                  <a:gd name="T44" fmla="*/ 16752 w 52"/>
                  <a:gd name="T45" fmla="*/ 11776 h 49"/>
                  <a:gd name="T46" fmla="*/ 15219 w 52"/>
                  <a:gd name="T47" fmla="*/ 9728 h 49"/>
                  <a:gd name="T48" fmla="*/ 14206 w 52"/>
                  <a:gd name="T49" fmla="*/ 9728 h 49"/>
                  <a:gd name="T50" fmla="*/ 13695 w 52"/>
                  <a:gd name="T51" fmla="*/ 12800 h 49"/>
                  <a:gd name="T52" fmla="*/ 12227 w 52"/>
                  <a:gd name="T53" fmla="*/ 13312 h 49"/>
                  <a:gd name="T54" fmla="*/ 10191 w 52"/>
                  <a:gd name="T55" fmla="*/ 6144 h 49"/>
                  <a:gd name="T56" fmla="*/ 6624 w 52"/>
                  <a:gd name="T57" fmla="*/ 5120 h 49"/>
                  <a:gd name="T58" fmla="*/ 6113 w 52"/>
                  <a:gd name="T59" fmla="*/ 8192 h 49"/>
                  <a:gd name="T60" fmla="*/ 6113 w 52"/>
                  <a:gd name="T61" fmla="*/ 10752 h 49"/>
                  <a:gd name="T62" fmla="*/ 5603 w 52"/>
                  <a:gd name="T63" fmla="*/ 14336 h 49"/>
                  <a:gd name="T64" fmla="*/ 2546 w 52"/>
                  <a:gd name="T65" fmla="*/ 15360 h 49"/>
                  <a:gd name="T66" fmla="*/ 0 w 52"/>
                  <a:gd name="T67" fmla="*/ 18432 h 49"/>
                  <a:gd name="T68" fmla="*/ 1022 w 52"/>
                  <a:gd name="T69" fmla="*/ 18944 h 49"/>
                  <a:gd name="T70" fmla="*/ 1532 w 52"/>
                  <a:gd name="T71" fmla="*/ 20992 h 49"/>
                  <a:gd name="T72" fmla="*/ 8659 w 52"/>
                  <a:gd name="T73" fmla="*/ 19968 h 49"/>
                  <a:gd name="T74" fmla="*/ 10702 w 52"/>
                  <a:gd name="T75" fmla="*/ 20992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49"/>
                  <a:gd name="T116" fmla="*/ 52 w 52"/>
                  <a:gd name="T117" fmla="*/ 49 h 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49">
                    <a:moveTo>
                      <a:pt x="21" y="41"/>
                    </a:moveTo>
                    <a:lnTo>
                      <a:pt x="28" y="38"/>
                    </a:lnTo>
                    <a:lnTo>
                      <a:pt x="32" y="40"/>
                    </a:lnTo>
                    <a:lnTo>
                      <a:pt x="30" y="49"/>
                    </a:lnTo>
                    <a:lnTo>
                      <a:pt x="33" y="48"/>
                    </a:lnTo>
                    <a:lnTo>
                      <a:pt x="40" y="43"/>
                    </a:lnTo>
                    <a:lnTo>
                      <a:pt x="47" y="42"/>
                    </a:lnTo>
                    <a:lnTo>
                      <a:pt x="52" y="39"/>
                    </a:lnTo>
                    <a:lnTo>
                      <a:pt x="49" y="35"/>
                    </a:lnTo>
                    <a:lnTo>
                      <a:pt x="46" y="34"/>
                    </a:lnTo>
                    <a:lnTo>
                      <a:pt x="43" y="25"/>
                    </a:lnTo>
                    <a:lnTo>
                      <a:pt x="42" y="17"/>
                    </a:lnTo>
                    <a:lnTo>
                      <a:pt x="44" y="4"/>
                    </a:lnTo>
                    <a:lnTo>
                      <a:pt x="38" y="6"/>
                    </a:lnTo>
                    <a:lnTo>
                      <a:pt x="34" y="2"/>
                    </a:lnTo>
                    <a:lnTo>
                      <a:pt x="28" y="0"/>
                    </a:lnTo>
                    <a:lnTo>
                      <a:pt x="25" y="9"/>
                    </a:lnTo>
                    <a:lnTo>
                      <a:pt x="25" y="16"/>
                    </a:lnTo>
                    <a:lnTo>
                      <a:pt x="32" y="14"/>
                    </a:lnTo>
                    <a:lnTo>
                      <a:pt x="36" y="10"/>
                    </a:lnTo>
                    <a:lnTo>
                      <a:pt x="38" y="12"/>
                    </a:lnTo>
                    <a:lnTo>
                      <a:pt x="37" y="23"/>
                    </a:lnTo>
                    <a:lnTo>
                      <a:pt x="33" y="23"/>
                    </a:lnTo>
                    <a:lnTo>
                      <a:pt x="30" y="19"/>
                    </a:lnTo>
                    <a:lnTo>
                      <a:pt x="28" y="19"/>
                    </a:lnTo>
                    <a:lnTo>
                      <a:pt x="27" y="25"/>
                    </a:lnTo>
                    <a:lnTo>
                      <a:pt x="24" y="26"/>
                    </a:lnTo>
                    <a:lnTo>
                      <a:pt x="20" y="12"/>
                    </a:lnTo>
                    <a:lnTo>
                      <a:pt x="13" y="10"/>
                    </a:lnTo>
                    <a:lnTo>
                      <a:pt x="12" y="16"/>
                    </a:lnTo>
                    <a:lnTo>
                      <a:pt x="12" y="21"/>
                    </a:lnTo>
                    <a:lnTo>
                      <a:pt x="11" y="28"/>
                    </a:lnTo>
                    <a:lnTo>
                      <a:pt x="5" y="30"/>
                    </a:lnTo>
                    <a:lnTo>
                      <a:pt x="0" y="36"/>
                    </a:lnTo>
                    <a:lnTo>
                      <a:pt x="2" y="37"/>
                    </a:lnTo>
                    <a:lnTo>
                      <a:pt x="3" y="41"/>
                    </a:lnTo>
                    <a:lnTo>
                      <a:pt x="17" y="39"/>
                    </a:lnTo>
                    <a:lnTo>
                      <a:pt x="21" y="41"/>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43" name="岩手県"/>
              <p:cNvSpPr>
                <a:spLocks/>
              </p:cNvSpPr>
              <p:nvPr/>
            </p:nvSpPr>
            <p:spPr bwMode="auto">
              <a:xfrm rot="1338875">
                <a:off x="4377" y="2380"/>
                <a:ext cx="304" cy="512"/>
              </a:xfrm>
              <a:custGeom>
                <a:avLst/>
                <a:gdLst>
                  <a:gd name="T0" fmla="*/ 17920 w 38"/>
                  <a:gd name="T1" fmla="*/ 9216 h 64"/>
                  <a:gd name="T2" fmla="*/ 16384 w 38"/>
                  <a:gd name="T3" fmla="*/ 7680 h 64"/>
                  <a:gd name="T4" fmla="*/ 16384 w 38"/>
                  <a:gd name="T5" fmla="*/ 4096 h 64"/>
                  <a:gd name="T6" fmla="*/ 13824 w 38"/>
                  <a:gd name="T7" fmla="*/ 0 h 64"/>
                  <a:gd name="T8" fmla="*/ 11264 w 38"/>
                  <a:gd name="T9" fmla="*/ 1536 h 64"/>
                  <a:gd name="T10" fmla="*/ 7680 w 38"/>
                  <a:gd name="T11" fmla="*/ 2048 h 64"/>
                  <a:gd name="T12" fmla="*/ 4096 w 38"/>
                  <a:gd name="T13" fmla="*/ 4608 h 64"/>
                  <a:gd name="T14" fmla="*/ 2560 w 38"/>
                  <a:gd name="T15" fmla="*/ 5120 h 64"/>
                  <a:gd name="T16" fmla="*/ 2560 w 38"/>
                  <a:gd name="T17" fmla="*/ 10240 h 64"/>
                  <a:gd name="T18" fmla="*/ 1536 w 38"/>
                  <a:gd name="T19" fmla="*/ 12800 h 64"/>
                  <a:gd name="T20" fmla="*/ 2048 w 38"/>
                  <a:gd name="T21" fmla="*/ 14848 h 64"/>
                  <a:gd name="T22" fmla="*/ 0 w 38"/>
                  <a:gd name="T23" fmla="*/ 19968 h 64"/>
                  <a:gd name="T24" fmla="*/ 1024 w 38"/>
                  <a:gd name="T25" fmla="*/ 24576 h 64"/>
                  <a:gd name="T26" fmla="*/ 2048 w 38"/>
                  <a:gd name="T27" fmla="*/ 26112 h 64"/>
                  <a:gd name="T28" fmla="*/ 1536 w 38"/>
                  <a:gd name="T29" fmla="*/ 29184 h 64"/>
                  <a:gd name="T30" fmla="*/ 6144 w 38"/>
                  <a:gd name="T31" fmla="*/ 30208 h 64"/>
                  <a:gd name="T32" fmla="*/ 7680 w 38"/>
                  <a:gd name="T33" fmla="*/ 32768 h 64"/>
                  <a:gd name="T34" fmla="*/ 9216 w 38"/>
                  <a:gd name="T35" fmla="*/ 31232 h 64"/>
                  <a:gd name="T36" fmla="*/ 10752 w 38"/>
                  <a:gd name="T37" fmla="*/ 31744 h 64"/>
                  <a:gd name="T38" fmla="*/ 11776 w 38"/>
                  <a:gd name="T39" fmla="*/ 27648 h 64"/>
                  <a:gd name="T40" fmla="*/ 14848 w 38"/>
                  <a:gd name="T41" fmla="*/ 28160 h 64"/>
                  <a:gd name="T42" fmla="*/ 16896 w 38"/>
                  <a:gd name="T43" fmla="*/ 26624 h 64"/>
                  <a:gd name="T44" fmla="*/ 17920 w 38"/>
                  <a:gd name="T45" fmla="*/ 24576 h 64"/>
                  <a:gd name="T46" fmla="*/ 19456 w 38"/>
                  <a:gd name="T47" fmla="*/ 16896 h 64"/>
                  <a:gd name="T48" fmla="*/ 17920 w 38"/>
                  <a:gd name="T49" fmla="*/ 9216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64"/>
                  <a:gd name="T77" fmla="*/ 38 w 38"/>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64">
                    <a:moveTo>
                      <a:pt x="35" y="18"/>
                    </a:moveTo>
                    <a:lnTo>
                      <a:pt x="32" y="15"/>
                    </a:lnTo>
                    <a:lnTo>
                      <a:pt x="32" y="8"/>
                    </a:lnTo>
                    <a:lnTo>
                      <a:pt x="27" y="0"/>
                    </a:lnTo>
                    <a:lnTo>
                      <a:pt x="22" y="3"/>
                    </a:lnTo>
                    <a:lnTo>
                      <a:pt x="15" y="4"/>
                    </a:lnTo>
                    <a:lnTo>
                      <a:pt x="8" y="9"/>
                    </a:lnTo>
                    <a:lnTo>
                      <a:pt x="5" y="10"/>
                    </a:lnTo>
                    <a:lnTo>
                      <a:pt x="5" y="20"/>
                    </a:lnTo>
                    <a:lnTo>
                      <a:pt x="3" y="25"/>
                    </a:lnTo>
                    <a:lnTo>
                      <a:pt x="4" y="29"/>
                    </a:lnTo>
                    <a:lnTo>
                      <a:pt x="0" y="39"/>
                    </a:lnTo>
                    <a:lnTo>
                      <a:pt x="2" y="48"/>
                    </a:lnTo>
                    <a:lnTo>
                      <a:pt x="4" y="51"/>
                    </a:lnTo>
                    <a:lnTo>
                      <a:pt x="3" y="57"/>
                    </a:lnTo>
                    <a:lnTo>
                      <a:pt x="12" y="59"/>
                    </a:lnTo>
                    <a:lnTo>
                      <a:pt x="15" y="64"/>
                    </a:lnTo>
                    <a:lnTo>
                      <a:pt x="18" y="61"/>
                    </a:lnTo>
                    <a:lnTo>
                      <a:pt x="21" y="62"/>
                    </a:lnTo>
                    <a:lnTo>
                      <a:pt x="23" y="54"/>
                    </a:lnTo>
                    <a:lnTo>
                      <a:pt x="29" y="55"/>
                    </a:lnTo>
                    <a:lnTo>
                      <a:pt x="33" y="52"/>
                    </a:lnTo>
                    <a:lnTo>
                      <a:pt x="35" y="48"/>
                    </a:lnTo>
                    <a:lnTo>
                      <a:pt x="38" y="33"/>
                    </a:lnTo>
                    <a:lnTo>
                      <a:pt x="35" y="18"/>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44" name="宮城県"/>
              <p:cNvSpPr>
                <a:spLocks/>
              </p:cNvSpPr>
              <p:nvPr/>
            </p:nvSpPr>
            <p:spPr bwMode="auto">
              <a:xfrm rot="1338875">
                <a:off x="4169" y="2756"/>
                <a:ext cx="312" cy="352"/>
              </a:xfrm>
              <a:custGeom>
                <a:avLst/>
                <a:gdLst>
                  <a:gd name="T0" fmla="*/ 15872 w 39"/>
                  <a:gd name="T1" fmla="*/ 4096 h 44"/>
                  <a:gd name="T2" fmla="*/ 14336 w 39"/>
                  <a:gd name="T3" fmla="*/ 3584 h 44"/>
                  <a:gd name="T4" fmla="*/ 12800 w 39"/>
                  <a:gd name="T5" fmla="*/ 5120 h 44"/>
                  <a:gd name="T6" fmla="*/ 11264 w 39"/>
                  <a:gd name="T7" fmla="*/ 2560 h 44"/>
                  <a:gd name="T8" fmla="*/ 6656 w 39"/>
                  <a:gd name="T9" fmla="*/ 1536 h 44"/>
                  <a:gd name="T10" fmla="*/ 4096 w 39"/>
                  <a:gd name="T11" fmla="*/ 2560 h 44"/>
                  <a:gd name="T12" fmla="*/ 4608 w 39"/>
                  <a:gd name="T13" fmla="*/ 6144 h 44"/>
                  <a:gd name="T14" fmla="*/ 3584 w 39"/>
                  <a:gd name="T15" fmla="*/ 8704 h 44"/>
                  <a:gd name="T16" fmla="*/ 4096 w 39"/>
                  <a:gd name="T17" fmla="*/ 10752 h 44"/>
                  <a:gd name="T18" fmla="*/ 2560 w 39"/>
                  <a:gd name="T19" fmla="*/ 16896 h 44"/>
                  <a:gd name="T20" fmla="*/ 512 w 39"/>
                  <a:gd name="T21" fmla="*/ 17920 h 44"/>
                  <a:gd name="T22" fmla="*/ 0 w 39"/>
                  <a:gd name="T23" fmla="*/ 20480 h 44"/>
                  <a:gd name="T24" fmla="*/ 2048 w 39"/>
                  <a:gd name="T25" fmla="*/ 19968 h 44"/>
                  <a:gd name="T26" fmla="*/ 4608 w 39"/>
                  <a:gd name="T27" fmla="*/ 20992 h 44"/>
                  <a:gd name="T28" fmla="*/ 6656 w 39"/>
                  <a:gd name="T29" fmla="*/ 22528 h 44"/>
                  <a:gd name="T30" fmla="*/ 8704 w 39"/>
                  <a:gd name="T31" fmla="*/ 22528 h 44"/>
                  <a:gd name="T32" fmla="*/ 10240 w 39"/>
                  <a:gd name="T33" fmla="*/ 20992 h 44"/>
                  <a:gd name="T34" fmla="*/ 9216 w 39"/>
                  <a:gd name="T35" fmla="*/ 18432 h 44"/>
                  <a:gd name="T36" fmla="*/ 11264 w 39"/>
                  <a:gd name="T37" fmla="*/ 12288 h 44"/>
                  <a:gd name="T38" fmla="*/ 12800 w 39"/>
                  <a:gd name="T39" fmla="*/ 10752 h 44"/>
                  <a:gd name="T40" fmla="*/ 15360 w 39"/>
                  <a:gd name="T41" fmla="*/ 10752 h 44"/>
                  <a:gd name="T42" fmla="*/ 17408 w 39"/>
                  <a:gd name="T43" fmla="*/ 13824 h 44"/>
                  <a:gd name="T44" fmla="*/ 17920 w 39"/>
                  <a:gd name="T45" fmla="*/ 12288 h 44"/>
                  <a:gd name="T46" fmla="*/ 17920 w 39"/>
                  <a:gd name="T47" fmla="*/ 7168 h 44"/>
                  <a:gd name="T48" fmla="*/ 17408 w 39"/>
                  <a:gd name="T49" fmla="*/ 5632 h 44"/>
                  <a:gd name="T50" fmla="*/ 18944 w 39"/>
                  <a:gd name="T51" fmla="*/ 2560 h 44"/>
                  <a:gd name="T52" fmla="*/ 19968 w 39"/>
                  <a:gd name="T53" fmla="*/ 2048 h 44"/>
                  <a:gd name="T54" fmla="*/ 19968 w 39"/>
                  <a:gd name="T55" fmla="*/ 512 h 44"/>
                  <a:gd name="T56" fmla="*/ 16896 w 39"/>
                  <a:gd name="T57" fmla="*/ 0 h 44"/>
                  <a:gd name="T58" fmla="*/ 15872 w 39"/>
                  <a:gd name="T59" fmla="*/ 4096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
                  <a:gd name="T91" fmla="*/ 0 h 44"/>
                  <a:gd name="T92" fmla="*/ 39 w 39"/>
                  <a:gd name="T93" fmla="*/ 44 h 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 h="44">
                    <a:moveTo>
                      <a:pt x="31" y="8"/>
                    </a:moveTo>
                    <a:lnTo>
                      <a:pt x="28" y="7"/>
                    </a:lnTo>
                    <a:lnTo>
                      <a:pt x="25" y="10"/>
                    </a:lnTo>
                    <a:lnTo>
                      <a:pt x="22" y="5"/>
                    </a:lnTo>
                    <a:lnTo>
                      <a:pt x="13" y="3"/>
                    </a:lnTo>
                    <a:lnTo>
                      <a:pt x="8" y="5"/>
                    </a:lnTo>
                    <a:lnTo>
                      <a:pt x="9" y="12"/>
                    </a:lnTo>
                    <a:lnTo>
                      <a:pt x="7" y="17"/>
                    </a:lnTo>
                    <a:lnTo>
                      <a:pt x="8" y="21"/>
                    </a:lnTo>
                    <a:lnTo>
                      <a:pt x="5" y="33"/>
                    </a:lnTo>
                    <a:lnTo>
                      <a:pt x="1" y="35"/>
                    </a:lnTo>
                    <a:lnTo>
                      <a:pt x="0" y="40"/>
                    </a:lnTo>
                    <a:lnTo>
                      <a:pt x="4" y="39"/>
                    </a:lnTo>
                    <a:lnTo>
                      <a:pt x="9" y="41"/>
                    </a:lnTo>
                    <a:lnTo>
                      <a:pt x="13" y="44"/>
                    </a:lnTo>
                    <a:lnTo>
                      <a:pt x="17" y="44"/>
                    </a:lnTo>
                    <a:lnTo>
                      <a:pt x="20" y="41"/>
                    </a:lnTo>
                    <a:lnTo>
                      <a:pt x="18" y="36"/>
                    </a:lnTo>
                    <a:lnTo>
                      <a:pt x="22" y="24"/>
                    </a:lnTo>
                    <a:lnTo>
                      <a:pt x="25" y="21"/>
                    </a:lnTo>
                    <a:lnTo>
                      <a:pt x="30" y="21"/>
                    </a:lnTo>
                    <a:lnTo>
                      <a:pt x="34" y="27"/>
                    </a:lnTo>
                    <a:lnTo>
                      <a:pt x="35" y="24"/>
                    </a:lnTo>
                    <a:lnTo>
                      <a:pt x="35" y="14"/>
                    </a:lnTo>
                    <a:lnTo>
                      <a:pt x="34" y="11"/>
                    </a:lnTo>
                    <a:lnTo>
                      <a:pt x="37" y="5"/>
                    </a:lnTo>
                    <a:lnTo>
                      <a:pt x="39" y="4"/>
                    </a:lnTo>
                    <a:lnTo>
                      <a:pt x="39" y="1"/>
                    </a:lnTo>
                    <a:lnTo>
                      <a:pt x="33" y="0"/>
                    </a:lnTo>
                    <a:lnTo>
                      <a:pt x="31" y="8"/>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45" name="秋田県"/>
              <p:cNvSpPr>
                <a:spLocks/>
              </p:cNvSpPr>
              <p:nvPr/>
            </p:nvSpPr>
            <p:spPr bwMode="auto">
              <a:xfrm rot="1338875">
                <a:off x="4173" y="2282"/>
                <a:ext cx="288" cy="480"/>
              </a:xfrm>
              <a:custGeom>
                <a:avLst/>
                <a:gdLst>
                  <a:gd name="T0" fmla="*/ 10752 w 36"/>
                  <a:gd name="T1" fmla="*/ 28672 h 60"/>
                  <a:gd name="T2" fmla="*/ 13824 w 36"/>
                  <a:gd name="T3" fmla="*/ 30720 h 60"/>
                  <a:gd name="T4" fmla="*/ 16384 w 36"/>
                  <a:gd name="T5" fmla="*/ 29696 h 60"/>
                  <a:gd name="T6" fmla="*/ 16896 w 36"/>
                  <a:gd name="T7" fmla="*/ 26624 h 60"/>
                  <a:gd name="T8" fmla="*/ 15872 w 36"/>
                  <a:gd name="T9" fmla="*/ 25088 h 60"/>
                  <a:gd name="T10" fmla="*/ 14848 w 36"/>
                  <a:gd name="T11" fmla="*/ 20480 h 60"/>
                  <a:gd name="T12" fmla="*/ 16896 w 36"/>
                  <a:gd name="T13" fmla="*/ 15360 h 60"/>
                  <a:gd name="T14" fmla="*/ 16384 w 36"/>
                  <a:gd name="T15" fmla="*/ 13312 h 60"/>
                  <a:gd name="T16" fmla="*/ 17408 w 36"/>
                  <a:gd name="T17" fmla="*/ 10752 h 60"/>
                  <a:gd name="T18" fmla="*/ 17408 w 36"/>
                  <a:gd name="T19" fmla="*/ 5632 h 60"/>
                  <a:gd name="T20" fmla="*/ 18432 w 36"/>
                  <a:gd name="T21" fmla="*/ 1024 h 60"/>
                  <a:gd name="T22" fmla="*/ 16384 w 36"/>
                  <a:gd name="T23" fmla="*/ 0 h 60"/>
                  <a:gd name="T24" fmla="*/ 12800 w 36"/>
                  <a:gd name="T25" fmla="*/ 1536 h 60"/>
                  <a:gd name="T26" fmla="*/ 10752 w 36"/>
                  <a:gd name="T27" fmla="*/ 512 h 60"/>
                  <a:gd name="T28" fmla="*/ 3584 w 36"/>
                  <a:gd name="T29" fmla="*/ 1536 h 60"/>
                  <a:gd name="T30" fmla="*/ 3584 w 36"/>
                  <a:gd name="T31" fmla="*/ 2560 h 60"/>
                  <a:gd name="T32" fmla="*/ 4096 w 36"/>
                  <a:gd name="T33" fmla="*/ 3584 h 60"/>
                  <a:gd name="T34" fmla="*/ 4096 w 36"/>
                  <a:gd name="T35" fmla="*/ 7680 h 60"/>
                  <a:gd name="T36" fmla="*/ 2048 w 36"/>
                  <a:gd name="T37" fmla="*/ 9728 h 60"/>
                  <a:gd name="T38" fmla="*/ 0 w 36"/>
                  <a:gd name="T39" fmla="*/ 9216 h 60"/>
                  <a:gd name="T40" fmla="*/ 0 w 36"/>
                  <a:gd name="T41" fmla="*/ 10240 h 60"/>
                  <a:gd name="T42" fmla="*/ 1024 w 36"/>
                  <a:gd name="T43" fmla="*/ 12800 h 60"/>
                  <a:gd name="T44" fmla="*/ 4096 w 36"/>
                  <a:gd name="T45" fmla="*/ 11776 h 60"/>
                  <a:gd name="T46" fmla="*/ 5632 w 36"/>
                  <a:gd name="T47" fmla="*/ 15360 h 60"/>
                  <a:gd name="T48" fmla="*/ 4608 w 36"/>
                  <a:gd name="T49" fmla="*/ 21504 h 60"/>
                  <a:gd name="T50" fmla="*/ 3584 w 36"/>
                  <a:gd name="T51" fmla="*/ 23040 h 60"/>
                  <a:gd name="T52" fmla="*/ 3072 w 36"/>
                  <a:gd name="T53" fmla="*/ 26624 h 60"/>
                  <a:gd name="T54" fmla="*/ 6144 w 36"/>
                  <a:gd name="T55" fmla="*/ 26624 h 60"/>
                  <a:gd name="T56" fmla="*/ 10752 w 36"/>
                  <a:gd name="T57" fmla="*/ 28672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60"/>
                  <a:gd name="T89" fmla="*/ 36 w 36"/>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60">
                    <a:moveTo>
                      <a:pt x="21" y="56"/>
                    </a:moveTo>
                    <a:lnTo>
                      <a:pt x="27" y="60"/>
                    </a:lnTo>
                    <a:lnTo>
                      <a:pt x="32" y="58"/>
                    </a:lnTo>
                    <a:lnTo>
                      <a:pt x="33" y="52"/>
                    </a:lnTo>
                    <a:lnTo>
                      <a:pt x="31" y="49"/>
                    </a:lnTo>
                    <a:lnTo>
                      <a:pt x="29" y="40"/>
                    </a:lnTo>
                    <a:lnTo>
                      <a:pt x="33" y="30"/>
                    </a:lnTo>
                    <a:lnTo>
                      <a:pt x="32" y="26"/>
                    </a:lnTo>
                    <a:lnTo>
                      <a:pt x="34" y="21"/>
                    </a:lnTo>
                    <a:lnTo>
                      <a:pt x="34" y="11"/>
                    </a:lnTo>
                    <a:lnTo>
                      <a:pt x="36" y="2"/>
                    </a:lnTo>
                    <a:lnTo>
                      <a:pt x="32" y="0"/>
                    </a:lnTo>
                    <a:lnTo>
                      <a:pt x="25" y="3"/>
                    </a:lnTo>
                    <a:lnTo>
                      <a:pt x="21" y="1"/>
                    </a:lnTo>
                    <a:lnTo>
                      <a:pt x="7" y="3"/>
                    </a:lnTo>
                    <a:lnTo>
                      <a:pt x="7" y="5"/>
                    </a:lnTo>
                    <a:lnTo>
                      <a:pt x="8" y="7"/>
                    </a:lnTo>
                    <a:lnTo>
                      <a:pt x="8" y="15"/>
                    </a:lnTo>
                    <a:lnTo>
                      <a:pt x="4" y="19"/>
                    </a:lnTo>
                    <a:lnTo>
                      <a:pt x="0" y="18"/>
                    </a:lnTo>
                    <a:lnTo>
                      <a:pt x="0" y="20"/>
                    </a:lnTo>
                    <a:lnTo>
                      <a:pt x="2" y="25"/>
                    </a:lnTo>
                    <a:lnTo>
                      <a:pt x="8" y="23"/>
                    </a:lnTo>
                    <a:lnTo>
                      <a:pt x="11" y="30"/>
                    </a:lnTo>
                    <a:lnTo>
                      <a:pt x="9" y="42"/>
                    </a:lnTo>
                    <a:lnTo>
                      <a:pt x="7" y="45"/>
                    </a:lnTo>
                    <a:lnTo>
                      <a:pt x="6" y="52"/>
                    </a:lnTo>
                    <a:lnTo>
                      <a:pt x="12" y="52"/>
                    </a:lnTo>
                    <a:lnTo>
                      <a:pt x="21" y="56"/>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46" name="山形県"/>
              <p:cNvSpPr>
                <a:spLocks/>
              </p:cNvSpPr>
              <p:nvPr/>
            </p:nvSpPr>
            <p:spPr bwMode="auto">
              <a:xfrm rot="1338875">
                <a:off x="3999" y="2650"/>
                <a:ext cx="256" cy="408"/>
              </a:xfrm>
              <a:custGeom>
                <a:avLst/>
                <a:gdLst>
                  <a:gd name="T0" fmla="*/ 3584 w 32"/>
                  <a:gd name="T1" fmla="*/ 13824 h 51"/>
                  <a:gd name="T2" fmla="*/ 5120 w 32"/>
                  <a:gd name="T3" fmla="*/ 13824 h 51"/>
                  <a:gd name="T4" fmla="*/ 6656 w 32"/>
                  <a:gd name="T5" fmla="*/ 14848 h 51"/>
                  <a:gd name="T6" fmla="*/ 5120 w 32"/>
                  <a:gd name="T7" fmla="*/ 16896 h 51"/>
                  <a:gd name="T8" fmla="*/ 3584 w 32"/>
                  <a:gd name="T9" fmla="*/ 17408 h 51"/>
                  <a:gd name="T10" fmla="*/ 2560 w 32"/>
                  <a:gd name="T11" fmla="*/ 22528 h 51"/>
                  <a:gd name="T12" fmla="*/ 4608 w 32"/>
                  <a:gd name="T13" fmla="*/ 23552 h 51"/>
                  <a:gd name="T14" fmla="*/ 5632 w 32"/>
                  <a:gd name="T15" fmla="*/ 23552 h 51"/>
                  <a:gd name="T16" fmla="*/ 9216 w 32"/>
                  <a:gd name="T17" fmla="*/ 26112 h 51"/>
                  <a:gd name="T18" fmla="*/ 11776 w 32"/>
                  <a:gd name="T19" fmla="*/ 24576 h 51"/>
                  <a:gd name="T20" fmla="*/ 11776 w 32"/>
                  <a:gd name="T21" fmla="*/ 22016 h 51"/>
                  <a:gd name="T22" fmla="*/ 12288 w 32"/>
                  <a:gd name="T23" fmla="*/ 19456 h 51"/>
                  <a:gd name="T24" fmla="*/ 14336 w 32"/>
                  <a:gd name="T25" fmla="*/ 18432 h 51"/>
                  <a:gd name="T26" fmla="*/ 15872 w 32"/>
                  <a:gd name="T27" fmla="*/ 12288 h 51"/>
                  <a:gd name="T28" fmla="*/ 15360 w 32"/>
                  <a:gd name="T29" fmla="*/ 10240 h 51"/>
                  <a:gd name="T30" fmla="*/ 16384 w 32"/>
                  <a:gd name="T31" fmla="*/ 7680 h 51"/>
                  <a:gd name="T32" fmla="*/ 15872 w 32"/>
                  <a:gd name="T33" fmla="*/ 4096 h 51"/>
                  <a:gd name="T34" fmla="*/ 12800 w 32"/>
                  <a:gd name="T35" fmla="*/ 2048 h 51"/>
                  <a:gd name="T36" fmla="*/ 8192 w 32"/>
                  <a:gd name="T37" fmla="*/ 0 h 51"/>
                  <a:gd name="T38" fmla="*/ 5120 w 32"/>
                  <a:gd name="T39" fmla="*/ 0 h 51"/>
                  <a:gd name="T40" fmla="*/ 3072 w 32"/>
                  <a:gd name="T41" fmla="*/ 6144 h 51"/>
                  <a:gd name="T42" fmla="*/ 0 w 32"/>
                  <a:gd name="T43" fmla="*/ 10752 h 51"/>
                  <a:gd name="T44" fmla="*/ 3072 w 32"/>
                  <a:gd name="T45" fmla="*/ 11776 h 51"/>
                  <a:gd name="T46" fmla="*/ 3584 w 32"/>
                  <a:gd name="T47" fmla="*/ 1382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51"/>
                  <a:gd name="T74" fmla="*/ 32 w 32"/>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51">
                    <a:moveTo>
                      <a:pt x="7" y="27"/>
                    </a:moveTo>
                    <a:lnTo>
                      <a:pt x="10" y="27"/>
                    </a:lnTo>
                    <a:lnTo>
                      <a:pt x="13" y="29"/>
                    </a:lnTo>
                    <a:lnTo>
                      <a:pt x="10" y="33"/>
                    </a:lnTo>
                    <a:lnTo>
                      <a:pt x="7" y="34"/>
                    </a:lnTo>
                    <a:lnTo>
                      <a:pt x="5" y="44"/>
                    </a:lnTo>
                    <a:lnTo>
                      <a:pt x="9" y="46"/>
                    </a:lnTo>
                    <a:lnTo>
                      <a:pt x="11" y="46"/>
                    </a:lnTo>
                    <a:lnTo>
                      <a:pt x="18" y="51"/>
                    </a:lnTo>
                    <a:lnTo>
                      <a:pt x="23" y="48"/>
                    </a:lnTo>
                    <a:lnTo>
                      <a:pt x="23" y="43"/>
                    </a:lnTo>
                    <a:lnTo>
                      <a:pt x="24" y="38"/>
                    </a:lnTo>
                    <a:lnTo>
                      <a:pt x="28" y="36"/>
                    </a:lnTo>
                    <a:lnTo>
                      <a:pt x="31" y="24"/>
                    </a:lnTo>
                    <a:lnTo>
                      <a:pt x="30" y="20"/>
                    </a:lnTo>
                    <a:lnTo>
                      <a:pt x="32" y="15"/>
                    </a:lnTo>
                    <a:lnTo>
                      <a:pt x="31" y="8"/>
                    </a:lnTo>
                    <a:lnTo>
                      <a:pt x="25" y="4"/>
                    </a:lnTo>
                    <a:lnTo>
                      <a:pt x="16" y="0"/>
                    </a:lnTo>
                    <a:lnTo>
                      <a:pt x="10" y="0"/>
                    </a:lnTo>
                    <a:lnTo>
                      <a:pt x="6" y="12"/>
                    </a:lnTo>
                    <a:lnTo>
                      <a:pt x="0" y="21"/>
                    </a:lnTo>
                    <a:lnTo>
                      <a:pt x="6" y="23"/>
                    </a:lnTo>
                    <a:lnTo>
                      <a:pt x="7" y="27"/>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47" name="福島県"/>
              <p:cNvSpPr>
                <a:spLocks/>
              </p:cNvSpPr>
              <p:nvPr/>
            </p:nvSpPr>
            <p:spPr bwMode="auto">
              <a:xfrm rot="1338875">
                <a:off x="3830" y="2976"/>
                <a:ext cx="424" cy="327"/>
              </a:xfrm>
              <a:custGeom>
                <a:avLst/>
                <a:gdLst>
                  <a:gd name="T0" fmla="*/ 22016 w 53"/>
                  <a:gd name="T1" fmla="*/ 2544 h 41"/>
                  <a:gd name="T2" fmla="*/ 19968 w 53"/>
                  <a:gd name="T3" fmla="*/ 1021 h 41"/>
                  <a:gd name="T4" fmla="*/ 17408 w 53"/>
                  <a:gd name="T5" fmla="*/ 0 h 41"/>
                  <a:gd name="T6" fmla="*/ 15360 w 53"/>
                  <a:gd name="T7" fmla="*/ 510 h 41"/>
                  <a:gd name="T8" fmla="*/ 15360 w 53"/>
                  <a:gd name="T9" fmla="*/ 3055 h 41"/>
                  <a:gd name="T10" fmla="*/ 12800 w 53"/>
                  <a:gd name="T11" fmla="*/ 4578 h 41"/>
                  <a:gd name="T12" fmla="*/ 9216 w 53"/>
                  <a:gd name="T13" fmla="*/ 2034 h 41"/>
                  <a:gd name="T14" fmla="*/ 8192 w 53"/>
                  <a:gd name="T15" fmla="*/ 2034 h 41"/>
                  <a:gd name="T16" fmla="*/ 7680 w 53"/>
                  <a:gd name="T17" fmla="*/ 3055 h 41"/>
                  <a:gd name="T18" fmla="*/ 5120 w 53"/>
                  <a:gd name="T19" fmla="*/ 5599 h 41"/>
                  <a:gd name="T20" fmla="*/ 5632 w 53"/>
                  <a:gd name="T21" fmla="*/ 8143 h 41"/>
                  <a:gd name="T22" fmla="*/ 0 w 53"/>
                  <a:gd name="T23" fmla="*/ 10177 h 41"/>
                  <a:gd name="T24" fmla="*/ 512 w 53"/>
                  <a:gd name="T25" fmla="*/ 11644 h 41"/>
                  <a:gd name="T26" fmla="*/ 0 w 53"/>
                  <a:gd name="T27" fmla="*/ 13168 h 41"/>
                  <a:gd name="T28" fmla="*/ 1024 w 53"/>
                  <a:gd name="T29" fmla="*/ 15202 h 41"/>
                  <a:gd name="T30" fmla="*/ 1024 w 53"/>
                  <a:gd name="T31" fmla="*/ 18767 h 41"/>
                  <a:gd name="T32" fmla="*/ 2560 w 53"/>
                  <a:gd name="T33" fmla="*/ 18767 h 41"/>
                  <a:gd name="T34" fmla="*/ 10752 w 53"/>
                  <a:gd name="T35" fmla="*/ 14691 h 41"/>
                  <a:gd name="T36" fmla="*/ 12800 w 53"/>
                  <a:gd name="T37" fmla="*/ 14691 h 41"/>
                  <a:gd name="T38" fmla="*/ 15872 w 53"/>
                  <a:gd name="T39" fmla="*/ 17235 h 41"/>
                  <a:gd name="T40" fmla="*/ 15872 w 53"/>
                  <a:gd name="T41" fmla="*/ 18767 h 41"/>
                  <a:gd name="T42" fmla="*/ 18944 w 53"/>
                  <a:gd name="T43" fmla="*/ 20800 h 41"/>
                  <a:gd name="T44" fmla="*/ 20992 w 53"/>
                  <a:gd name="T45" fmla="*/ 18767 h 41"/>
                  <a:gd name="T46" fmla="*/ 23040 w 53"/>
                  <a:gd name="T47" fmla="*/ 19780 h 41"/>
                  <a:gd name="T48" fmla="*/ 26112 w 53"/>
                  <a:gd name="T49" fmla="*/ 16733 h 41"/>
                  <a:gd name="T50" fmla="*/ 27136 w 53"/>
                  <a:gd name="T51" fmla="*/ 6612 h 41"/>
                  <a:gd name="T52" fmla="*/ 25600 w 53"/>
                  <a:gd name="T53" fmla="*/ 1021 h 41"/>
                  <a:gd name="T54" fmla="*/ 24064 w 53"/>
                  <a:gd name="T55" fmla="*/ 2544 h 41"/>
                  <a:gd name="T56" fmla="*/ 22016 w 53"/>
                  <a:gd name="T57" fmla="*/ 2544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41"/>
                  <a:gd name="T89" fmla="*/ 53 w 53"/>
                  <a:gd name="T90" fmla="*/ 41 h 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41">
                    <a:moveTo>
                      <a:pt x="43" y="5"/>
                    </a:moveTo>
                    <a:lnTo>
                      <a:pt x="39" y="2"/>
                    </a:lnTo>
                    <a:lnTo>
                      <a:pt x="34" y="0"/>
                    </a:lnTo>
                    <a:lnTo>
                      <a:pt x="30" y="1"/>
                    </a:lnTo>
                    <a:lnTo>
                      <a:pt x="30" y="6"/>
                    </a:lnTo>
                    <a:lnTo>
                      <a:pt x="25" y="9"/>
                    </a:lnTo>
                    <a:lnTo>
                      <a:pt x="18" y="4"/>
                    </a:lnTo>
                    <a:lnTo>
                      <a:pt x="16" y="4"/>
                    </a:lnTo>
                    <a:lnTo>
                      <a:pt x="15" y="6"/>
                    </a:lnTo>
                    <a:lnTo>
                      <a:pt x="10" y="11"/>
                    </a:lnTo>
                    <a:lnTo>
                      <a:pt x="11" y="16"/>
                    </a:lnTo>
                    <a:lnTo>
                      <a:pt x="0" y="20"/>
                    </a:lnTo>
                    <a:lnTo>
                      <a:pt x="1" y="23"/>
                    </a:lnTo>
                    <a:lnTo>
                      <a:pt x="0" y="26"/>
                    </a:lnTo>
                    <a:lnTo>
                      <a:pt x="2" y="30"/>
                    </a:lnTo>
                    <a:lnTo>
                      <a:pt x="2" y="37"/>
                    </a:lnTo>
                    <a:lnTo>
                      <a:pt x="5" y="37"/>
                    </a:lnTo>
                    <a:lnTo>
                      <a:pt x="21" y="29"/>
                    </a:lnTo>
                    <a:lnTo>
                      <a:pt x="25" y="29"/>
                    </a:lnTo>
                    <a:lnTo>
                      <a:pt x="31" y="34"/>
                    </a:lnTo>
                    <a:lnTo>
                      <a:pt x="31" y="37"/>
                    </a:lnTo>
                    <a:lnTo>
                      <a:pt x="37" y="41"/>
                    </a:lnTo>
                    <a:lnTo>
                      <a:pt x="41" y="37"/>
                    </a:lnTo>
                    <a:lnTo>
                      <a:pt x="45" y="39"/>
                    </a:lnTo>
                    <a:lnTo>
                      <a:pt x="51" y="33"/>
                    </a:lnTo>
                    <a:lnTo>
                      <a:pt x="53" y="13"/>
                    </a:lnTo>
                    <a:lnTo>
                      <a:pt x="50" y="2"/>
                    </a:lnTo>
                    <a:lnTo>
                      <a:pt x="47" y="5"/>
                    </a:lnTo>
                    <a:lnTo>
                      <a:pt x="43" y="5"/>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48" name="茨城県"/>
              <p:cNvSpPr>
                <a:spLocks/>
              </p:cNvSpPr>
              <p:nvPr/>
            </p:nvSpPr>
            <p:spPr bwMode="auto">
              <a:xfrm rot="1338875">
                <a:off x="3834" y="3267"/>
                <a:ext cx="280" cy="328"/>
              </a:xfrm>
              <a:custGeom>
                <a:avLst/>
                <a:gdLst>
                  <a:gd name="T0" fmla="*/ 11264 w 35"/>
                  <a:gd name="T1" fmla="*/ 2048 h 41"/>
                  <a:gd name="T2" fmla="*/ 8192 w 35"/>
                  <a:gd name="T3" fmla="*/ 0 h 41"/>
                  <a:gd name="T4" fmla="*/ 8704 w 35"/>
                  <a:gd name="T5" fmla="*/ 2560 h 41"/>
                  <a:gd name="T6" fmla="*/ 7680 w 35"/>
                  <a:gd name="T7" fmla="*/ 8704 h 41"/>
                  <a:gd name="T8" fmla="*/ 4096 w 35"/>
                  <a:gd name="T9" fmla="*/ 10240 h 41"/>
                  <a:gd name="T10" fmla="*/ 2048 w 35"/>
                  <a:gd name="T11" fmla="*/ 12800 h 41"/>
                  <a:gd name="T12" fmla="*/ 512 w 35"/>
                  <a:gd name="T13" fmla="*/ 13312 h 41"/>
                  <a:gd name="T14" fmla="*/ 0 w 35"/>
                  <a:gd name="T15" fmla="*/ 13312 h 41"/>
                  <a:gd name="T16" fmla="*/ 1536 w 35"/>
                  <a:gd name="T17" fmla="*/ 15872 h 41"/>
                  <a:gd name="T18" fmla="*/ 2560 w 35"/>
                  <a:gd name="T19" fmla="*/ 15872 h 41"/>
                  <a:gd name="T20" fmla="*/ 4096 w 35"/>
                  <a:gd name="T21" fmla="*/ 17408 h 41"/>
                  <a:gd name="T22" fmla="*/ 7680 w 35"/>
                  <a:gd name="T23" fmla="*/ 19968 h 41"/>
                  <a:gd name="T24" fmla="*/ 12800 w 35"/>
                  <a:gd name="T25" fmla="*/ 18944 h 41"/>
                  <a:gd name="T26" fmla="*/ 16384 w 35"/>
                  <a:gd name="T27" fmla="*/ 20992 h 41"/>
                  <a:gd name="T28" fmla="*/ 17920 w 35"/>
                  <a:gd name="T29" fmla="*/ 20992 h 41"/>
                  <a:gd name="T30" fmla="*/ 14848 w 35"/>
                  <a:gd name="T31" fmla="*/ 16896 h 41"/>
                  <a:gd name="T32" fmla="*/ 12800 w 35"/>
                  <a:gd name="T33" fmla="*/ 12288 h 41"/>
                  <a:gd name="T34" fmla="*/ 15360 w 35"/>
                  <a:gd name="T35" fmla="*/ 1024 h 41"/>
                  <a:gd name="T36" fmla="*/ 13312 w 35"/>
                  <a:gd name="T37" fmla="*/ 0 h 41"/>
                  <a:gd name="T38" fmla="*/ 11264 w 35"/>
                  <a:gd name="T39" fmla="*/ 2048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41"/>
                  <a:gd name="T62" fmla="*/ 35 w 35"/>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41">
                    <a:moveTo>
                      <a:pt x="22" y="4"/>
                    </a:moveTo>
                    <a:lnTo>
                      <a:pt x="16" y="0"/>
                    </a:lnTo>
                    <a:lnTo>
                      <a:pt x="17" y="5"/>
                    </a:lnTo>
                    <a:lnTo>
                      <a:pt x="15" y="17"/>
                    </a:lnTo>
                    <a:lnTo>
                      <a:pt x="8" y="20"/>
                    </a:lnTo>
                    <a:lnTo>
                      <a:pt x="4" y="25"/>
                    </a:lnTo>
                    <a:lnTo>
                      <a:pt x="1" y="26"/>
                    </a:lnTo>
                    <a:lnTo>
                      <a:pt x="0" y="26"/>
                    </a:lnTo>
                    <a:lnTo>
                      <a:pt x="3" y="31"/>
                    </a:lnTo>
                    <a:lnTo>
                      <a:pt x="5" y="31"/>
                    </a:lnTo>
                    <a:lnTo>
                      <a:pt x="8" y="34"/>
                    </a:lnTo>
                    <a:lnTo>
                      <a:pt x="15" y="39"/>
                    </a:lnTo>
                    <a:lnTo>
                      <a:pt x="25" y="37"/>
                    </a:lnTo>
                    <a:lnTo>
                      <a:pt x="32" y="41"/>
                    </a:lnTo>
                    <a:lnTo>
                      <a:pt x="35" y="41"/>
                    </a:lnTo>
                    <a:lnTo>
                      <a:pt x="29" y="33"/>
                    </a:lnTo>
                    <a:lnTo>
                      <a:pt x="25" y="24"/>
                    </a:lnTo>
                    <a:lnTo>
                      <a:pt x="30" y="2"/>
                    </a:lnTo>
                    <a:lnTo>
                      <a:pt x="26" y="0"/>
                    </a:lnTo>
                    <a:lnTo>
                      <a:pt x="22" y="4"/>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49" name="栃木県"/>
              <p:cNvSpPr>
                <a:spLocks/>
              </p:cNvSpPr>
              <p:nvPr/>
            </p:nvSpPr>
            <p:spPr bwMode="auto">
              <a:xfrm rot="1338875">
                <a:off x="3797" y="3168"/>
                <a:ext cx="216" cy="272"/>
              </a:xfrm>
              <a:custGeom>
                <a:avLst/>
                <a:gdLst>
                  <a:gd name="T0" fmla="*/ 1536 w 27"/>
                  <a:gd name="T1" fmla="*/ 10240 h 34"/>
                  <a:gd name="T2" fmla="*/ 512 w 27"/>
                  <a:gd name="T3" fmla="*/ 13312 h 34"/>
                  <a:gd name="T4" fmla="*/ 5120 w 27"/>
                  <a:gd name="T5" fmla="*/ 15872 h 34"/>
                  <a:gd name="T6" fmla="*/ 5632 w 27"/>
                  <a:gd name="T7" fmla="*/ 17408 h 34"/>
                  <a:gd name="T8" fmla="*/ 7168 w 27"/>
                  <a:gd name="T9" fmla="*/ 16896 h 34"/>
                  <a:gd name="T10" fmla="*/ 9216 w 27"/>
                  <a:gd name="T11" fmla="*/ 14336 h 34"/>
                  <a:gd name="T12" fmla="*/ 12800 w 27"/>
                  <a:gd name="T13" fmla="*/ 12800 h 34"/>
                  <a:gd name="T14" fmla="*/ 13824 w 27"/>
                  <a:gd name="T15" fmla="*/ 6656 h 34"/>
                  <a:gd name="T16" fmla="*/ 13312 w 27"/>
                  <a:gd name="T17" fmla="*/ 4096 h 34"/>
                  <a:gd name="T18" fmla="*/ 13312 w 27"/>
                  <a:gd name="T19" fmla="*/ 2560 h 34"/>
                  <a:gd name="T20" fmla="*/ 10240 w 27"/>
                  <a:gd name="T21" fmla="*/ 0 h 34"/>
                  <a:gd name="T22" fmla="*/ 8192 w 27"/>
                  <a:gd name="T23" fmla="*/ 0 h 34"/>
                  <a:gd name="T24" fmla="*/ 0 w 27"/>
                  <a:gd name="T25" fmla="*/ 4096 h 34"/>
                  <a:gd name="T26" fmla="*/ 0 w 27"/>
                  <a:gd name="T27" fmla="*/ 9728 h 34"/>
                  <a:gd name="T28" fmla="*/ 1536 w 27"/>
                  <a:gd name="T29" fmla="*/ 1024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4"/>
                  <a:gd name="T47" fmla="*/ 27 w 27"/>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4">
                    <a:moveTo>
                      <a:pt x="3" y="20"/>
                    </a:moveTo>
                    <a:lnTo>
                      <a:pt x="1" y="26"/>
                    </a:lnTo>
                    <a:lnTo>
                      <a:pt x="10" y="31"/>
                    </a:lnTo>
                    <a:lnTo>
                      <a:pt x="11" y="34"/>
                    </a:lnTo>
                    <a:lnTo>
                      <a:pt x="14" y="33"/>
                    </a:lnTo>
                    <a:lnTo>
                      <a:pt x="18" y="28"/>
                    </a:lnTo>
                    <a:lnTo>
                      <a:pt x="25" y="25"/>
                    </a:lnTo>
                    <a:lnTo>
                      <a:pt x="27" y="13"/>
                    </a:lnTo>
                    <a:lnTo>
                      <a:pt x="26" y="8"/>
                    </a:lnTo>
                    <a:lnTo>
                      <a:pt x="26" y="5"/>
                    </a:lnTo>
                    <a:lnTo>
                      <a:pt x="20" y="0"/>
                    </a:lnTo>
                    <a:lnTo>
                      <a:pt x="16" y="0"/>
                    </a:lnTo>
                    <a:lnTo>
                      <a:pt x="0" y="8"/>
                    </a:lnTo>
                    <a:lnTo>
                      <a:pt x="0" y="19"/>
                    </a:lnTo>
                    <a:lnTo>
                      <a:pt x="3" y="20"/>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50" name="群馬県"/>
              <p:cNvSpPr>
                <a:spLocks/>
              </p:cNvSpPr>
              <p:nvPr/>
            </p:nvSpPr>
            <p:spPr bwMode="auto">
              <a:xfrm rot="1338875">
                <a:off x="3559" y="3128"/>
                <a:ext cx="320" cy="312"/>
              </a:xfrm>
              <a:custGeom>
                <a:avLst/>
                <a:gdLst>
                  <a:gd name="T0" fmla="*/ 10240 w 40"/>
                  <a:gd name="T1" fmla="*/ 1536 h 39"/>
                  <a:gd name="T2" fmla="*/ 8192 w 40"/>
                  <a:gd name="T3" fmla="*/ 1536 h 39"/>
                  <a:gd name="T4" fmla="*/ 8192 w 40"/>
                  <a:gd name="T5" fmla="*/ 3584 h 39"/>
                  <a:gd name="T6" fmla="*/ 4096 w 40"/>
                  <a:gd name="T7" fmla="*/ 6144 h 39"/>
                  <a:gd name="T8" fmla="*/ 2048 w 40"/>
                  <a:gd name="T9" fmla="*/ 6656 h 39"/>
                  <a:gd name="T10" fmla="*/ 0 w 40"/>
                  <a:gd name="T11" fmla="*/ 10752 h 39"/>
                  <a:gd name="T12" fmla="*/ 3584 w 40"/>
                  <a:gd name="T13" fmla="*/ 11776 h 39"/>
                  <a:gd name="T14" fmla="*/ 3072 w 40"/>
                  <a:gd name="T15" fmla="*/ 15872 h 39"/>
                  <a:gd name="T16" fmla="*/ 5120 w 40"/>
                  <a:gd name="T17" fmla="*/ 19968 h 39"/>
                  <a:gd name="T18" fmla="*/ 7680 w 40"/>
                  <a:gd name="T19" fmla="*/ 17920 h 39"/>
                  <a:gd name="T20" fmla="*/ 10240 w 40"/>
                  <a:gd name="T21" fmla="*/ 16896 h 39"/>
                  <a:gd name="T22" fmla="*/ 11264 w 40"/>
                  <a:gd name="T23" fmla="*/ 14336 h 39"/>
                  <a:gd name="T24" fmla="*/ 14336 w 40"/>
                  <a:gd name="T25" fmla="*/ 14336 h 39"/>
                  <a:gd name="T26" fmla="*/ 16384 w 40"/>
                  <a:gd name="T27" fmla="*/ 15872 h 39"/>
                  <a:gd name="T28" fmla="*/ 19968 w 40"/>
                  <a:gd name="T29" fmla="*/ 15360 h 39"/>
                  <a:gd name="T30" fmla="*/ 20480 w 40"/>
                  <a:gd name="T31" fmla="*/ 15360 h 39"/>
                  <a:gd name="T32" fmla="*/ 19968 w 40"/>
                  <a:gd name="T33" fmla="*/ 13824 h 39"/>
                  <a:gd name="T34" fmla="*/ 15360 w 40"/>
                  <a:gd name="T35" fmla="*/ 11264 h 39"/>
                  <a:gd name="T36" fmla="*/ 16384 w 40"/>
                  <a:gd name="T37" fmla="*/ 8192 h 39"/>
                  <a:gd name="T38" fmla="*/ 14848 w 40"/>
                  <a:gd name="T39" fmla="*/ 7680 h 39"/>
                  <a:gd name="T40" fmla="*/ 14848 w 40"/>
                  <a:gd name="T41" fmla="*/ 2048 h 39"/>
                  <a:gd name="T42" fmla="*/ 13312 w 40"/>
                  <a:gd name="T43" fmla="*/ 2048 h 39"/>
                  <a:gd name="T44" fmla="*/ 10752 w 40"/>
                  <a:gd name="T45" fmla="*/ 0 h 39"/>
                  <a:gd name="T46" fmla="*/ 10240 w 40"/>
                  <a:gd name="T47" fmla="*/ 1536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39"/>
                  <a:gd name="T74" fmla="*/ 40 w 40"/>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39">
                    <a:moveTo>
                      <a:pt x="20" y="3"/>
                    </a:moveTo>
                    <a:lnTo>
                      <a:pt x="16" y="3"/>
                    </a:lnTo>
                    <a:lnTo>
                      <a:pt x="16" y="7"/>
                    </a:lnTo>
                    <a:lnTo>
                      <a:pt x="8" y="12"/>
                    </a:lnTo>
                    <a:lnTo>
                      <a:pt x="4" y="13"/>
                    </a:lnTo>
                    <a:lnTo>
                      <a:pt x="0" y="21"/>
                    </a:lnTo>
                    <a:lnTo>
                      <a:pt x="7" y="23"/>
                    </a:lnTo>
                    <a:lnTo>
                      <a:pt x="6" y="31"/>
                    </a:lnTo>
                    <a:lnTo>
                      <a:pt x="10" y="39"/>
                    </a:lnTo>
                    <a:lnTo>
                      <a:pt x="15" y="35"/>
                    </a:lnTo>
                    <a:lnTo>
                      <a:pt x="20" y="33"/>
                    </a:lnTo>
                    <a:lnTo>
                      <a:pt x="22" y="28"/>
                    </a:lnTo>
                    <a:lnTo>
                      <a:pt x="28" y="28"/>
                    </a:lnTo>
                    <a:lnTo>
                      <a:pt x="32" y="31"/>
                    </a:lnTo>
                    <a:lnTo>
                      <a:pt x="39" y="30"/>
                    </a:lnTo>
                    <a:lnTo>
                      <a:pt x="40" y="30"/>
                    </a:lnTo>
                    <a:lnTo>
                      <a:pt x="39" y="27"/>
                    </a:lnTo>
                    <a:lnTo>
                      <a:pt x="30" y="22"/>
                    </a:lnTo>
                    <a:lnTo>
                      <a:pt x="32" y="16"/>
                    </a:lnTo>
                    <a:lnTo>
                      <a:pt x="29" y="15"/>
                    </a:lnTo>
                    <a:lnTo>
                      <a:pt x="29" y="4"/>
                    </a:lnTo>
                    <a:lnTo>
                      <a:pt x="26" y="4"/>
                    </a:lnTo>
                    <a:lnTo>
                      <a:pt x="21" y="0"/>
                    </a:lnTo>
                    <a:lnTo>
                      <a:pt x="20" y="3"/>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51" name="埼玉県"/>
              <p:cNvSpPr>
                <a:spLocks/>
              </p:cNvSpPr>
              <p:nvPr/>
            </p:nvSpPr>
            <p:spPr bwMode="auto">
              <a:xfrm rot="1338875">
                <a:off x="3582" y="3361"/>
                <a:ext cx="272" cy="144"/>
              </a:xfrm>
              <a:custGeom>
                <a:avLst/>
                <a:gdLst>
                  <a:gd name="T0" fmla="*/ 9216 w 34"/>
                  <a:gd name="T1" fmla="*/ 0 h 18"/>
                  <a:gd name="T2" fmla="*/ 6144 w 34"/>
                  <a:gd name="T3" fmla="*/ 0 h 18"/>
                  <a:gd name="T4" fmla="*/ 5120 w 34"/>
                  <a:gd name="T5" fmla="*/ 2560 h 18"/>
                  <a:gd name="T6" fmla="*/ 2560 w 34"/>
                  <a:gd name="T7" fmla="*/ 3584 h 18"/>
                  <a:gd name="T8" fmla="*/ 0 w 34"/>
                  <a:gd name="T9" fmla="*/ 5632 h 18"/>
                  <a:gd name="T10" fmla="*/ 512 w 34"/>
                  <a:gd name="T11" fmla="*/ 7168 h 18"/>
                  <a:gd name="T12" fmla="*/ 3072 w 34"/>
                  <a:gd name="T13" fmla="*/ 7680 h 18"/>
                  <a:gd name="T14" fmla="*/ 4096 w 34"/>
                  <a:gd name="T15" fmla="*/ 7168 h 18"/>
                  <a:gd name="T16" fmla="*/ 8192 w 34"/>
                  <a:gd name="T17" fmla="*/ 8192 h 18"/>
                  <a:gd name="T18" fmla="*/ 10240 w 34"/>
                  <a:gd name="T19" fmla="*/ 9216 h 18"/>
                  <a:gd name="T20" fmla="*/ 12288 w 34"/>
                  <a:gd name="T21" fmla="*/ 8704 h 18"/>
                  <a:gd name="T22" fmla="*/ 12800 w 34"/>
                  <a:gd name="T23" fmla="*/ 9216 h 18"/>
                  <a:gd name="T24" fmla="*/ 13824 w 34"/>
                  <a:gd name="T25" fmla="*/ 8704 h 18"/>
                  <a:gd name="T26" fmla="*/ 15872 w 34"/>
                  <a:gd name="T27" fmla="*/ 8192 h 18"/>
                  <a:gd name="T28" fmla="*/ 17408 w 34"/>
                  <a:gd name="T29" fmla="*/ 8704 h 18"/>
                  <a:gd name="T30" fmla="*/ 17408 w 34"/>
                  <a:gd name="T31" fmla="*/ 6144 h 18"/>
                  <a:gd name="T32" fmla="*/ 16384 w 34"/>
                  <a:gd name="T33" fmla="*/ 3584 h 18"/>
                  <a:gd name="T34" fmla="*/ 14848 w 34"/>
                  <a:gd name="T35" fmla="*/ 1024 h 18"/>
                  <a:gd name="T36" fmla="*/ 11264 w 34"/>
                  <a:gd name="T37" fmla="*/ 1536 h 18"/>
                  <a:gd name="T38" fmla="*/ 9216 w 34"/>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8"/>
                  <a:gd name="T62" fmla="*/ 34 w 34"/>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8">
                    <a:moveTo>
                      <a:pt x="18" y="0"/>
                    </a:moveTo>
                    <a:lnTo>
                      <a:pt x="12" y="0"/>
                    </a:lnTo>
                    <a:lnTo>
                      <a:pt x="10" y="5"/>
                    </a:lnTo>
                    <a:lnTo>
                      <a:pt x="5" y="7"/>
                    </a:lnTo>
                    <a:lnTo>
                      <a:pt x="0" y="11"/>
                    </a:lnTo>
                    <a:lnTo>
                      <a:pt x="1" y="14"/>
                    </a:lnTo>
                    <a:lnTo>
                      <a:pt x="6" y="15"/>
                    </a:lnTo>
                    <a:lnTo>
                      <a:pt x="8" y="14"/>
                    </a:lnTo>
                    <a:lnTo>
                      <a:pt x="16" y="16"/>
                    </a:lnTo>
                    <a:lnTo>
                      <a:pt x="20" y="18"/>
                    </a:lnTo>
                    <a:lnTo>
                      <a:pt x="24" y="17"/>
                    </a:lnTo>
                    <a:lnTo>
                      <a:pt x="25" y="18"/>
                    </a:lnTo>
                    <a:lnTo>
                      <a:pt x="27" y="17"/>
                    </a:lnTo>
                    <a:lnTo>
                      <a:pt x="31" y="16"/>
                    </a:lnTo>
                    <a:lnTo>
                      <a:pt x="34" y="17"/>
                    </a:lnTo>
                    <a:lnTo>
                      <a:pt x="34" y="12"/>
                    </a:lnTo>
                    <a:lnTo>
                      <a:pt x="32" y="7"/>
                    </a:lnTo>
                    <a:lnTo>
                      <a:pt x="29" y="2"/>
                    </a:lnTo>
                    <a:lnTo>
                      <a:pt x="22" y="3"/>
                    </a:lnTo>
                    <a:lnTo>
                      <a:pt x="18" y="0"/>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52" name="千葉県"/>
              <p:cNvSpPr>
                <a:spLocks/>
              </p:cNvSpPr>
              <p:nvPr/>
            </p:nvSpPr>
            <p:spPr bwMode="auto">
              <a:xfrm rot="1338875">
                <a:off x="3746" y="3497"/>
                <a:ext cx="272" cy="335"/>
              </a:xfrm>
              <a:custGeom>
                <a:avLst/>
                <a:gdLst>
                  <a:gd name="T0" fmla="*/ 12288 w 34"/>
                  <a:gd name="T1" fmla="*/ 3055 h 42"/>
                  <a:gd name="T2" fmla="*/ 7168 w 34"/>
                  <a:gd name="T3" fmla="*/ 4068 h 42"/>
                  <a:gd name="T4" fmla="*/ 3584 w 34"/>
                  <a:gd name="T5" fmla="*/ 1523 h 42"/>
                  <a:gd name="T6" fmla="*/ 2048 w 34"/>
                  <a:gd name="T7" fmla="*/ 0 h 42"/>
                  <a:gd name="T8" fmla="*/ 1024 w 34"/>
                  <a:gd name="T9" fmla="*/ 0 h 42"/>
                  <a:gd name="T10" fmla="*/ 2048 w 34"/>
                  <a:gd name="T11" fmla="*/ 2544 h 42"/>
                  <a:gd name="T12" fmla="*/ 2048 w 34"/>
                  <a:gd name="T13" fmla="*/ 5089 h 42"/>
                  <a:gd name="T14" fmla="*/ 2560 w 34"/>
                  <a:gd name="T15" fmla="*/ 7123 h 42"/>
                  <a:gd name="T16" fmla="*/ 4096 w 34"/>
                  <a:gd name="T17" fmla="*/ 7123 h 42"/>
                  <a:gd name="T18" fmla="*/ 5120 w 34"/>
                  <a:gd name="T19" fmla="*/ 9165 h 42"/>
                  <a:gd name="T20" fmla="*/ 4096 w 34"/>
                  <a:gd name="T21" fmla="*/ 10688 h 42"/>
                  <a:gd name="T22" fmla="*/ 2560 w 34"/>
                  <a:gd name="T23" fmla="*/ 11135 h 42"/>
                  <a:gd name="T24" fmla="*/ 1024 w 34"/>
                  <a:gd name="T25" fmla="*/ 13679 h 42"/>
                  <a:gd name="T26" fmla="*/ 1536 w 34"/>
                  <a:gd name="T27" fmla="*/ 15203 h 42"/>
                  <a:gd name="T28" fmla="*/ 1536 w 34"/>
                  <a:gd name="T29" fmla="*/ 19278 h 42"/>
                  <a:gd name="T30" fmla="*/ 0 w 34"/>
                  <a:gd name="T31" fmla="*/ 20291 h 42"/>
                  <a:gd name="T32" fmla="*/ 2560 w 34"/>
                  <a:gd name="T33" fmla="*/ 21312 h 42"/>
                  <a:gd name="T34" fmla="*/ 4096 w 34"/>
                  <a:gd name="T35" fmla="*/ 20802 h 42"/>
                  <a:gd name="T36" fmla="*/ 4096 w 34"/>
                  <a:gd name="T37" fmla="*/ 19278 h 42"/>
                  <a:gd name="T38" fmla="*/ 10240 w 34"/>
                  <a:gd name="T39" fmla="*/ 15713 h 42"/>
                  <a:gd name="T40" fmla="*/ 10752 w 34"/>
                  <a:gd name="T41" fmla="*/ 10178 h 42"/>
                  <a:gd name="T42" fmla="*/ 12800 w 34"/>
                  <a:gd name="T43" fmla="*/ 7123 h 42"/>
                  <a:gd name="T44" fmla="*/ 16896 w 34"/>
                  <a:gd name="T45" fmla="*/ 6110 h 42"/>
                  <a:gd name="T46" fmla="*/ 17408 w 34"/>
                  <a:gd name="T47" fmla="*/ 5089 h 42"/>
                  <a:gd name="T48" fmla="*/ 15872 w 34"/>
                  <a:gd name="T49" fmla="*/ 5089 h 42"/>
                  <a:gd name="T50" fmla="*/ 12288 w 34"/>
                  <a:gd name="T51" fmla="*/ 3055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
                  <a:gd name="T79" fmla="*/ 0 h 42"/>
                  <a:gd name="T80" fmla="*/ 34 w 34"/>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 h="42">
                    <a:moveTo>
                      <a:pt x="24" y="6"/>
                    </a:moveTo>
                    <a:lnTo>
                      <a:pt x="14" y="8"/>
                    </a:lnTo>
                    <a:lnTo>
                      <a:pt x="7" y="3"/>
                    </a:lnTo>
                    <a:lnTo>
                      <a:pt x="4" y="0"/>
                    </a:lnTo>
                    <a:lnTo>
                      <a:pt x="2" y="0"/>
                    </a:lnTo>
                    <a:lnTo>
                      <a:pt x="4" y="5"/>
                    </a:lnTo>
                    <a:lnTo>
                      <a:pt x="4" y="10"/>
                    </a:lnTo>
                    <a:lnTo>
                      <a:pt x="5" y="14"/>
                    </a:lnTo>
                    <a:lnTo>
                      <a:pt x="8" y="14"/>
                    </a:lnTo>
                    <a:lnTo>
                      <a:pt x="10" y="18"/>
                    </a:lnTo>
                    <a:lnTo>
                      <a:pt x="8" y="21"/>
                    </a:lnTo>
                    <a:lnTo>
                      <a:pt x="5" y="22"/>
                    </a:lnTo>
                    <a:lnTo>
                      <a:pt x="2" y="27"/>
                    </a:lnTo>
                    <a:lnTo>
                      <a:pt x="3" y="30"/>
                    </a:lnTo>
                    <a:lnTo>
                      <a:pt x="3" y="38"/>
                    </a:lnTo>
                    <a:lnTo>
                      <a:pt x="0" y="40"/>
                    </a:lnTo>
                    <a:lnTo>
                      <a:pt x="5" y="42"/>
                    </a:lnTo>
                    <a:lnTo>
                      <a:pt x="8" y="41"/>
                    </a:lnTo>
                    <a:lnTo>
                      <a:pt x="8" y="38"/>
                    </a:lnTo>
                    <a:lnTo>
                      <a:pt x="20" y="31"/>
                    </a:lnTo>
                    <a:lnTo>
                      <a:pt x="21" y="20"/>
                    </a:lnTo>
                    <a:lnTo>
                      <a:pt x="25" y="14"/>
                    </a:lnTo>
                    <a:lnTo>
                      <a:pt x="33" y="12"/>
                    </a:lnTo>
                    <a:lnTo>
                      <a:pt x="34" y="10"/>
                    </a:lnTo>
                    <a:lnTo>
                      <a:pt x="31" y="10"/>
                    </a:lnTo>
                    <a:lnTo>
                      <a:pt x="24" y="6"/>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53" name="東京都"/>
              <p:cNvSpPr>
                <a:spLocks/>
              </p:cNvSpPr>
              <p:nvPr/>
            </p:nvSpPr>
            <p:spPr bwMode="auto">
              <a:xfrm rot="1338875">
                <a:off x="3589" y="3477"/>
                <a:ext cx="232" cy="120"/>
              </a:xfrm>
              <a:custGeom>
                <a:avLst/>
                <a:gdLst>
                  <a:gd name="T0" fmla="*/ 12800 w 29"/>
                  <a:gd name="T1" fmla="*/ 1024 h 15"/>
                  <a:gd name="T2" fmla="*/ 10752 w 29"/>
                  <a:gd name="T3" fmla="*/ 1536 h 15"/>
                  <a:gd name="T4" fmla="*/ 9728 w 29"/>
                  <a:gd name="T5" fmla="*/ 2048 h 15"/>
                  <a:gd name="T6" fmla="*/ 9216 w 29"/>
                  <a:gd name="T7" fmla="*/ 1536 h 15"/>
                  <a:gd name="T8" fmla="*/ 7168 w 29"/>
                  <a:gd name="T9" fmla="*/ 2048 h 15"/>
                  <a:gd name="T10" fmla="*/ 5120 w 29"/>
                  <a:gd name="T11" fmla="*/ 1024 h 15"/>
                  <a:gd name="T12" fmla="*/ 1024 w 29"/>
                  <a:gd name="T13" fmla="*/ 0 h 15"/>
                  <a:gd name="T14" fmla="*/ 0 w 29"/>
                  <a:gd name="T15" fmla="*/ 512 h 15"/>
                  <a:gd name="T16" fmla="*/ 3584 w 29"/>
                  <a:gd name="T17" fmla="*/ 5120 h 15"/>
                  <a:gd name="T18" fmla="*/ 7168 w 29"/>
                  <a:gd name="T19" fmla="*/ 5632 h 15"/>
                  <a:gd name="T20" fmla="*/ 8192 w 29"/>
                  <a:gd name="T21" fmla="*/ 7680 h 15"/>
                  <a:gd name="T22" fmla="*/ 8704 w 29"/>
                  <a:gd name="T23" fmla="*/ 6144 h 15"/>
                  <a:gd name="T24" fmla="*/ 8192 w 29"/>
                  <a:gd name="T25" fmla="*/ 5120 h 15"/>
                  <a:gd name="T26" fmla="*/ 10240 w 29"/>
                  <a:gd name="T27" fmla="*/ 5120 h 15"/>
                  <a:gd name="T28" fmla="*/ 12800 w 29"/>
                  <a:gd name="T29" fmla="*/ 6656 h 15"/>
                  <a:gd name="T30" fmla="*/ 12800 w 29"/>
                  <a:gd name="T31" fmla="*/ 4096 h 15"/>
                  <a:gd name="T32" fmla="*/ 14848 w 29"/>
                  <a:gd name="T33" fmla="*/ 3584 h 15"/>
                  <a:gd name="T34" fmla="*/ 14336 w 29"/>
                  <a:gd name="T35" fmla="*/ 1536 h 15"/>
                  <a:gd name="T36" fmla="*/ 12800 w 29"/>
                  <a:gd name="T37" fmla="*/ 1024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15"/>
                  <a:gd name="T59" fmla="*/ 29 w 29"/>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15">
                    <a:moveTo>
                      <a:pt x="25" y="2"/>
                    </a:moveTo>
                    <a:lnTo>
                      <a:pt x="21" y="3"/>
                    </a:lnTo>
                    <a:lnTo>
                      <a:pt x="19" y="4"/>
                    </a:lnTo>
                    <a:lnTo>
                      <a:pt x="18" y="3"/>
                    </a:lnTo>
                    <a:lnTo>
                      <a:pt x="14" y="4"/>
                    </a:lnTo>
                    <a:lnTo>
                      <a:pt x="10" y="2"/>
                    </a:lnTo>
                    <a:lnTo>
                      <a:pt x="2" y="0"/>
                    </a:lnTo>
                    <a:lnTo>
                      <a:pt x="0" y="1"/>
                    </a:lnTo>
                    <a:lnTo>
                      <a:pt x="7" y="10"/>
                    </a:lnTo>
                    <a:lnTo>
                      <a:pt x="14" y="11"/>
                    </a:lnTo>
                    <a:lnTo>
                      <a:pt x="16" y="15"/>
                    </a:lnTo>
                    <a:lnTo>
                      <a:pt x="17" y="12"/>
                    </a:lnTo>
                    <a:lnTo>
                      <a:pt x="16" y="10"/>
                    </a:lnTo>
                    <a:lnTo>
                      <a:pt x="20" y="10"/>
                    </a:lnTo>
                    <a:lnTo>
                      <a:pt x="25" y="13"/>
                    </a:lnTo>
                    <a:lnTo>
                      <a:pt x="25" y="8"/>
                    </a:lnTo>
                    <a:lnTo>
                      <a:pt x="29" y="7"/>
                    </a:lnTo>
                    <a:lnTo>
                      <a:pt x="28" y="3"/>
                    </a:lnTo>
                    <a:lnTo>
                      <a:pt x="25" y="2"/>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54" name="神奈川県"/>
              <p:cNvSpPr>
                <a:spLocks/>
              </p:cNvSpPr>
              <p:nvPr/>
            </p:nvSpPr>
            <p:spPr bwMode="auto">
              <a:xfrm rot="1338875">
                <a:off x="3547" y="3542"/>
                <a:ext cx="208" cy="144"/>
              </a:xfrm>
              <a:custGeom>
                <a:avLst/>
                <a:gdLst>
                  <a:gd name="T0" fmla="*/ 8704 w 26"/>
                  <a:gd name="T1" fmla="*/ 0 h 18"/>
                  <a:gd name="T2" fmla="*/ 9216 w 26"/>
                  <a:gd name="T3" fmla="*/ 1024 h 18"/>
                  <a:gd name="T4" fmla="*/ 8704 w 26"/>
                  <a:gd name="T5" fmla="*/ 2560 h 18"/>
                  <a:gd name="T6" fmla="*/ 7680 w 26"/>
                  <a:gd name="T7" fmla="*/ 512 h 18"/>
                  <a:gd name="T8" fmla="*/ 4096 w 26"/>
                  <a:gd name="T9" fmla="*/ 0 h 18"/>
                  <a:gd name="T10" fmla="*/ 3584 w 26"/>
                  <a:gd name="T11" fmla="*/ 2048 h 18"/>
                  <a:gd name="T12" fmla="*/ 1536 w 26"/>
                  <a:gd name="T13" fmla="*/ 3072 h 18"/>
                  <a:gd name="T14" fmla="*/ 0 w 26"/>
                  <a:gd name="T15" fmla="*/ 4608 h 18"/>
                  <a:gd name="T16" fmla="*/ 2560 w 26"/>
                  <a:gd name="T17" fmla="*/ 4608 h 18"/>
                  <a:gd name="T18" fmla="*/ 2560 w 26"/>
                  <a:gd name="T19" fmla="*/ 8704 h 18"/>
                  <a:gd name="T20" fmla="*/ 3584 w 26"/>
                  <a:gd name="T21" fmla="*/ 9216 h 18"/>
                  <a:gd name="T22" fmla="*/ 4096 w 26"/>
                  <a:gd name="T23" fmla="*/ 8704 h 18"/>
                  <a:gd name="T24" fmla="*/ 5120 w 26"/>
                  <a:gd name="T25" fmla="*/ 6144 h 18"/>
                  <a:gd name="T26" fmla="*/ 8704 w 26"/>
                  <a:gd name="T27" fmla="*/ 5120 h 18"/>
                  <a:gd name="T28" fmla="*/ 10752 w 26"/>
                  <a:gd name="T29" fmla="*/ 6144 h 18"/>
                  <a:gd name="T30" fmla="*/ 10752 w 26"/>
                  <a:gd name="T31" fmla="*/ 8192 h 18"/>
                  <a:gd name="T32" fmla="*/ 12288 w 26"/>
                  <a:gd name="T33" fmla="*/ 8192 h 18"/>
                  <a:gd name="T34" fmla="*/ 12800 w 26"/>
                  <a:gd name="T35" fmla="*/ 6656 h 18"/>
                  <a:gd name="T36" fmla="*/ 12288 w 26"/>
                  <a:gd name="T37" fmla="*/ 5632 h 18"/>
                  <a:gd name="T38" fmla="*/ 11264 w 26"/>
                  <a:gd name="T39" fmla="*/ 3584 h 18"/>
                  <a:gd name="T40" fmla="*/ 13312 w 26"/>
                  <a:gd name="T41" fmla="*/ 1536 h 18"/>
                  <a:gd name="T42" fmla="*/ 10752 w 26"/>
                  <a:gd name="T43" fmla="*/ 0 h 18"/>
                  <a:gd name="T44" fmla="*/ 8704 w 26"/>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18"/>
                  <a:gd name="T71" fmla="*/ 26 w 26"/>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18">
                    <a:moveTo>
                      <a:pt x="17" y="0"/>
                    </a:moveTo>
                    <a:lnTo>
                      <a:pt x="18" y="2"/>
                    </a:lnTo>
                    <a:lnTo>
                      <a:pt x="17" y="5"/>
                    </a:lnTo>
                    <a:lnTo>
                      <a:pt x="15" y="1"/>
                    </a:lnTo>
                    <a:lnTo>
                      <a:pt x="8" y="0"/>
                    </a:lnTo>
                    <a:lnTo>
                      <a:pt x="7" y="4"/>
                    </a:lnTo>
                    <a:lnTo>
                      <a:pt x="3" y="6"/>
                    </a:lnTo>
                    <a:lnTo>
                      <a:pt x="0" y="9"/>
                    </a:lnTo>
                    <a:lnTo>
                      <a:pt x="5" y="9"/>
                    </a:lnTo>
                    <a:lnTo>
                      <a:pt x="5" y="17"/>
                    </a:lnTo>
                    <a:lnTo>
                      <a:pt x="7" y="18"/>
                    </a:lnTo>
                    <a:lnTo>
                      <a:pt x="8" y="17"/>
                    </a:lnTo>
                    <a:lnTo>
                      <a:pt x="10" y="12"/>
                    </a:lnTo>
                    <a:lnTo>
                      <a:pt x="17" y="10"/>
                    </a:lnTo>
                    <a:lnTo>
                      <a:pt x="21" y="12"/>
                    </a:lnTo>
                    <a:lnTo>
                      <a:pt x="21" y="16"/>
                    </a:lnTo>
                    <a:lnTo>
                      <a:pt x="24" y="16"/>
                    </a:lnTo>
                    <a:lnTo>
                      <a:pt x="25" y="13"/>
                    </a:lnTo>
                    <a:lnTo>
                      <a:pt x="24" y="11"/>
                    </a:lnTo>
                    <a:lnTo>
                      <a:pt x="22" y="7"/>
                    </a:lnTo>
                    <a:lnTo>
                      <a:pt x="26" y="3"/>
                    </a:lnTo>
                    <a:lnTo>
                      <a:pt x="21" y="0"/>
                    </a:lnTo>
                    <a:lnTo>
                      <a:pt x="17" y="0"/>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55" name="新潟県"/>
              <p:cNvSpPr>
                <a:spLocks/>
              </p:cNvSpPr>
              <p:nvPr/>
            </p:nvSpPr>
            <p:spPr bwMode="auto">
              <a:xfrm rot="1338875">
                <a:off x="3520" y="2694"/>
                <a:ext cx="519" cy="528"/>
              </a:xfrm>
              <a:custGeom>
                <a:avLst/>
                <a:gdLst>
                  <a:gd name="T0" fmla="*/ 1533 w 65"/>
                  <a:gd name="T1" fmla="*/ 32768 h 66"/>
                  <a:gd name="T2" fmla="*/ 3569 w 65"/>
                  <a:gd name="T3" fmla="*/ 30720 h 66"/>
                  <a:gd name="T4" fmla="*/ 5102 w 65"/>
                  <a:gd name="T5" fmla="*/ 30720 h 66"/>
                  <a:gd name="T6" fmla="*/ 6124 w 65"/>
                  <a:gd name="T7" fmla="*/ 32256 h 66"/>
                  <a:gd name="T8" fmla="*/ 7649 w 65"/>
                  <a:gd name="T9" fmla="*/ 30720 h 66"/>
                  <a:gd name="T10" fmla="*/ 9693 w 65"/>
                  <a:gd name="T11" fmla="*/ 30720 h 66"/>
                  <a:gd name="T12" fmla="*/ 10204 w 65"/>
                  <a:gd name="T13" fmla="*/ 29184 h 66"/>
                  <a:gd name="T14" fmla="*/ 12751 w 65"/>
                  <a:gd name="T15" fmla="*/ 28160 h 66"/>
                  <a:gd name="T16" fmla="*/ 14788 w 65"/>
                  <a:gd name="T17" fmla="*/ 31232 h 66"/>
                  <a:gd name="T18" fmla="*/ 14788 w 65"/>
                  <a:gd name="T19" fmla="*/ 33792 h 66"/>
                  <a:gd name="T20" fmla="*/ 18804 w 65"/>
                  <a:gd name="T21" fmla="*/ 31232 h 66"/>
                  <a:gd name="T22" fmla="*/ 18804 w 65"/>
                  <a:gd name="T23" fmla="*/ 29184 h 66"/>
                  <a:gd name="T24" fmla="*/ 20848 w 65"/>
                  <a:gd name="T25" fmla="*/ 29184 h 66"/>
                  <a:gd name="T26" fmla="*/ 21359 w 65"/>
                  <a:gd name="T27" fmla="*/ 27648 h 66"/>
                  <a:gd name="T28" fmla="*/ 23906 w 65"/>
                  <a:gd name="T29" fmla="*/ 29696 h 66"/>
                  <a:gd name="T30" fmla="*/ 23906 w 65"/>
                  <a:gd name="T31" fmla="*/ 26112 h 66"/>
                  <a:gd name="T32" fmla="*/ 22884 w 65"/>
                  <a:gd name="T33" fmla="*/ 24064 h 66"/>
                  <a:gd name="T34" fmla="*/ 23395 w 65"/>
                  <a:gd name="T35" fmla="*/ 22528 h 66"/>
                  <a:gd name="T36" fmla="*/ 22884 w 65"/>
                  <a:gd name="T37" fmla="*/ 20992 h 66"/>
                  <a:gd name="T38" fmla="*/ 28497 w 65"/>
                  <a:gd name="T39" fmla="*/ 18944 h 66"/>
                  <a:gd name="T40" fmla="*/ 27986 w 65"/>
                  <a:gd name="T41" fmla="*/ 16384 h 66"/>
                  <a:gd name="T42" fmla="*/ 30541 w 65"/>
                  <a:gd name="T43" fmla="*/ 13824 h 66"/>
                  <a:gd name="T44" fmla="*/ 31052 w 65"/>
                  <a:gd name="T45" fmla="*/ 12800 h 66"/>
                  <a:gd name="T46" fmla="*/ 29008 w 65"/>
                  <a:gd name="T47" fmla="*/ 11776 h 66"/>
                  <a:gd name="T48" fmla="*/ 30030 w 65"/>
                  <a:gd name="T49" fmla="*/ 6656 h 66"/>
                  <a:gd name="T50" fmla="*/ 31555 w 65"/>
                  <a:gd name="T51" fmla="*/ 6144 h 66"/>
                  <a:gd name="T52" fmla="*/ 33088 w 65"/>
                  <a:gd name="T53" fmla="*/ 4096 h 66"/>
                  <a:gd name="T54" fmla="*/ 31555 w 65"/>
                  <a:gd name="T55" fmla="*/ 3072 h 66"/>
                  <a:gd name="T56" fmla="*/ 30030 w 65"/>
                  <a:gd name="T57" fmla="*/ 3072 h 66"/>
                  <a:gd name="T58" fmla="*/ 29519 w 65"/>
                  <a:gd name="T59" fmla="*/ 1024 h 66"/>
                  <a:gd name="T60" fmla="*/ 26461 w 65"/>
                  <a:gd name="T61" fmla="*/ 0 h 66"/>
                  <a:gd name="T62" fmla="*/ 25439 w 65"/>
                  <a:gd name="T63" fmla="*/ 6144 h 66"/>
                  <a:gd name="T64" fmla="*/ 23906 w 65"/>
                  <a:gd name="T65" fmla="*/ 8704 h 66"/>
                  <a:gd name="T66" fmla="*/ 18301 w 65"/>
                  <a:gd name="T67" fmla="*/ 11776 h 66"/>
                  <a:gd name="T68" fmla="*/ 16321 w 65"/>
                  <a:gd name="T69" fmla="*/ 13824 h 66"/>
                  <a:gd name="T70" fmla="*/ 13773 w 65"/>
                  <a:gd name="T71" fmla="*/ 18432 h 66"/>
                  <a:gd name="T72" fmla="*/ 9182 w 65"/>
                  <a:gd name="T73" fmla="*/ 24064 h 66"/>
                  <a:gd name="T74" fmla="*/ 6124 w 65"/>
                  <a:gd name="T75" fmla="*/ 24576 h 66"/>
                  <a:gd name="T76" fmla="*/ 0 w 65"/>
                  <a:gd name="T77" fmla="*/ 28160 h 66"/>
                  <a:gd name="T78" fmla="*/ 511 w 65"/>
                  <a:gd name="T79" fmla="*/ 28672 h 66"/>
                  <a:gd name="T80" fmla="*/ 1533 w 65"/>
                  <a:gd name="T81" fmla="*/ 32768 h 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66"/>
                  <a:gd name="T125" fmla="*/ 65 w 65"/>
                  <a:gd name="T126" fmla="*/ 66 h 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66">
                    <a:moveTo>
                      <a:pt x="3" y="64"/>
                    </a:moveTo>
                    <a:lnTo>
                      <a:pt x="7" y="60"/>
                    </a:lnTo>
                    <a:lnTo>
                      <a:pt x="10" y="60"/>
                    </a:lnTo>
                    <a:lnTo>
                      <a:pt x="12" y="63"/>
                    </a:lnTo>
                    <a:lnTo>
                      <a:pt x="15" y="60"/>
                    </a:lnTo>
                    <a:lnTo>
                      <a:pt x="19" y="60"/>
                    </a:lnTo>
                    <a:lnTo>
                      <a:pt x="20" y="57"/>
                    </a:lnTo>
                    <a:lnTo>
                      <a:pt x="25" y="55"/>
                    </a:lnTo>
                    <a:lnTo>
                      <a:pt x="29" y="61"/>
                    </a:lnTo>
                    <a:lnTo>
                      <a:pt x="29" y="66"/>
                    </a:lnTo>
                    <a:lnTo>
                      <a:pt x="37" y="61"/>
                    </a:lnTo>
                    <a:lnTo>
                      <a:pt x="37" y="57"/>
                    </a:lnTo>
                    <a:lnTo>
                      <a:pt x="41" y="57"/>
                    </a:lnTo>
                    <a:lnTo>
                      <a:pt x="42" y="54"/>
                    </a:lnTo>
                    <a:lnTo>
                      <a:pt x="47" y="58"/>
                    </a:lnTo>
                    <a:lnTo>
                      <a:pt x="47" y="51"/>
                    </a:lnTo>
                    <a:lnTo>
                      <a:pt x="45" y="47"/>
                    </a:lnTo>
                    <a:lnTo>
                      <a:pt x="46" y="44"/>
                    </a:lnTo>
                    <a:lnTo>
                      <a:pt x="45" y="41"/>
                    </a:lnTo>
                    <a:lnTo>
                      <a:pt x="56" y="37"/>
                    </a:lnTo>
                    <a:lnTo>
                      <a:pt x="55" y="32"/>
                    </a:lnTo>
                    <a:lnTo>
                      <a:pt x="60" y="27"/>
                    </a:lnTo>
                    <a:lnTo>
                      <a:pt x="61" y="25"/>
                    </a:lnTo>
                    <a:lnTo>
                      <a:pt x="57" y="23"/>
                    </a:lnTo>
                    <a:lnTo>
                      <a:pt x="59" y="13"/>
                    </a:lnTo>
                    <a:lnTo>
                      <a:pt x="62" y="12"/>
                    </a:lnTo>
                    <a:lnTo>
                      <a:pt x="65" y="8"/>
                    </a:lnTo>
                    <a:lnTo>
                      <a:pt x="62" y="6"/>
                    </a:lnTo>
                    <a:lnTo>
                      <a:pt x="59" y="6"/>
                    </a:lnTo>
                    <a:lnTo>
                      <a:pt x="58" y="2"/>
                    </a:lnTo>
                    <a:lnTo>
                      <a:pt x="52" y="0"/>
                    </a:lnTo>
                    <a:lnTo>
                      <a:pt x="50" y="12"/>
                    </a:lnTo>
                    <a:lnTo>
                      <a:pt x="47" y="17"/>
                    </a:lnTo>
                    <a:lnTo>
                      <a:pt x="36" y="23"/>
                    </a:lnTo>
                    <a:lnTo>
                      <a:pt x="32" y="27"/>
                    </a:lnTo>
                    <a:lnTo>
                      <a:pt x="27" y="36"/>
                    </a:lnTo>
                    <a:lnTo>
                      <a:pt x="18" y="47"/>
                    </a:lnTo>
                    <a:lnTo>
                      <a:pt x="12" y="48"/>
                    </a:lnTo>
                    <a:lnTo>
                      <a:pt x="0" y="55"/>
                    </a:lnTo>
                    <a:lnTo>
                      <a:pt x="1" y="56"/>
                    </a:lnTo>
                    <a:lnTo>
                      <a:pt x="3" y="64"/>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56" name="新潟県001_"/>
              <p:cNvSpPr>
                <a:spLocks/>
              </p:cNvSpPr>
              <p:nvPr/>
            </p:nvSpPr>
            <p:spPr bwMode="auto">
              <a:xfrm rot="1338875">
                <a:off x="3697" y="2724"/>
                <a:ext cx="88" cy="152"/>
              </a:xfrm>
              <a:custGeom>
                <a:avLst/>
                <a:gdLst>
                  <a:gd name="T0" fmla="*/ 0 w 11"/>
                  <a:gd name="T1" fmla="*/ 4608 h 19"/>
                  <a:gd name="T2" fmla="*/ 4096 w 11"/>
                  <a:gd name="T3" fmla="*/ 0 h 19"/>
                  <a:gd name="T4" fmla="*/ 4608 w 11"/>
                  <a:gd name="T5" fmla="*/ 512 h 19"/>
                  <a:gd name="T6" fmla="*/ 3584 w 11"/>
                  <a:gd name="T7" fmla="*/ 4096 h 19"/>
                  <a:gd name="T8" fmla="*/ 4096 w 11"/>
                  <a:gd name="T9" fmla="*/ 4608 h 19"/>
                  <a:gd name="T10" fmla="*/ 5632 w 11"/>
                  <a:gd name="T11" fmla="*/ 4096 h 19"/>
                  <a:gd name="T12" fmla="*/ 5120 w 11"/>
                  <a:gd name="T13" fmla="*/ 6656 h 19"/>
                  <a:gd name="T14" fmla="*/ 1024 w 11"/>
                  <a:gd name="T15" fmla="*/ 9728 h 19"/>
                  <a:gd name="T16" fmla="*/ 0 w 11"/>
                  <a:gd name="T17" fmla="*/ 9728 h 19"/>
                  <a:gd name="T18" fmla="*/ 2048 w 11"/>
                  <a:gd name="T19" fmla="*/ 6144 h 19"/>
                  <a:gd name="T20" fmla="*/ 512 w 11"/>
                  <a:gd name="T21" fmla="*/ 6656 h 19"/>
                  <a:gd name="T22" fmla="*/ 0 w 11"/>
                  <a:gd name="T23" fmla="*/ 460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9"/>
                  <a:gd name="T38" fmla="*/ 11 w 11"/>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9">
                    <a:moveTo>
                      <a:pt x="0" y="9"/>
                    </a:moveTo>
                    <a:lnTo>
                      <a:pt x="8" y="0"/>
                    </a:lnTo>
                    <a:lnTo>
                      <a:pt x="9" y="1"/>
                    </a:lnTo>
                    <a:lnTo>
                      <a:pt x="7" y="8"/>
                    </a:lnTo>
                    <a:lnTo>
                      <a:pt x="8" y="9"/>
                    </a:lnTo>
                    <a:lnTo>
                      <a:pt x="11" y="8"/>
                    </a:lnTo>
                    <a:lnTo>
                      <a:pt x="10" y="13"/>
                    </a:lnTo>
                    <a:lnTo>
                      <a:pt x="2" y="19"/>
                    </a:lnTo>
                    <a:lnTo>
                      <a:pt x="0" y="19"/>
                    </a:lnTo>
                    <a:lnTo>
                      <a:pt x="4" y="12"/>
                    </a:lnTo>
                    <a:lnTo>
                      <a:pt x="1" y="13"/>
                    </a:lnTo>
                    <a:lnTo>
                      <a:pt x="0" y="9"/>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57" name="富山県"/>
              <p:cNvSpPr>
                <a:spLocks/>
              </p:cNvSpPr>
              <p:nvPr/>
            </p:nvSpPr>
            <p:spPr bwMode="auto">
              <a:xfrm rot="1338875">
                <a:off x="3232" y="2979"/>
                <a:ext cx="232" cy="207"/>
              </a:xfrm>
              <a:custGeom>
                <a:avLst/>
                <a:gdLst>
                  <a:gd name="T0" fmla="*/ 0 w 29"/>
                  <a:gd name="T1" fmla="*/ 7540 h 26"/>
                  <a:gd name="T2" fmla="*/ 1024 w 29"/>
                  <a:gd name="T3" fmla="*/ 12611 h 26"/>
                  <a:gd name="T4" fmla="*/ 2048 w 29"/>
                  <a:gd name="T5" fmla="*/ 12110 h 26"/>
                  <a:gd name="T6" fmla="*/ 3072 w 29"/>
                  <a:gd name="T7" fmla="*/ 13121 h 26"/>
                  <a:gd name="T8" fmla="*/ 5120 w 29"/>
                  <a:gd name="T9" fmla="*/ 10589 h 26"/>
                  <a:gd name="T10" fmla="*/ 7168 w 29"/>
                  <a:gd name="T11" fmla="*/ 10079 h 26"/>
                  <a:gd name="T12" fmla="*/ 12288 w 29"/>
                  <a:gd name="T13" fmla="*/ 10589 h 26"/>
                  <a:gd name="T14" fmla="*/ 14848 w 29"/>
                  <a:gd name="T15" fmla="*/ 7038 h 26"/>
                  <a:gd name="T16" fmla="*/ 14848 w 29"/>
                  <a:gd name="T17" fmla="*/ 4562 h 26"/>
                  <a:gd name="T18" fmla="*/ 13824 w 29"/>
                  <a:gd name="T19" fmla="*/ 510 h 26"/>
                  <a:gd name="T20" fmla="*/ 13312 w 29"/>
                  <a:gd name="T21" fmla="*/ 0 h 26"/>
                  <a:gd name="T22" fmla="*/ 9728 w 29"/>
                  <a:gd name="T23" fmla="*/ 1011 h 26"/>
                  <a:gd name="T24" fmla="*/ 7680 w 29"/>
                  <a:gd name="T25" fmla="*/ 3551 h 26"/>
                  <a:gd name="T26" fmla="*/ 3584 w 29"/>
                  <a:gd name="T27" fmla="*/ 3041 h 26"/>
                  <a:gd name="T28" fmla="*/ 4096 w 29"/>
                  <a:gd name="T29" fmla="*/ 510 h 26"/>
                  <a:gd name="T30" fmla="*/ 1536 w 29"/>
                  <a:gd name="T31" fmla="*/ 2030 h 26"/>
                  <a:gd name="T32" fmla="*/ 0 w 29"/>
                  <a:gd name="T33" fmla="*/ 754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6"/>
                  <a:gd name="T53" fmla="*/ 29 w 29"/>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6">
                    <a:moveTo>
                      <a:pt x="0" y="15"/>
                    </a:moveTo>
                    <a:lnTo>
                      <a:pt x="2" y="25"/>
                    </a:lnTo>
                    <a:lnTo>
                      <a:pt x="4" y="24"/>
                    </a:lnTo>
                    <a:lnTo>
                      <a:pt x="6" y="26"/>
                    </a:lnTo>
                    <a:lnTo>
                      <a:pt x="10" y="21"/>
                    </a:lnTo>
                    <a:lnTo>
                      <a:pt x="14" y="20"/>
                    </a:lnTo>
                    <a:lnTo>
                      <a:pt x="24" y="21"/>
                    </a:lnTo>
                    <a:lnTo>
                      <a:pt x="29" y="14"/>
                    </a:lnTo>
                    <a:lnTo>
                      <a:pt x="29" y="9"/>
                    </a:lnTo>
                    <a:lnTo>
                      <a:pt x="27" y="1"/>
                    </a:lnTo>
                    <a:lnTo>
                      <a:pt x="26" y="0"/>
                    </a:lnTo>
                    <a:lnTo>
                      <a:pt x="19" y="2"/>
                    </a:lnTo>
                    <a:lnTo>
                      <a:pt x="15" y="7"/>
                    </a:lnTo>
                    <a:lnTo>
                      <a:pt x="7" y="6"/>
                    </a:lnTo>
                    <a:lnTo>
                      <a:pt x="8" y="1"/>
                    </a:lnTo>
                    <a:lnTo>
                      <a:pt x="3" y="4"/>
                    </a:lnTo>
                    <a:lnTo>
                      <a:pt x="0" y="15"/>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58" name="石川県"/>
              <p:cNvSpPr>
                <a:spLocks/>
              </p:cNvSpPr>
              <p:nvPr/>
            </p:nvSpPr>
            <p:spPr bwMode="auto">
              <a:xfrm rot="1338875">
                <a:off x="3130" y="2789"/>
                <a:ext cx="264" cy="415"/>
              </a:xfrm>
              <a:custGeom>
                <a:avLst/>
                <a:gdLst>
                  <a:gd name="T0" fmla="*/ 8192 w 33"/>
                  <a:gd name="T1" fmla="*/ 26432 h 52"/>
                  <a:gd name="T2" fmla="*/ 9216 w 33"/>
                  <a:gd name="T3" fmla="*/ 23376 h 52"/>
                  <a:gd name="T4" fmla="*/ 9216 w 33"/>
                  <a:gd name="T5" fmla="*/ 22354 h 52"/>
                  <a:gd name="T6" fmla="*/ 8192 w 33"/>
                  <a:gd name="T7" fmla="*/ 17262 h 52"/>
                  <a:gd name="T8" fmla="*/ 9728 w 33"/>
                  <a:gd name="T9" fmla="*/ 11716 h 52"/>
                  <a:gd name="T10" fmla="*/ 12288 w 33"/>
                  <a:gd name="T11" fmla="*/ 10191 h 52"/>
                  <a:gd name="T12" fmla="*/ 12800 w 33"/>
                  <a:gd name="T13" fmla="*/ 8156 h 52"/>
                  <a:gd name="T14" fmla="*/ 10752 w 33"/>
                  <a:gd name="T15" fmla="*/ 7646 h 52"/>
                  <a:gd name="T16" fmla="*/ 10240 w 33"/>
                  <a:gd name="T17" fmla="*/ 6113 h 52"/>
                  <a:gd name="T18" fmla="*/ 12288 w 33"/>
                  <a:gd name="T19" fmla="*/ 5603 h 52"/>
                  <a:gd name="T20" fmla="*/ 16896 w 33"/>
                  <a:gd name="T21" fmla="*/ 1532 h 52"/>
                  <a:gd name="T22" fmla="*/ 16384 w 33"/>
                  <a:gd name="T23" fmla="*/ 0 h 52"/>
                  <a:gd name="T24" fmla="*/ 13824 w 33"/>
                  <a:gd name="T25" fmla="*/ 0 h 52"/>
                  <a:gd name="T26" fmla="*/ 7168 w 33"/>
                  <a:gd name="T27" fmla="*/ 3057 h 52"/>
                  <a:gd name="T28" fmla="*/ 6144 w 33"/>
                  <a:gd name="T29" fmla="*/ 7646 h 52"/>
                  <a:gd name="T30" fmla="*/ 7168 w 33"/>
                  <a:gd name="T31" fmla="*/ 12737 h 52"/>
                  <a:gd name="T32" fmla="*/ 0 w 33"/>
                  <a:gd name="T33" fmla="*/ 21843 h 52"/>
                  <a:gd name="T34" fmla="*/ 3584 w 33"/>
                  <a:gd name="T35" fmla="*/ 25411 h 52"/>
                  <a:gd name="T36" fmla="*/ 8192 w 33"/>
                  <a:gd name="T37" fmla="*/ 26432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52"/>
                  <a:gd name="T59" fmla="*/ 33 w 3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52">
                    <a:moveTo>
                      <a:pt x="16" y="52"/>
                    </a:moveTo>
                    <a:lnTo>
                      <a:pt x="18" y="46"/>
                    </a:lnTo>
                    <a:lnTo>
                      <a:pt x="18" y="44"/>
                    </a:lnTo>
                    <a:lnTo>
                      <a:pt x="16" y="34"/>
                    </a:lnTo>
                    <a:lnTo>
                      <a:pt x="19" y="23"/>
                    </a:lnTo>
                    <a:lnTo>
                      <a:pt x="24" y="20"/>
                    </a:lnTo>
                    <a:lnTo>
                      <a:pt x="25" y="16"/>
                    </a:lnTo>
                    <a:lnTo>
                      <a:pt x="21" y="15"/>
                    </a:lnTo>
                    <a:lnTo>
                      <a:pt x="20" y="12"/>
                    </a:lnTo>
                    <a:lnTo>
                      <a:pt x="24" y="11"/>
                    </a:lnTo>
                    <a:lnTo>
                      <a:pt x="33" y="3"/>
                    </a:lnTo>
                    <a:lnTo>
                      <a:pt x="32" y="0"/>
                    </a:lnTo>
                    <a:lnTo>
                      <a:pt x="27" y="0"/>
                    </a:lnTo>
                    <a:lnTo>
                      <a:pt x="14" y="6"/>
                    </a:lnTo>
                    <a:lnTo>
                      <a:pt x="12" y="15"/>
                    </a:lnTo>
                    <a:lnTo>
                      <a:pt x="14" y="25"/>
                    </a:lnTo>
                    <a:lnTo>
                      <a:pt x="0" y="43"/>
                    </a:lnTo>
                    <a:lnTo>
                      <a:pt x="7" y="50"/>
                    </a:lnTo>
                    <a:lnTo>
                      <a:pt x="16" y="52"/>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59" name="福井県"/>
              <p:cNvSpPr>
                <a:spLocks/>
              </p:cNvSpPr>
              <p:nvPr/>
            </p:nvSpPr>
            <p:spPr bwMode="auto">
              <a:xfrm rot="1338875">
                <a:off x="2846" y="3053"/>
                <a:ext cx="336" cy="272"/>
              </a:xfrm>
              <a:custGeom>
                <a:avLst/>
                <a:gdLst>
                  <a:gd name="T0" fmla="*/ 1024 w 42"/>
                  <a:gd name="T1" fmla="*/ 17408 h 34"/>
                  <a:gd name="T2" fmla="*/ 4608 w 42"/>
                  <a:gd name="T3" fmla="*/ 17408 h 34"/>
                  <a:gd name="T4" fmla="*/ 5632 w 42"/>
                  <a:gd name="T5" fmla="*/ 16384 h 34"/>
                  <a:gd name="T6" fmla="*/ 6656 w 42"/>
                  <a:gd name="T7" fmla="*/ 16384 h 34"/>
                  <a:gd name="T8" fmla="*/ 7680 w 42"/>
                  <a:gd name="T9" fmla="*/ 14848 h 34"/>
                  <a:gd name="T10" fmla="*/ 8192 w 42"/>
                  <a:gd name="T11" fmla="*/ 15872 h 34"/>
                  <a:gd name="T12" fmla="*/ 11264 w 42"/>
                  <a:gd name="T13" fmla="*/ 14336 h 34"/>
                  <a:gd name="T14" fmla="*/ 11264 w 42"/>
                  <a:gd name="T15" fmla="*/ 12288 h 34"/>
                  <a:gd name="T16" fmla="*/ 13312 w 42"/>
                  <a:gd name="T17" fmla="*/ 13312 h 34"/>
                  <a:gd name="T18" fmla="*/ 14336 w 42"/>
                  <a:gd name="T19" fmla="*/ 11264 h 34"/>
                  <a:gd name="T20" fmla="*/ 16896 w 42"/>
                  <a:gd name="T21" fmla="*/ 11776 h 34"/>
                  <a:gd name="T22" fmla="*/ 20992 w 42"/>
                  <a:gd name="T23" fmla="*/ 10240 h 34"/>
                  <a:gd name="T24" fmla="*/ 21504 w 42"/>
                  <a:gd name="T25" fmla="*/ 8192 h 34"/>
                  <a:gd name="T26" fmla="*/ 20480 w 42"/>
                  <a:gd name="T27" fmla="*/ 6144 h 34"/>
                  <a:gd name="T28" fmla="*/ 20480 w 42"/>
                  <a:gd name="T29" fmla="*/ 4608 h 34"/>
                  <a:gd name="T30" fmla="*/ 15872 w 42"/>
                  <a:gd name="T31" fmla="*/ 3584 h 34"/>
                  <a:gd name="T32" fmla="*/ 12288 w 42"/>
                  <a:gd name="T33" fmla="*/ 0 h 34"/>
                  <a:gd name="T34" fmla="*/ 7168 w 42"/>
                  <a:gd name="T35" fmla="*/ 6144 h 34"/>
                  <a:gd name="T36" fmla="*/ 10240 w 42"/>
                  <a:gd name="T37" fmla="*/ 12288 h 34"/>
                  <a:gd name="T38" fmla="*/ 7680 w 42"/>
                  <a:gd name="T39" fmla="*/ 10240 h 34"/>
                  <a:gd name="T40" fmla="*/ 6144 w 42"/>
                  <a:gd name="T41" fmla="*/ 13824 h 34"/>
                  <a:gd name="T42" fmla="*/ 3584 w 42"/>
                  <a:gd name="T43" fmla="*/ 14848 h 34"/>
                  <a:gd name="T44" fmla="*/ 1024 w 42"/>
                  <a:gd name="T45" fmla="*/ 14848 h 34"/>
                  <a:gd name="T46" fmla="*/ 512 w 42"/>
                  <a:gd name="T47" fmla="*/ 14336 h 34"/>
                  <a:gd name="T48" fmla="*/ 0 w 42"/>
                  <a:gd name="T49" fmla="*/ 15360 h 34"/>
                  <a:gd name="T50" fmla="*/ 1024 w 42"/>
                  <a:gd name="T51" fmla="*/ 17408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34"/>
                  <a:gd name="T80" fmla="*/ 42 w 42"/>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34">
                    <a:moveTo>
                      <a:pt x="2" y="34"/>
                    </a:moveTo>
                    <a:lnTo>
                      <a:pt x="9" y="34"/>
                    </a:lnTo>
                    <a:lnTo>
                      <a:pt x="11" y="32"/>
                    </a:lnTo>
                    <a:lnTo>
                      <a:pt x="13" y="32"/>
                    </a:lnTo>
                    <a:lnTo>
                      <a:pt x="15" y="29"/>
                    </a:lnTo>
                    <a:lnTo>
                      <a:pt x="16" y="31"/>
                    </a:lnTo>
                    <a:lnTo>
                      <a:pt x="22" y="28"/>
                    </a:lnTo>
                    <a:lnTo>
                      <a:pt x="22" y="24"/>
                    </a:lnTo>
                    <a:lnTo>
                      <a:pt x="26" y="26"/>
                    </a:lnTo>
                    <a:lnTo>
                      <a:pt x="28" y="22"/>
                    </a:lnTo>
                    <a:lnTo>
                      <a:pt x="33" y="23"/>
                    </a:lnTo>
                    <a:lnTo>
                      <a:pt x="41" y="20"/>
                    </a:lnTo>
                    <a:lnTo>
                      <a:pt x="42" y="16"/>
                    </a:lnTo>
                    <a:lnTo>
                      <a:pt x="40" y="12"/>
                    </a:lnTo>
                    <a:lnTo>
                      <a:pt x="40" y="9"/>
                    </a:lnTo>
                    <a:lnTo>
                      <a:pt x="31" y="7"/>
                    </a:lnTo>
                    <a:lnTo>
                      <a:pt x="24" y="0"/>
                    </a:lnTo>
                    <a:lnTo>
                      <a:pt x="14" y="12"/>
                    </a:lnTo>
                    <a:lnTo>
                      <a:pt x="20" y="24"/>
                    </a:lnTo>
                    <a:lnTo>
                      <a:pt x="15" y="20"/>
                    </a:lnTo>
                    <a:lnTo>
                      <a:pt x="12" y="27"/>
                    </a:lnTo>
                    <a:lnTo>
                      <a:pt x="7" y="29"/>
                    </a:lnTo>
                    <a:lnTo>
                      <a:pt x="2" y="29"/>
                    </a:lnTo>
                    <a:lnTo>
                      <a:pt x="1" y="28"/>
                    </a:lnTo>
                    <a:lnTo>
                      <a:pt x="0" y="30"/>
                    </a:lnTo>
                    <a:lnTo>
                      <a:pt x="2" y="34"/>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60" name="山梨県"/>
              <p:cNvSpPr>
                <a:spLocks/>
              </p:cNvSpPr>
              <p:nvPr/>
            </p:nvSpPr>
            <p:spPr bwMode="auto">
              <a:xfrm rot="1338875">
                <a:off x="3422" y="3385"/>
                <a:ext cx="224" cy="232"/>
              </a:xfrm>
              <a:custGeom>
                <a:avLst/>
                <a:gdLst>
                  <a:gd name="T0" fmla="*/ 5632 w 28"/>
                  <a:gd name="T1" fmla="*/ 1024 h 29"/>
                  <a:gd name="T2" fmla="*/ 4096 w 28"/>
                  <a:gd name="T3" fmla="*/ 1024 h 29"/>
                  <a:gd name="T4" fmla="*/ 3072 w 28"/>
                  <a:gd name="T5" fmla="*/ 0 h 29"/>
                  <a:gd name="T6" fmla="*/ 2048 w 28"/>
                  <a:gd name="T7" fmla="*/ 1536 h 29"/>
                  <a:gd name="T8" fmla="*/ 1024 w 28"/>
                  <a:gd name="T9" fmla="*/ 1536 h 29"/>
                  <a:gd name="T10" fmla="*/ 0 w 28"/>
                  <a:gd name="T11" fmla="*/ 4608 h 29"/>
                  <a:gd name="T12" fmla="*/ 512 w 28"/>
                  <a:gd name="T13" fmla="*/ 6656 h 29"/>
                  <a:gd name="T14" fmla="*/ 1024 w 28"/>
                  <a:gd name="T15" fmla="*/ 9216 h 29"/>
                  <a:gd name="T16" fmla="*/ 1024 w 28"/>
                  <a:gd name="T17" fmla="*/ 11776 h 29"/>
                  <a:gd name="T18" fmla="*/ 2048 w 28"/>
                  <a:gd name="T19" fmla="*/ 12800 h 29"/>
                  <a:gd name="T20" fmla="*/ 4096 w 28"/>
                  <a:gd name="T21" fmla="*/ 14848 h 29"/>
                  <a:gd name="T22" fmla="*/ 5120 w 28"/>
                  <a:gd name="T23" fmla="*/ 13824 h 29"/>
                  <a:gd name="T24" fmla="*/ 5632 w 28"/>
                  <a:gd name="T25" fmla="*/ 10752 h 29"/>
                  <a:gd name="T26" fmla="*/ 8192 w 28"/>
                  <a:gd name="T27" fmla="*/ 11776 h 29"/>
                  <a:gd name="T28" fmla="*/ 10240 w 28"/>
                  <a:gd name="T29" fmla="*/ 11264 h 29"/>
                  <a:gd name="T30" fmla="*/ 11776 w 28"/>
                  <a:gd name="T31" fmla="*/ 9728 h 29"/>
                  <a:gd name="T32" fmla="*/ 13824 w 28"/>
                  <a:gd name="T33" fmla="*/ 8704 h 29"/>
                  <a:gd name="T34" fmla="*/ 14336 w 28"/>
                  <a:gd name="T35" fmla="*/ 6656 h 29"/>
                  <a:gd name="T36" fmla="*/ 10752 w 28"/>
                  <a:gd name="T37" fmla="*/ 2048 h 29"/>
                  <a:gd name="T38" fmla="*/ 8192 w 28"/>
                  <a:gd name="T39" fmla="*/ 1536 h 29"/>
                  <a:gd name="T40" fmla="*/ 5632 w 28"/>
                  <a:gd name="T41" fmla="*/ 1024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9"/>
                  <a:gd name="T65" fmla="*/ 28 w 28"/>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9">
                    <a:moveTo>
                      <a:pt x="11" y="2"/>
                    </a:moveTo>
                    <a:lnTo>
                      <a:pt x="8" y="2"/>
                    </a:lnTo>
                    <a:lnTo>
                      <a:pt x="6" y="0"/>
                    </a:lnTo>
                    <a:lnTo>
                      <a:pt x="4" y="3"/>
                    </a:lnTo>
                    <a:lnTo>
                      <a:pt x="2" y="3"/>
                    </a:lnTo>
                    <a:lnTo>
                      <a:pt x="0" y="9"/>
                    </a:lnTo>
                    <a:lnTo>
                      <a:pt x="1" y="13"/>
                    </a:lnTo>
                    <a:lnTo>
                      <a:pt x="2" y="18"/>
                    </a:lnTo>
                    <a:lnTo>
                      <a:pt x="2" y="23"/>
                    </a:lnTo>
                    <a:lnTo>
                      <a:pt x="4" y="25"/>
                    </a:lnTo>
                    <a:lnTo>
                      <a:pt x="8" y="29"/>
                    </a:lnTo>
                    <a:lnTo>
                      <a:pt x="10" y="27"/>
                    </a:lnTo>
                    <a:lnTo>
                      <a:pt x="11" y="21"/>
                    </a:lnTo>
                    <a:lnTo>
                      <a:pt x="16" y="23"/>
                    </a:lnTo>
                    <a:lnTo>
                      <a:pt x="20" y="22"/>
                    </a:lnTo>
                    <a:lnTo>
                      <a:pt x="23" y="19"/>
                    </a:lnTo>
                    <a:lnTo>
                      <a:pt x="27" y="17"/>
                    </a:lnTo>
                    <a:lnTo>
                      <a:pt x="28" y="13"/>
                    </a:lnTo>
                    <a:lnTo>
                      <a:pt x="21" y="4"/>
                    </a:lnTo>
                    <a:lnTo>
                      <a:pt x="16" y="3"/>
                    </a:lnTo>
                    <a:lnTo>
                      <a:pt x="11" y="2"/>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61" name="長野県"/>
              <p:cNvSpPr>
                <a:spLocks/>
              </p:cNvSpPr>
              <p:nvPr/>
            </p:nvSpPr>
            <p:spPr bwMode="auto">
              <a:xfrm rot="1338875">
                <a:off x="3299" y="3038"/>
                <a:ext cx="320" cy="536"/>
              </a:xfrm>
              <a:custGeom>
                <a:avLst/>
                <a:gdLst>
                  <a:gd name="T0" fmla="*/ 13312 w 40"/>
                  <a:gd name="T1" fmla="*/ 20992 h 67"/>
                  <a:gd name="T2" fmla="*/ 14336 w 40"/>
                  <a:gd name="T3" fmla="*/ 20992 h 67"/>
                  <a:gd name="T4" fmla="*/ 15360 w 40"/>
                  <a:gd name="T5" fmla="*/ 19456 h 67"/>
                  <a:gd name="T6" fmla="*/ 16384 w 40"/>
                  <a:gd name="T7" fmla="*/ 20480 h 67"/>
                  <a:gd name="T8" fmla="*/ 17920 w 40"/>
                  <a:gd name="T9" fmla="*/ 20480 h 67"/>
                  <a:gd name="T10" fmla="*/ 20480 w 40"/>
                  <a:gd name="T11" fmla="*/ 20992 h 67"/>
                  <a:gd name="T12" fmla="*/ 19968 w 40"/>
                  <a:gd name="T13" fmla="*/ 19456 h 67"/>
                  <a:gd name="T14" fmla="*/ 17920 w 40"/>
                  <a:gd name="T15" fmla="*/ 15360 h 67"/>
                  <a:gd name="T16" fmla="*/ 18432 w 40"/>
                  <a:gd name="T17" fmla="*/ 11264 h 67"/>
                  <a:gd name="T18" fmla="*/ 14848 w 40"/>
                  <a:gd name="T19" fmla="*/ 10240 h 67"/>
                  <a:gd name="T20" fmla="*/ 16896 w 40"/>
                  <a:gd name="T21" fmla="*/ 6144 h 67"/>
                  <a:gd name="T22" fmla="*/ 18944 w 40"/>
                  <a:gd name="T23" fmla="*/ 5632 h 67"/>
                  <a:gd name="T24" fmla="*/ 18944 w 40"/>
                  <a:gd name="T25" fmla="*/ 3072 h 67"/>
                  <a:gd name="T26" fmla="*/ 16896 w 40"/>
                  <a:gd name="T27" fmla="*/ 0 h 67"/>
                  <a:gd name="T28" fmla="*/ 14336 w 40"/>
                  <a:gd name="T29" fmla="*/ 1024 h 67"/>
                  <a:gd name="T30" fmla="*/ 13824 w 40"/>
                  <a:gd name="T31" fmla="*/ 2560 h 67"/>
                  <a:gd name="T32" fmla="*/ 11776 w 40"/>
                  <a:gd name="T33" fmla="*/ 2560 h 67"/>
                  <a:gd name="T34" fmla="*/ 10240 w 40"/>
                  <a:gd name="T35" fmla="*/ 4096 h 67"/>
                  <a:gd name="T36" fmla="*/ 9216 w 40"/>
                  <a:gd name="T37" fmla="*/ 2560 h 67"/>
                  <a:gd name="T38" fmla="*/ 7680 w 40"/>
                  <a:gd name="T39" fmla="*/ 2560 h 67"/>
                  <a:gd name="T40" fmla="*/ 5632 w 40"/>
                  <a:gd name="T41" fmla="*/ 4608 h 67"/>
                  <a:gd name="T42" fmla="*/ 5632 w 40"/>
                  <a:gd name="T43" fmla="*/ 7168 h 67"/>
                  <a:gd name="T44" fmla="*/ 3072 w 40"/>
                  <a:gd name="T45" fmla="*/ 10752 h 67"/>
                  <a:gd name="T46" fmla="*/ 3584 w 40"/>
                  <a:gd name="T47" fmla="*/ 12288 h 67"/>
                  <a:gd name="T48" fmla="*/ 3072 w 40"/>
                  <a:gd name="T49" fmla="*/ 14848 h 67"/>
                  <a:gd name="T50" fmla="*/ 3584 w 40"/>
                  <a:gd name="T51" fmla="*/ 16896 h 67"/>
                  <a:gd name="T52" fmla="*/ 2560 w 40"/>
                  <a:gd name="T53" fmla="*/ 19968 h 67"/>
                  <a:gd name="T54" fmla="*/ 512 w 40"/>
                  <a:gd name="T55" fmla="*/ 20992 h 67"/>
                  <a:gd name="T56" fmla="*/ 0 w 40"/>
                  <a:gd name="T57" fmla="*/ 22528 h 67"/>
                  <a:gd name="T58" fmla="*/ 2048 w 40"/>
                  <a:gd name="T59" fmla="*/ 23552 h 67"/>
                  <a:gd name="T60" fmla="*/ 3584 w 40"/>
                  <a:gd name="T61" fmla="*/ 28160 h 67"/>
                  <a:gd name="T62" fmla="*/ 3072 w 40"/>
                  <a:gd name="T63" fmla="*/ 32768 h 67"/>
                  <a:gd name="T64" fmla="*/ 3584 w 40"/>
                  <a:gd name="T65" fmla="*/ 34304 h 67"/>
                  <a:gd name="T66" fmla="*/ 5120 w 40"/>
                  <a:gd name="T67" fmla="*/ 33280 h 67"/>
                  <a:gd name="T68" fmla="*/ 6144 w 40"/>
                  <a:gd name="T69" fmla="*/ 33792 h 67"/>
                  <a:gd name="T70" fmla="*/ 10752 w 40"/>
                  <a:gd name="T71" fmla="*/ 30720 h 67"/>
                  <a:gd name="T72" fmla="*/ 11776 w 40"/>
                  <a:gd name="T73" fmla="*/ 27136 h 67"/>
                  <a:gd name="T74" fmla="*/ 12800 w 40"/>
                  <a:gd name="T75" fmla="*/ 26112 h 67"/>
                  <a:gd name="T76" fmla="*/ 12288 w 40"/>
                  <a:gd name="T77" fmla="*/ 24064 h 67"/>
                  <a:gd name="T78" fmla="*/ 13312 w 40"/>
                  <a:gd name="T79" fmla="*/ 20992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67"/>
                  <a:gd name="T122" fmla="*/ 40 w 40"/>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67">
                    <a:moveTo>
                      <a:pt x="26" y="41"/>
                    </a:moveTo>
                    <a:lnTo>
                      <a:pt x="28" y="41"/>
                    </a:lnTo>
                    <a:lnTo>
                      <a:pt x="30" y="38"/>
                    </a:lnTo>
                    <a:lnTo>
                      <a:pt x="32" y="40"/>
                    </a:lnTo>
                    <a:lnTo>
                      <a:pt x="35" y="40"/>
                    </a:lnTo>
                    <a:lnTo>
                      <a:pt x="40" y="41"/>
                    </a:lnTo>
                    <a:lnTo>
                      <a:pt x="39" y="38"/>
                    </a:lnTo>
                    <a:lnTo>
                      <a:pt x="35" y="30"/>
                    </a:lnTo>
                    <a:lnTo>
                      <a:pt x="36" y="22"/>
                    </a:lnTo>
                    <a:lnTo>
                      <a:pt x="29" y="20"/>
                    </a:lnTo>
                    <a:lnTo>
                      <a:pt x="33" y="12"/>
                    </a:lnTo>
                    <a:lnTo>
                      <a:pt x="37" y="11"/>
                    </a:lnTo>
                    <a:lnTo>
                      <a:pt x="37" y="6"/>
                    </a:lnTo>
                    <a:lnTo>
                      <a:pt x="33" y="0"/>
                    </a:lnTo>
                    <a:lnTo>
                      <a:pt x="28" y="2"/>
                    </a:lnTo>
                    <a:lnTo>
                      <a:pt x="27" y="5"/>
                    </a:lnTo>
                    <a:lnTo>
                      <a:pt x="23" y="5"/>
                    </a:lnTo>
                    <a:lnTo>
                      <a:pt x="20" y="8"/>
                    </a:lnTo>
                    <a:lnTo>
                      <a:pt x="18" y="5"/>
                    </a:lnTo>
                    <a:lnTo>
                      <a:pt x="15" y="5"/>
                    </a:lnTo>
                    <a:lnTo>
                      <a:pt x="11" y="9"/>
                    </a:lnTo>
                    <a:lnTo>
                      <a:pt x="11" y="14"/>
                    </a:lnTo>
                    <a:lnTo>
                      <a:pt x="6" y="21"/>
                    </a:lnTo>
                    <a:lnTo>
                      <a:pt x="7" y="24"/>
                    </a:lnTo>
                    <a:lnTo>
                      <a:pt x="6" y="29"/>
                    </a:lnTo>
                    <a:lnTo>
                      <a:pt x="7" y="33"/>
                    </a:lnTo>
                    <a:lnTo>
                      <a:pt x="5" y="39"/>
                    </a:lnTo>
                    <a:lnTo>
                      <a:pt x="1" y="41"/>
                    </a:lnTo>
                    <a:lnTo>
                      <a:pt x="0" y="44"/>
                    </a:lnTo>
                    <a:lnTo>
                      <a:pt x="4" y="46"/>
                    </a:lnTo>
                    <a:lnTo>
                      <a:pt x="7" y="55"/>
                    </a:lnTo>
                    <a:lnTo>
                      <a:pt x="6" y="64"/>
                    </a:lnTo>
                    <a:lnTo>
                      <a:pt x="7" y="67"/>
                    </a:lnTo>
                    <a:lnTo>
                      <a:pt x="10" y="65"/>
                    </a:lnTo>
                    <a:lnTo>
                      <a:pt x="12" y="66"/>
                    </a:lnTo>
                    <a:lnTo>
                      <a:pt x="21" y="60"/>
                    </a:lnTo>
                    <a:lnTo>
                      <a:pt x="23" y="53"/>
                    </a:lnTo>
                    <a:lnTo>
                      <a:pt x="25" y="51"/>
                    </a:lnTo>
                    <a:lnTo>
                      <a:pt x="24" y="47"/>
                    </a:lnTo>
                    <a:lnTo>
                      <a:pt x="26" y="41"/>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62" name="岐阜県"/>
              <p:cNvSpPr>
                <a:spLocks/>
              </p:cNvSpPr>
              <p:nvPr/>
            </p:nvSpPr>
            <p:spPr bwMode="auto">
              <a:xfrm rot="1338875">
                <a:off x="3032" y="3094"/>
                <a:ext cx="312" cy="376"/>
              </a:xfrm>
              <a:custGeom>
                <a:avLst/>
                <a:gdLst>
                  <a:gd name="T0" fmla="*/ 18432 w 39"/>
                  <a:gd name="T1" fmla="*/ 13312 h 47"/>
                  <a:gd name="T2" fmla="*/ 16384 w 39"/>
                  <a:gd name="T3" fmla="*/ 12288 h 47"/>
                  <a:gd name="T4" fmla="*/ 16896 w 39"/>
                  <a:gd name="T5" fmla="*/ 10752 h 47"/>
                  <a:gd name="T6" fmla="*/ 18944 w 39"/>
                  <a:gd name="T7" fmla="*/ 9728 h 47"/>
                  <a:gd name="T8" fmla="*/ 19968 w 39"/>
                  <a:gd name="T9" fmla="*/ 6656 h 47"/>
                  <a:gd name="T10" fmla="*/ 19456 w 39"/>
                  <a:gd name="T11" fmla="*/ 4608 h 47"/>
                  <a:gd name="T12" fmla="*/ 19968 w 39"/>
                  <a:gd name="T13" fmla="*/ 2048 h 47"/>
                  <a:gd name="T14" fmla="*/ 19456 w 39"/>
                  <a:gd name="T15" fmla="*/ 512 h 47"/>
                  <a:gd name="T16" fmla="*/ 14336 w 39"/>
                  <a:gd name="T17" fmla="*/ 0 h 47"/>
                  <a:gd name="T18" fmla="*/ 12288 w 39"/>
                  <a:gd name="T19" fmla="*/ 512 h 47"/>
                  <a:gd name="T20" fmla="*/ 10240 w 39"/>
                  <a:gd name="T21" fmla="*/ 3072 h 47"/>
                  <a:gd name="T22" fmla="*/ 9216 w 39"/>
                  <a:gd name="T23" fmla="*/ 2048 h 47"/>
                  <a:gd name="T24" fmla="*/ 8192 w 39"/>
                  <a:gd name="T25" fmla="*/ 2560 h 47"/>
                  <a:gd name="T26" fmla="*/ 8192 w 39"/>
                  <a:gd name="T27" fmla="*/ 3584 h 47"/>
                  <a:gd name="T28" fmla="*/ 7168 w 39"/>
                  <a:gd name="T29" fmla="*/ 6656 h 47"/>
                  <a:gd name="T30" fmla="*/ 7168 w 39"/>
                  <a:gd name="T31" fmla="*/ 8192 h 47"/>
                  <a:gd name="T32" fmla="*/ 8192 w 39"/>
                  <a:gd name="T33" fmla="*/ 10240 h 47"/>
                  <a:gd name="T34" fmla="*/ 7680 w 39"/>
                  <a:gd name="T35" fmla="*/ 12288 h 47"/>
                  <a:gd name="T36" fmla="*/ 3584 w 39"/>
                  <a:gd name="T37" fmla="*/ 13824 h 47"/>
                  <a:gd name="T38" fmla="*/ 1024 w 39"/>
                  <a:gd name="T39" fmla="*/ 13312 h 47"/>
                  <a:gd name="T40" fmla="*/ 0 w 39"/>
                  <a:gd name="T41" fmla="*/ 15360 h 47"/>
                  <a:gd name="T42" fmla="*/ 1024 w 39"/>
                  <a:gd name="T43" fmla="*/ 18432 h 47"/>
                  <a:gd name="T44" fmla="*/ 1024 w 39"/>
                  <a:gd name="T45" fmla="*/ 22528 h 47"/>
                  <a:gd name="T46" fmla="*/ 1536 w 39"/>
                  <a:gd name="T47" fmla="*/ 23040 h 47"/>
                  <a:gd name="T48" fmla="*/ 3072 w 39"/>
                  <a:gd name="T49" fmla="*/ 22528 h 47"/>
                  <a:gd name="T50" fmla="*/ 5632 w 39"/>
                  <a:gd name="T51" fmla="*/ 24064 h 47"/>
                  <a:gd name="T52" fmla="*/ 6656 w 39"/>
                  <a:gd name="T53" fmla="*/ 22016 h 47"/>
                  <a:gd name="T54" fmla="*/ 8192 w 39"/>
                  <a:gd name="T55" fmla="*/ 20480 h 47"/>
                  <a:gd name="T56" fmla="*/ 12288 w 39"/>
                  <a:gd name="T57" fmla="*/ 23040 h 47"/>
                  <a:gd name="T58" fmla="*/ 15360 w 39"/>
                  <a:gd name="T59" fmla="*/ 22528 h 47"/>
                  <a:gd name="T60" fmla="*/ 17408 w 39"/>
                  <a:gd name="T61" fmla="*/ 23552 h 47"/>
                  <a:gd name="T62" fmla="*/ 19456 w 39"/>
                  <a:gd name="T63" fmla="*/ 22528 h 47"/>
                  <a:gd name="T64" fmla="*/ 19968 w 39"/>
                  <a:gd name="T65" fmla="*/ 17920 h 47"/>
                  <a:gd name="T66" fmla="*/ 18432 w 39"/>
                  <a:gd name="T67" fmla="*/ 13312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47"/>
                  <a:gd name="T104" fmla="*/ 39 w 39"/>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47">
                    <a:moveTo>
                      <a:pt x="36" y="26"/>
                    </a:moveTo>
                    <a:lnTo>
                      <a:pt x="32" y="24"/>
                    </a:lnTo>
                    <a:lnTo>
                      <a:pt x="33" y="21"/>
                    </a:lnTo>
                    <a:lnTo>
                      <a:pt x="37" y="19"/>
                    </a:lnTo>
                    <a:lnTo>
                      <a:pt x="39" y="13"/>
                    </a:lnTo>
                    <a:lnTo>
                      <a:pt x="38" y="9"/>
                    </a:lnTo>
                    <a:lnTo>
                      <a:pt x="39" y="4"/>
                    </a:lnTo>
                    <a:lnTo>
                      <a:pt x="38" y="1"/>
                    </a:lnTo>
                    <a:lnTo>
                      <a:pt x="28" y="0"/>
                    </a:lnTo>
                    <a:lnTo>
                      <a:pt x="24" y="1"/>
                    </a:lnTo>
                    <a:lnTo>
                      <a:pt x="20" y="6"/>
                    </a:lnTo>
                    <a:lnTo>
                      <a:pt x="18" y="4"/>
                    </a:lnTo>
                    <a:lnTo>
                      <a:pt x="16" y="5"/>
                    </a:lnTo>
                    <a:lnTo>
                      <a:pt x="16" y="7"/>
                    </a:lnTo>
                    <a:lnTo>
                      <a:pt x="14" y="13"/>
                    </a:lnTo>
                    <a:lnTo>
                      <a:pt x="14" y="16"/>
                    </a:lnTo>
                    <a:lnTo>
                      <a:pt x="16" y="20"/>
                    </a:lnTo>
                    <a:lnTo>
                      <a:pt x="15" y="24"/>
                    </a:lnTo>
                    <a:lnTo>
                      <a:pt x="7" y="27"/>
                    </a:lnTo>
                    <a:lnTo>
                      <a:pt x="2" y="26"/>
                    </a:lnTo>
                    <a:lnTo>
                      <a:pt x="0" y="30"/>
                    </a:lnTo>
                    <a:lnTo>
                      <a:pt x="2" y="36"/>
                    </a:lnTo>
                    <a:lnTo>
                      <a:pt x="2" y="44"/>
                    </a:lnTo>
                    <a:lnTo>
                      <a:pt x="3" y="45"/>
                    </a:lnTo>
                    <a:lnTo>
                      <a:pt x="6" y="44"/>
                    </a:lnTo>
                    <a:lnTo>
                      <a:pt x="11" y="47"/>
                    </a:lnTo>
                    <a:lnTo>
                      <a:pt x="13" y="43"/>
                    </a:lnTo>
                    <a:lnTo>
                      <a:pt x="16" y="40"/>
                    </a:lnTo>
                    <a:lnTo>
                      <a:pt x="24" y="45"/>
                    </a:lnTo>
                    <a:lnTo>
                      <a:pt x="30" y="44"/>
                    </a:lnTo>
                    <a:lnTo>
                      <a:pt x="34" y="46"/>
                    </a:lnTo>
                    <a:lnTo>
                      <a:pt x="38" y="44"/>
                    </a:lnTo>
                    <a:lnTo>
                      <a:pt x="39" y="35"/>
                    </a:lnTo>
                    <a:lnTo>
                      <a:pt x="36" y="26"/>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63" name="静岡県"/>
              <p:cNvSpPr>
                <a:spLocks/>
              </p:cNvSpPr>
              <p:nvPr/>
            </p:nvSpPr>
            <p:spPr bwMode="auto">
              <a:xfrm rot="1338875">
                <a:off x="3195" y="3444"/>
                <a:ext cx="408" cy="288"/>
              </a:xfrm>
              <a:custGeom>
                <a:avLst/>
                <a:gdLst>
                  <a:gd name="T0" fmla="*/ 24576 w 51"/>
                  <a:gd name="T1" fmla="*/ 4608 h 36"/>
                  <a:gd name="T2" fmla="*/ 22016 w 51"/>
                  <a:gd name="T3" fmla="*/ 4608 h 36"/>
                  <a:gd name="T4" fmla="*/ 19968 w 51"/>
                  <a:gd name="T5" fmla="*/ 5120 h 36"/>
                  <a:gd name="T6" fmla="*/ 17408 w 51"/>
                  <a:gd name="T7" fmla="*/ 4096 h 36"/>
                  <a:gd name="T8" fmla="*/ 16896 w 51"/>
                  <a:gd name="T9" fmla="*/ 7168 h 36"/>
                  <a:gd name="T10" fmla="*/ 15872 w 51"/>
                  <a:gd name="T11" fmla="*/ 8192 h 36"/>
                  <a:gd name="T12" fmla="*/ 13824 w 51"/>
                  <a:gd name="T13" fmla="*/ 6144 h 36"/>
                  <a:gd name="T14" fmla="*/ 12800 w 51"/>
                  <a:gd name="T15" fmla="*/ 5120 h 36"/>
                  <a:gd name="T16" fmla="*/ 12800 w 51"/>
                  <a:gd name="T17" fmla="*/ 2560 h 36"/>
                  <a:gd name="T18" fmla="*/ 12288 w 51"/>
                  <a:gd name="T19" fmla="*/ 0 h 36"/>
                  <a:gd name="T20" fmla="*/ 11264 w 51"/>
                  <a:gd name="T21" fmla="*/ 1024 h 36"/>
                  <a:gd name="T22" fmla="*/ 10240 w 51"/>
                  <a:gd name="T23" fmla="*/ 4608 h 36"/>
                  <a:gd name="T24" fmla="*/ 5632 w 51"/>
                  <a:gd name="T25" fmla="*/ 7680 h 36"/>
                  <a:gd name="T26" fmla="*/ 4608 w 51"/>
                  <a:gd name="T27" fmla="*/ 12288 h 36"/>
                  <a:gd name="T28" fmla="*/ 1024 w 51"/>
                  <a:gd name="T29" fmla="*/ 14848 h 36"/>
                  <a:gd name="T30" fmla="*/ 0 w 51"/>
                  <a:gd name="T31" fmla="*/ 17408 h 36"/>
                  <a:gd name="T32" fmla="*/ 1536 w 51"/>
                  <a:gd name="T33" fmla="*/ 16896 h 36"/>
                  <a:gd name="T34" fmla="*/ 1536 w 51"/>
                  <a:gd name="T35" fmla="*/ 15872 h 36"/>
                  <a:gd name="T36" fmla="*/ 2560 w 51"/>
                  <a:gd name="T37" fmla="*/ 15872 h 36"/>
                  <a:gd name="T38" fmla="*/ 2560 w 51"/>
                  <a:gd name="T39" fmla="*/ 16896 h 36"/>
                  <a:gd name="T40" fmla="*/ 12288 w 51"/>
                  <a:gd name="T41" fmla="*/ 18432 h 36"/>
                  <a:gd name="T42" fmla="*/ 12800 w 51"/>
                  <a:gd name="T43" fmla="*/ 15360 h 36"/>
                  <a:gd name="T44" fmla="*/ 14848 w 51"/>
                  <a:gd name="T45" fmla="*/ 11776 h 36"/>
                  <a:gd name="T46" fmla="*/ 15872 w 51"/>
                  <a:gd name="T47" fmla="*/ 11776 h 36"/>
                  <a:gd name="T48" fmla="*/ 17920 w 51"/>
                  <a:gd name="T49" fmla="*/ 9216 h 36"/>
                  <a:gd name="T50" fmla="*/ 19456 w 51"/>
                  <a:gd name="T51" fmla="*/ 8704 h 36"/>
                  <a:gd name="T52" fmla="*/ 21504 w 51"/>
                  <a:gd name="T53" fmla="*/ 9728 h 36"/>
                  <a:gd name="T54" fmla="*/ 19456 w 51"/>
                  <a:gd name="T55" fmla="*/ 10752 h 36"/>
                  <a:gd name="T56" fmla="*/ 19456 w 51"/>
                  <a:gd name="T57" fmla="*/ 16384 h 36"/>
                  <a:gd name="T58" fmla="*/ 20992 w 51"/>
                  <a:gd name="T59" fmla="*/ 18432 h 36"/>
                  <a:gd name="T60" fmla="*/ 23552 w 51"/>
                  <a:gd name="T61" fmla="*/ 16896 h 36"/>
                  <a:gd name="T62" fmla="*/ 26112 w 51"/>
                  <a:gd name="T63" fmla="*/ 12800 h 36"/>
                  <a:gd name="T64" fmla="*/ 25600 w 51"/>
                  <a:gd name="T65" fmla="*/ 9216 h 36"/>
                  <a:gd name="T66" fmla="*/ 24576 w 51"/>
                  <a:gd name="T67" fmla="*/ 8704 h 36"/>
                  <a:gd name="T68" fmla="*/ 24576 w 51"/>
                  <a:gd name="T69" fmla="*/ 4608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
                  <a:gd name="T106" fmla="*/ 0 h 36"/>
                  <a:gd name="T107" fmla="*/ 51 w 51"/>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 h="36">
                    <a:moveTo>
                      <a:pt x="48" y="9"/>
                    </a:moveTo>
                    <a:lnTo>
                      <a:pt x="43" y="9"/>
                    </a:lnTo>
                    <a:lnTo>
                      <a:pt x="39" y="10"/>
                    </a:lnTo>
                    <a:lnTo>
                      <a:pt x="34" y="8"/>
                    </a:lnTo>
                    <a:lnTo>
                      <a:pt x="33" y="14"/>
                    </a:lnTo>
                    <a:lnTo>
                      <a:pt x="31" y="16"/>
                    </a:lnTo>
                    <a:lnTo>
                      <a:pt x="27" y="12"/>
                    </a:lnTo>
                    <a:lnTo>
                      <a:pt x="25" y="10"/>
                    </a:lnTo>
                    <a:lnTo>
                      <a:pt x="25" y="5"/>
                    </a:lnTo>
                    <a:lnTo>
                      <a:pt x="24" y="0"/>
                    </a:lnTo>
                    <a:lnTo>
                      <a:pt x="22" y="2"/>
                    </a:lnTo>
                    <a:lnTo>
                      <a:pt x="20" y="9"/>
                    </a:lnTo>
                    <a:lnTo>
                      <a:pt x="11" y="15"/>
                    </a:lnTo>
                    <a:lnTo>
                      <a:pt x="9" y="24"/>
                    </a:lnTo>
                    <a:lnTo>
                      <a:pt x="2" y="29"/>
                    </a:lnTo>
                    <a:lnTo>
                      <a:pt x="0" y="34"/>
                    </a:lnTo>
                    <a:lnTo>
                      <a:pt x="3" y="33"/>
                    </a:lnTo>
                    <a:lnTo>
                      <a:pt x="3" y="31"/>
                    </a:lnTo>
                    <a:lnTo>
                      <a:pt x="5" y="31"/>
                    </a:lnTo>
                    <a:lnTo>
                      <a:pt x="5" y="33"/>
                    </a:lnTo>
                    <a:lnTo>
                      <a:pt x="24" y="36"/>
                    </a:lnTo>
                    <a:lnTo>
                      <a:pt x="25" y="30"/>
                    </a:lnTo>
                    <a:lnTo>
                      <a:pt x="29" y="23"/>
                    </a:lnTo>
                    <a:lnTo>
                      <a:pt x="31" y="23"/>
                    </a:lnTo>
                    <a:lnTo>
                      <a:pt x="35" y="18"/>
                    </a:lnTo>
                    <a:lnTo>
                      <a:pt x="38" y="17"/>
                    </a:lnTo>
                    <a:lnTo>
                      <a:pt x="42" y="19"/>
                    </a:lnTo>
                    <a:lnTo>
                      <a:pt x="38" y="21"/>
                    </a:lnTo>
                    <a:lnTo>
                      <a:pt x="38" y="32"/>
                    </a:lnTo>
                    <a:lnTo>
                      <a:pt x="41" y="36"/>
                    </a:lnTo>
                    <a:lnTo>
                      <a:pt x="46" y="33"/>
                    </a:lnTo>
                    <a:lnTo>
                      <a:pt x="51" y="25"/>
                    </a:lnTo>
                    <a:lnTo>
                      <a:pt x="50" y="18"/>
                    </a:lnTo>
                    <a:lnTo>
                      <a:pt x="48" y="17"/>
                    </a:lnTo>
                    <a:lnTo>
                      <a:pt x="48" y="9"/>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64" name="愛知県"/>
              <p:cNvSpPr>
                <a:spLocks/>
              </p:cNvSpPr>
              <p:nvPr/>
            </p:nvSpPr>
            <p:spPr bwMode="auto">
              <a:xfrm rot="1338875">
                <a:off x="3022" y="3420"/>
                <a:ext cx="264" cy="224"/>
              </a:xfrm>
              <a:custGeom>
                <a:avLst/>
                <a:gdLst>
                  <a:gd name="T0" fmla="*/ 15872 w 33"/>
                  <a:gd name="T1" fmla="*/ 7680 h 28"/>
                  <a:gd name="T2" fmla="*/ 16896 w 33"/>
                  <a:gd name="T3" fmla="*/ 3072 h 28"/>
                  <a:gd name="T4" fmla="*/ 15872 w 33"/>
                  <a:gd name="T5" fmla="*/ 2560 h 28"/>
                  <a:gd name="T6" fmla="*/ 14336 w 33"/>
                  <a:gd name="T7" fmla="*/ 3584 h 28"/>
                  <a:gd name="T8" fmla="*/ 13824 w 33"/>
                  <a:gd name="T9" fmla="*/ 2048 h 28"/>
                  <a:gd name="T10" fmla="*/ 11776 w 33"/>
                  <a:gd name="T11" fmla="*/ 3072 h 28"/>
                  <a:gd name="T12" fmla="*/ 9728 w 33"/>
                  <a:gd name="T13" fmla="*/ 2048 h 28"/>
                  <a:gd name="T14" fmla="*/ 6656 w 33"/>
                  <a:gd name="T15" fmla="*/ 2560 h 28"/>
                  <a:gd name="T16" fmla="*/ 2560 w 33"/>
                  <a:gd name="T17" fmla="*/ 0 h 28"/>
                  <a:gd name="T18" fmla="*/ 1024 w 33"/>
                  <a:gd name="T19" fmla="*/ 1536 h 28"/>
                  <a:gd name="T20" fmla="*/ 0 w 33"/>
                  <a:gd name="T21" fmla="*/ 3584 h 28"/>
                  <a:gd name="T22" fmla="*/ 1024 w 33"/>
                  <a:gd name="T23" fmla="*/ 5632 h 28"/>
                  <a:gd name="T24" fmla="*/ 2560 w 33"/>
                  <a:gd name="T25" fmla="*/ 5120 h 28"/>
                  <a:gd name="T26" fmla="*/ 1024 w 33"/>
                  <a:gd name="T27" fmla="*/ 7680 h 28"/>
                  <a:gd name="T28" fmla="*/ 2048 w 33"/>
                  <a:gd name="T29" fmla="*/ 11264 h 28"/>
                  <a:gd name="T30" fmla="*/ 3584 w 33"/>
                  <a:gd name="T31" fmla="*/ 12288 h 28"/>
                  <a:gd name="T32" fmla="*/ 3584 w 33"/>
                  <a:gd name="T33" fmla="*/ 11776 h 28"/>
                  <a:gd name="T34" fmla="*/ 3072 w 33"/>
                  <a:gd name="T35" fmla="*/ 9728 h 28"/>
                  <a:gd name="T36" fmla="*/ 3584 w 33"/>
                  <a:gd name="T37" fmla="*/ 8192 h 28"/>
                  <a:gd name="T38" fmla="*/ 4096 w 33"/>
                  <a:gd name="T39" fmla="*/ 10240 h 28"/>
                  <a:gd name="T40" fmla="*/ 6144 w 33"/>
                  <a:gd name="T41" fmla="*/ 10752 h 28"/>
                  <a:gd name="T42" fmla="*/ 7680 w 33"/>
                  <a:gd name="T43" fmla="*/ 10240 h 28"/>
                  <a:gd name="T44" fmla="*/ 8704 w 33"/>
                  <a:gd name="T45" fmla="*/ 11264 h 28"/>
                  <a:gd name="T46" fmla="*/ 5120 w 33"/>
                  <a:gd name="T47" fmla="*/ 12800 h 28"/>
                  <a:gd name="T48" fmla="*/ 4608 w 33"/>
                  <a:gd name="T49" fmla="*/ 14336 h 28"/>
                  <a:gd name="T50" fmla="*/ 11264 w 33"/>
                  <a:gd name="T51" fmla="*/ 12800 h 28"/>
                  <a:gd name="T52" fmla="*/ 12288 w 33"/>
                  <a:gd name="T53" fmla="*/ 10240 h 28"/>
                  <a:gd name="T54" fmla="*/ 15872 w 33"/>
                  <a:gd name="T55" fmla="*/ 7680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
                  <a:gd name="T85" fmla="*/ 0 h 28"/>
                  <a:gd name="T86" fmla="*/ 33 w 33"/>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 h="28">
                    <a:moveTo>
                      <a:pt x="31" y="15"/>
                    </a:moveTo>
                    <a:lnTo>
                      <a:pt x="33" y="6"/>
                    </a:lnTo>
                    <a:lnTo>
                      <a:pt x="31" y="5"/>
                    </a:lnTo>
                    <a:lnTo>
                      <a:pt x="28" y="7"/>
                    </a:lnTo>
                    <a:lnTo>
                      <a:pt x="27" y="4"/>
                    </a:lnTo>
                    <a:lnTo>
                      <a:pt x="23" y="6"/>
                    </a:lnTo>
                    <a:lnTo>
                      <a:pt x="19" y="4"/>
                    </a:lnTo>
                    <a:lnTo>
                      <a:pt x="13" y="5"/>
                    </a:lnTo>
                    <a:lnTo>
                      <a:pt x="5" y="0"/>
                    </a:lnTo>
                    <a:lnTo>
                      <a:pt x="2" y="3"/>
                    </a:lnTo>
                    <a:lnTo>
                      <a:pt x="0" y="7"/>
                    </a:lnTo>
                    <a:lnTo>
                      <a:pt x="2" y="11"/>
                    </a:lnTo>
                    <a:lnTo>
                      <a:pt x="5" y="10"/>
                    </a:lnTo>
                    <a:lnTo>
                      <a:pt x="2" y="15"/>
                    </a:lnTo>
                    <a:lnTo>
                      <a:pt x="4" y="22"/>
                    </a:lnTo>
                    <a:lnTo>
                      <a:pt x="7" y="24"/>
                    </a:lnTo>
                    <a:lnTo>
                      <a:pt x="7" y="23"/>
                    </a:lnTo>
                    <a:lnTo>
                      <a:pt x="6" y="19"/>
                    </a:lnTo>
                    <a:lnTo>
                      <a:pt x="7" y="16"/>
                    </a:lnTo>
                    <a:lnTo>
                      <a:pt x="8" y="20"/>
                    </a:lnTo>
                    <a:lnTo>
                      <a:pt x="12" y="21"/>
                    </a:lnTo>
                    <a:lnTo>
                      <a:pt x="15" y="20"/>
                    </a:lnTo>
                    <a:lnTo>
                      <a:pt x="17" y="22"/>
                    </a:lnTo>
                    <a:lnTo>
                      <a:pt x="10" y="25"/>
                    </a:lnTo>
                    <a:lnTo>
                      <a:pt x="9" y="28"/>
                    </a:lnTo>
                    <a:lnTo>
                      <a:pt x="22" y="25"/>
                    </a:lnTo>
                    <a:lnTo>
                      <a:pt x="24" y="20"/>
                    </a:lnTo>
                    <a:lnTo>
                      <a:pt x="31" y="15"/>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65" name="三重県"/>
              <p:cNvSpPr>
                <a:spLocks/>
              </p:cNvSpPr>
              <p:nvPr/>
            </p:nvSpPr>
            <p:spPr bwMode="auto">
              <a:xfrm rot="1338875">
                <a:off x="2777" y="3361"/>
                <a:ext cx="256" cy="439"/>
              </a:xfrm>
              <a:custGeom>
                <a:avLst/>
                <a:gdLst>
                  <a:gd name="T0" fmla="*/ 11264 w 32"/>
                  <a:gd name="T1" fmla="*/ 11725 h 55"/>
                  <a:gd name="T2" fmla="*/ 10752 w 32"/>
                  <a:gd name="T3" fmla="*/ 8668 h 55"/>
                  <a:gd name="T4" fmla="*/ 12288 w 32"/>
                  <a:gd name="T5" fmla="*/ 7136 h 55"/>
                  <a:gd name="T6" fmla="*/ 12800 w 32"/>
                  <a:gd name="T7" fmla="*/ 4079 h 55"/>
                  <a:gd name="T8" fmla="*/ 14336 w 32"/>
                  <a:gd name="T9" fmla="*/ 3568 h 55"/>
                  <a:gd name="T10" fmla="*/ 13312 w 32"/>
                  <a:gd name="T11" fmla="*/ 1533 h 55"/>
                  <a:gd name="T12" fmla="*/ 10752 w 32"/>
                  <a:gd name="T13" fmla="*/ 0 h 55"/>
                  <a:gd name="T14" fmla="*/ 9216 w 32"/>
                  <a:gd name="T15" fmla="*/ 511 h 55"/>
                  <a:gd name="T16" fmla="*/ 9216 w 32"/>
                  <a:gd name="T17" fmla="*/ 2546 h 55"/>
                  <a:gd name="T18" fmla="*/ 8192 w 32"/>
                  <a:gd name="T19" fmla="*/ 6625 h 55"/>
                  <a:gd name="T20" fmla="*/ 4608 w 32"/>
                  <a:gd name="T21" fmla="*/ 6625 h 55"/>
                  <a:gd name="T22" fmla="*/ 4096 w 32"/>
                  <a:gd name="T23" fmla="*/ 7647 h 55"/>
                  <a:gd name="T24" fmla="*/ 4096 w 32"/>
                  <a:gd name="T25" fmla="*/ 9682 h 55"/>
                  <a:gd name="T26" fmla="*/ 4608 w 32"/>
                  <a:gd name="T27" fmla="*/ 11214 h 55"/>
                  <a:gd name="T28" fmla="*/ 4608 w 32"/>
                  <a:gd name="T29" fmla="*/ 13250 h 55"/>
                  <a:gd name="T30" fmla="*/ 6656 w 32"/>
                  <a:gd name="T31" fmla="*/ 13761 h 55"/>
                  <a:gd name="T32" fmla="*/ 5632 w 32"/>
                  <a:gd name="T33" fmla="*/ 15229 h 55"/>
                  <a:gd name="T34" fmla="*/ 4608 w 32"/>
                  <a:gd name="T35" fmla="*/ 15229 h 55"/>
                  <a:gd name="T36" fmla="*/ 5120 w 32"/>
                  <a:gd name="T37" fmla="*/ 21343 h 55"/>
                  <a:gd name="T38" fmla="*/ 1536 w 32"/>
                  <a:gd name="T39" fmla="*/ 22868 h 55"/>
                  <a:gd name="T40" fmla="*/ 0 w 32"/>
                  <a:gd name="T41" fmla="*/ 25933 h 55"/>
                  <a:gd name="T42" fmla="*/ 2048 w 32"/>
                  <a:gd name="T43" fmla="*/ 27968 h 55"/>
                  <a:gd name="T44" fmla="*/ 2048 w 32"/>
                  <a:gd name="T45" fmla="*/ 27968 h 55"/>
                  <a:gd name="T46" fmla="*/ 3584 w 32"/>
                  <a:gd name="T47" fmla="*/ 24911 h 55"/>
                  <a:gd name="T48" fmla="*/ 6144 w 32"/>
                  <a:gd name="T49" fmla="*/ 23379 h 55"/>
                  <a:gd name="T50" fmla="*/ 6656 w 32"/>
                  <a:gd name="T51" fmla="*/ 19811 h 55"/>
                  <a:gd name="T52" fmla="*/ 10752 w 32"/>
                  <a:gd name="T53" fmla="*/ 17265 h 55"/>
                  <a:gd name="T54" fmla="*/ 14848 w 32"/>
                  <a:gd name="T55" fmla="*/ 18286 h 55"/>
                  <a:gd name="T56" fmla="*/ 16384 w 32"/>
                  <a:gd name="T57" fmla="*/ 14208 h 55"/>
                  <a:gd name="T58" fmla="*/ 11264 w 32"/>
                  <a:gd name="T59" fmla="*/ 11725 h 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55"/>
                  <a:gd name="T92" fmla="*/ 32 w 32"/>
                  <a:gd name="T93" fmla="*/ 55 h 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55">
                    <a:moveTo>
                      <a:pt x="22" y="23"/>
                    </a:moveTo>
                    <a:lnTo>
                      <a:pt x="21" y="17"/>
                    </a:lnTo>
                    <a:lnTo>
                      <a:pt x="24" y="14"/>
                    </a:lnTo>
                    <a:lnTo>
                      <a:pt x="25" y="8"/>
                    </a:lnTo>
                    <a:lnTo>
                      <a:pt x="28" y="7"/>
                    </a:lnTo>
                    <a:lnTo>
                      <a:pt x="26" y="3"/>
                    </a:lnTo>
                    <a:lnTo>
                      <a:pt x="21" y="0"/>
                    </a:lnTo>
                    <a:lnTo>
                      <a:pt x="18" y="1"/>
                    </a:lnTo>
                    <a:lnTo>
                      <a:pt x="18" y="5"/>
                    </a:lnTo>
                    <a:lnTo>
                      <a:pt x="16" y="13"/>
                    </a:lnTo>
                    <a:lnTo>
                      <a:pt x="9" y="13"/>
                    </a:lnTo>
                    <a:lnTo>
                      <a:pt x="8" y="15"/>
                    </a:lnTo>
                    <a:lnTo>
                      <a:pt x="8" y="19"/>
                    </a:lnTo>
                    <a:lnTo>
                      <a:pt x="9" y="22"/>
                    </a:lnTo>
                    <a:lnTo>
                      <a:pt x="9" y="26"/>
                    </a:lnTo>
                    <a:lnTo>
                      <a:pt x="13" y="27"/>
                    </a:lnTo>
                    <a:lnTo>
                      <a:pt x="11" y="30"/>
                    </a:lnTo>
                    <a:lnTo>
                      <a:pt x="9" y="30"/>
                    </a:lnTo>
                    <a:lnTo>
                      <a:pt x="10" y="42"/>
                    </a:lnTo>
                    <a:lnTo>
                      <a:pt x="3" y="45"/>
                    </a:lnTo>
                    <a:lnTo>
                      <a:pt x="0" y="51"/>
                    </a:lnTo>
                    <a:lnTo>
                      <a:pt x="4" y="55"/>
                    </a:lnTo>
                    <a:lnTo>
                      <a:pt x="7" y="49"/>
                    </a:lnTo>
                    <a:lnTo>
                      <a:pt x="12" y="46"/>
                    </a:lnTo>
                    <a:lnTo>
                      <a:pt x="13" y="39"/>
                    </a:lnTo>
                    <a:lnTo>
                      <a:pt x="21" y="34"/>
                    </a:lnTo>
                    <a:lnTo>
                      <a:pt x="29" y="36"/>
                    </a:lnTo>
                    <a:lnTo>
                      <a:pt x="32" y="28"/>
                    </a:lnTo>
                    <a:lnTo>
                      <a:pt x="22" y="23"/>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66" name="滋賀県"/>
              <p:cNvSpPr>
                <a:spLocks/>
              </p:cNvSpPr>
              <p:nvPr/>
            </p:nvSpPr>
            <p:spPr bwMode="auto">
              <a:xfrm rot="1338875">
                <a:off x="2852" y="3226"/>
                <a:ext cx="160" cy="247"/>
              </a:xfrm>
              <a:custGeom>
                <a:avLst/>
                <a:gdLst>
                  <a:gd name="T0" fmla="*/ 9728 w 20"/>
                  <a:gd name="T1" fmla="*/ 4064 h 31"/>
                  <a:gd name="T2" fmla="*/ 8704 w 20"/>
                  <a:gd name="T3" fmla="*/ 1012 h 31"/>
                  <a:gd name="T4" fmla="*/ 6656 w 20"/>
                  <a:gd name="T5" fmla="*/ 0 h 31"/>
                  <a:gd name="T6" fmla="*/ 6656 w 20"/>
                  <a:gd name="T7" fmla="*/ 2032 h 31"/>
                  <a:gd name="T8" fmla="*/ 3584 w 20"/>
                  <a:gd name="T9" fmla="*/ 3554 h 31"/>
                  <a:gd name="T10" fmla="*/ 3072 w 20"/>
                  <a:gd name="T11" fmla="*/ 2542 h 31"/>
                  <a:gd name="T12" fmla="*/ 2048 w 20"/>
                  <a:gd name="T13" fmla="*/ 4064 h 31"/>
                  <a:gd name="T14" fmla="*/ 1024 w 20"/>
                  <a:gd name="T15" fmla="*/ 4064 h 31"/>
                  <a:gd name="T16" fmla="*/ 0 w 20"/>
                  <a:gd name="T17" fmla="*/ 5075 h 31"/>
                  <a:gd name="T18" fmla="*/ 1536 w 20"/>
                  <a:gd name="T19" fmla="*/ 7107 h 31"/>
                  <a:gd name="T20" fmla="*/ 2048 w 20"/>
                  <a:gd name="T21" fmla="*/ 11617 h 31"/>
                  <a:gd name="T22" fmla="*/ 3072 w 20"/>
                  <a:gd name="T23" fmla="*/ 12637 h 31"/>
                  <a:gd name="T24" fmla="*/ 3584 w 20"/>
                  <a:gd name="T25" fmla="*/ 14669 h 31"/>
                  <a:gd name="T26" fmla="*/ 5120 w 20"/>
                  <a:gd name="T27" fmla="*/ 15681 h 31"/>
                  <a:gd name="T28" fmla="*/ 5632 w 20"/>
                  <a:gd name="T29" fmla="*/ 14669 h 31"/>
                  <a:gd name="T30" fmla="*/ 9216 w 20"/>
                  <a:gd name="T31" fmla="*/ 14669 h 31"/>
                  <a:gd name="T32" fmla="*/ 10240 w 20"/>
                  <a:gd name="T33" fmla="*/ 10605 h 31"/>
                  <a:gd name="T34" fmla="*/ 10240 w 20"/>
                  <a:gd name="T35" fmla="*/ 8573 h 31"/>
                  <a:gd name="T36" fmla="*/ 9728 w 20"/>
                  <a:gd name="T37" fmla="*/ 8063 h 31"/>
                  <a:gd name="T38" fmla="*/ 9728 w 20"/>
                  <a:gd name="T39" fmla="*/ 4064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31"/>
                  <a:gd name="T62" fmla="*/ 20 w 20"/>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31">
                    <a:moveTo>
                      <a:pt x="19" y="8"/>
                    </a:moveTo>
                    <a:lnTo>
                      <a:pt x="17" y="2"/>
                    </a:lnTo>
                    <a:lnTo>
                      <a:pt x="13" y="0"/>
                    </a:lnTo>
                    <a:lnTo>
                      <a:pt x="13" y="4"/>
                    </a:lnTo>
                    <a:lnTo>
                      <a:pt x="7" y="7"/>
                    </a:lnTo>
                    <a:lnTo>
                      <a:pt x="6" y="5"/>
                    </a:lnTo>
                    <a:lnTo>
                      <a:pt x="4" y="8"/>
                    </a:lnTo>
                    <a:lnTo>
                      <a:pt x="2" y="8"/>
                    </a:lnTo>
                    <a:lnTo>
                      <a:pt x="0" y="10"/>
                    </a:lnTo>
                    <a:lnTo>
                      <a:pt x="3" y="14"/>
                    </a:lnTo>
                    <a:lnTo>
                      <a:pt x="4" y="23"/>
                    </a:lnTo>
                    <a:lnTo>
                      <a:pt x="6" y="25"/>
                    </a:lnTo>
                    <a:lnTo>
                      <a:pt x="7" y="29"/>
                    </a:lnTo>
                    <a:lnTo>
                      <a:pt x="10" y="31"/>
                    </a:lnTo>
                    <a:lnTo>
                      <a:pt x="11" y="29"/>
                    </a:lnTo>
                    <a:lnTo>
                      <a:pt x="18" y="29"/>
                    </a:lnTo>
                    <a:lnTo>
                      <a:pt x="20" y="21"/>
                    </a:lnTo>
                    <a:lnTo>
                      <a:pt x="20" y="17"/>
                    </a:lnTo>
                    <a:lnTo>
                      <a:pt x="19" y="16"/>
                    </a:lnTo>
                    <a:lnTo>
                      <a:pt x="19" y="8"/>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67" name="京都府"/>
              <p:cNvSpPr>
                <a:spLocks/>
              </p:cNvSpPr>
              <p:nvPr/>
            </p:nvSpPr>
            <p:spPr bwMode="auto">
              <a:xfrm rot="1338875">
                <a:off x="2647" y="3120"/>
                <a:ext cx="296" cy="344"/>
              </a:xfrm>
              <a:custGeom>
                <a:avLst/>
                <a:gdLst>
                  <a:gd name="T0" fmla="*/ 2560 w 37"/>
                  <a:gd name="T1" fmla="*/ 4608 h 43"/>
                  <a:gd name="T2" fmla="*/ 2560 w 37"/>
                  <a:gd name="T3" fmla="*/ 6656 h 43"/>
                  <a:gd name="T4" fmla="*/ 1024 w 37"/>
                  <a:gd name="T5" fmla="*/ 6656 h 43"/>
                  <a:gd name="T6" fmla="*/ 1024 w 37"/>
                  <a:gd name="T7" fmla="*/ 8704 h 43"/>
                  <a:gd name="T8" fmla="*/ 4096 w 37"/>
                  <a:gd name="T9" fmla="*/ 10240 h 43"/>
                  <a:gd name="T10" fmla="*/ 4608 w 37"/>
                  <a:gd name="T11" fmla="*/ 11776 h 43"/>
                  <a:gd name="T12" fmla="*/ 7168 w 37"/>
                  <a:gd name="T13" fmla="*/ 12288 h 43"/>
                  <a:gd name="T14" fmla="*/ 6656 w 37"/>
                  <a:gd name="T15" fmla="*/ 14336 h 43"/>
                  <a:gd name="T16" fmla="*/ 9216 w 37"/>
                  <a:gd name="T17" fmla="*/ 15872 h 43"/>
                  <a:gd name="T18" fmla="*/ 9728 w 37"/>
                  <a:gd name="T19" fmla="*/ 17408 h 43"/>
                  <a:gd name="T20" fmla="*/ 10752 w 37"/>
                  <a:gd name="T21" fmla="*/ 16896 h 43"/>
                  <a:gd name="T22" fmla="*/ 12800 w 37"/>
                  <a:gd name="T23" fmla="*/ 19968 h 43"/>
                  <a:gd name="T24" fmla="*/ 12288 w 37"/>
                  <a:gd name="T25" fmla="*/ 20480 h 43"/>
                  <a:gd name="T26" fmla="*/ 12800 w 37"/>
                  <a:gd name="T27" fmla="*/ 21504 h 43"/>
                  <a:gd name="T28" fmla="*/ 15872 w 37"/>
                  <a:gd name="T29" fmla="*/ 22016 h 43"/>
                  <a:gd name="T30" fmla="*/ 16384 w 37"/>
                  <a:gd name="T31" fmla="*/ 20992 h 43"/>
                  <a:gd name="T32" fmla="*/ 18944 w 37"/>
                  <a:gd name="T33" fmla="*/ 20992 h 43"/>
                  <a:gd name="T34" fmla="*/ 18944 w 37"/>
                  <a:gd name="T35" fmla="*/ 18944 h 43"/>
                  <a:gd name="T36" fmla="*/ 17408 w 37"/>
                  <a:gd name="T37" fmla="*/ 17920 h 43"/>
                  <a:gd name="T38" fmla="*/ 16896 w 37"/>
                  <a:gd name="T39" fmla="*/ 15872 h 43"/>
                  <a:gd name="T40" fmla="*/ 15872 w 37"/>
                  <a:gd name="T41" fmla="*/ 14848 h 43"/>
                  <a:gd name="T42" fmla="*/ 15360 w 37"/>
                  <a:gd name="T43" fmla="*/ 10240 h 43"/>
                  <a:gd name="T44" fmla="*/ 13824 w 37"/>
                  <a:gd name="T45" fmla="*/ 8192 h 43"/>
                  <a:gd name="T46" fmla="*/ 10240 w 37"/>
                  <a:gd name="T47" fmla="*/ 8192 h 43"/>
                  <a:gd name="T48" fmla="*/ 9216 w 37"/>
                  <a:gd name="T49" fmla="*/ 6144 h 43"/>
                  <a:gd name="T50" fmla="*/ 9728 w 37"/>
                  <a:gd name="T51" fmla="*/ 5120 h 43"/>
                  <a:gd name="T52" fmla="*/ 9216 w 37"/>
                  <a:gd name="T53" fmla="*/ 3584 h 43"/>
                  <a:gd name="T54" fmla="*/ 7168 w 37"/>
                  <a:gd name="T55" fmla="*/ 5632 h 43"/>
                  <a:gd name="T56" fmla="*/ 6144 w 37"/>
                  <a:gd name="T57" fmla="*/ 4096 h 43"/>
                  <a:gd name="T58" fmla="*/ 7168 w 37"/>
                  <a:gd name="T59" fmla="*/ 2048 h 43"/>
                  <a:gd name="T60" fmla="*/ 5120 w 37"/>
                  <a:gd name="T61" fmla="*/ 0 h 43"/>
                  <a:gd name="T62" fmla="*/ 0 w 37"/>
                  <a:gd name="T63" fmla="*/ 2560 h 43"/>
                  <a:gd name="T64" fmla="*/ 1024 w 37"/>
                  <a:gd name="T65" fmla="*/ 5120 h 43"/>
                  <a:gd name="T66" fmla="*/ 2560 w 37"/>
                  <a:gd name="T67" fmla="*/ 4608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43"/>
                  <a:gd name="T104" fmla="*/ 37 w 37"/>
                  <a:gd name="T105" fmla="*/ 43 h 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43">
                    <a:moveTo>
                      <a:pt x="5" y="9"/>
                    </a:moveTo>
                    <a:lnTo>
                      <a:pt x="5" y="13"/>
                    </a:lnTo>
                    <a:lnTo>
                      <a:pt x="2" y="13"/>
                    </a:lnTo>
                    <a:lnTo>
                      <a:pt x="2" y="17"/>
                    </a:lnTo>
                    <a:lnTo>
                      <a:pt x="8" y="20"/>
                    </a:lnTo>
                    <a:lnTo>
                      <a:pt x="9" y="23"/>
                    </a:lnTo>
                    <a:lnTo>
                      <a:pt x="14" y="24"/>
                    </a:lnTo>
                    <a:lnTo>
                      <a:pt x="13" y="28"/>
                    </a:lnTo>
                    <a:lnTo>
                      <a:pt x="18" y="31"/>
                    </a:lnTo>
                    <a:lnTo>
                      <a:pt x="19" y="34"/>
                    </a:lnTo>
                    <a:lnTo>
                      <a:pt x="21" y="33"/>
                    </a:lnTo>
                    <a:lnTo>
                      <a:pt x="25" y="39"/>
                    </a:lnTo>
                    <a:lnTo>
                      <a:pt x="24" y="40"/>
                    </a:lnTo>
                    <a:lnTo>
                      <a:pt x="25" y="42"/>
                    </a:lnTo>
                    <a:lnTo>
                      <a:pt x="31" y="43"/>
                    </a:lnTo>
                    <a:lnTo>
                      <a:pt x="32" y="41"/>
                    </a:lnTo>
                    <a:lnTo>
                      <a:pt x="37" y="41"/>
                    </a:lnTo>
                    <a:lnTo>
                      <a:pt x="37" y="37"/>
                    </a:lnTo>
                    <a:lnTo>
                      <a:pt x="34" y="35"/>
                    </a:lnTo>
                    <a:lnTo>
                      <a:pt x="33" y="31"/>
                    </a:lnTo>
                    <a:lnTo>
                      <a:pt x="31" y="29"/>
                    </a:lnTo>
                    <a:lnTo>
                      <a:pt x="30" y="20"/>
                    </a:lnTo>
                    <a:lnTo>
                      <a:pt x="27" y="16"/>
                    </a:lnTo>
                    <a:lnTo>
                      <a:pt x="20" y="16"/>
                    </a:lnTo>
                    <a:lnTo>
                      <a:pt x="18" y="12"/>
                    </a:lnTo>
                    <a:lnTo>
                      <a:pt x="19" y="10"/>
                    </a:lnTo>
                    <a:lnTo>
                      <a:pt x="18" y="7"/>
                    </a:lnTo>
                    <a:lnTo>
                      <a:pt x="14" y="11"/>
                    </a:lnTo>
                    <a:lnTo>
                      <a:pt x="12" y="8"/>
                    </a:lnTo>
                    <a:lnTo>
                      <a:pt x="14" y="4"/>
                    </a:lnTo>
                    <a:lnTo>
                      <a:pt x="10" y="0"/>
                    </a:lnTo>
                    <a:lnTo>
                      <a:pt x="0" y="5"/>
                    </a:lnTo>
                    <a:lnTo>
                      <a:pt x="2" y="10"/>
                    </a:lnTo>
                    <a:lnTo>
                      <a:pt x="5" y="9"/>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68" name="大阪府"/>
              <p:cNvSpPr>
                <a:spLocks/>
              </p:cNvSpPr>
              <p:nvPr/>
            </p:nvSpPr>
            <p:spPr bwMode="auto">
              <a:xfrm rot="1338875">
                <a:off x="2635" y="3323"/>
                <a:ext cx="152" cy="224"/>
              </a:xfrm>
              <a:custGeom>
                <a:avLst/>
                <a:gdLst>
                  <a:gd name="T0" fmla="*/ 4608 w 19"/>
                  <a:gd name="T1" fmla="*/ 13312 h 28"/>
                  <a:gd name="T2" fmla="*/ 8192 w 19"/>
                  <a:gd name="T3" fmla="*/ 12288 h 28"/>
                  <a:gd name="T4" fmla="*/ 8192 w 19"/>
                  <a:gd name="T5" fmla="*/ 9216 h 28"/>
                  <a:gd name="T6" fmla="*/ 9216 w 19"/>
                  <a:gd name="T7" fmla="*/ 6144 h 28"/>
                  <a:gd name="T8" fmla="*/ 9728 w 19"/>
                  <a:gd name="T9" fmla="*/ 5632 h 28"/>
                  <a:gd name="T10" fmla="*/ 7680 w 19"/>
                  <a:gd name="T11" fmla="*/ 2560 h 28"/>
                  <a:gd name="T12" fmla="*/ 6656 w 19"/>
                  <a:gd name="T13" fmla="*/ 3072 h 28"/>
                  <a:gd name="T14" fmla="*/ 6144 w 19"/>
                  <a:gd name="T15" fmla="*/ 1536 h 28"/>
                  <a:gd name="T16" fmla="*/ 3584 w 19"/>
                  <a:gd name="T17" fmla="*/ 0 h 28"/>
                  <a:gd name="T18" fmla="*/ 3584 w 19"/>
                  <a:gd name="T19" fmla="*/ 512 h 28"/>
                  <a:gd name="T20" fmla="*/ 3584 w 19"/>
                  <a:gd name="T21" fmla="*/ 2048 h 28"/>
                  <a:gd name="T22" fmla="*/ 5120 w 19"/>
                  <a:gd name="T23" fmla="*/ 3072 h 28"/>
                  <a:gd name="T24" fmla="*/ 4096 w 19"/>
                  <a:gd name="T25" fmla="*/ 6656 h 28"/>
                  <a:gd name="T26" fmla="*/ 4608 w 19"/>
                  <a:gd name="T27" fmla="*/ 8704 h 28"/>
                  <a:gd name="T28" fmla="*/ 3072 w 19"/>
                  <a:gd name="T29" fmla="*/ 11776 h 28"/>
                  <a:gd name="T30" fmla="*/ 0 w 19"/>
                  <a:gd name="T31" fmla="*/ 13824 h 28"/>
                  <a:gd name="T32" fmla="*/ 512 w 19"/>
                  <a:gd name="T33" fmla="*/ 14336 h 28"/>
                  <a:gd name="T34" fmla="*/ 4608 w 19"/>
                  <a:gd name="T35" fmla="*/ 13312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8"/>
                  <a:gd name="T56" fmla="*/ 19 w 19"/>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8">
                    <a:moveTo>
                      <a:pt x="9" y="26"/>
                    </a:moveTo>
                    <a:lnTo>
                      <a:pt x="16" y="24"/>
                    </a:lnTo>
                    <a:lnTo>
                      <a:pt x="16" y="18"/>
                    </a:lnTo>
                    <a:lnTo>
                      <a:pt x="18" y="12"/>
                    </a:lnTo>
                    <a:lnTo>
                      <a:pt x="19" y="11"/>
                    </a:lnTo>
                    <a:lnTo>
                      <a:pt x="15" y="5"/>
                    </a:lnTo>
                    <a:lnTo>
                      <a:pt x="13" y="6"/>
                    </a:lnTo>
                    <a:lnTo>
                      <a:pt x="12" y="3"/>
                    </a:lnTo>
                    <a:lnTo>
                      <a:pt x="7" y="0"/>
                    </a:lnTo>
                    <a:lnTo>
                      <a:pt x="7" y="1"/>
                    </a:lnTo>
                    <a:lnTo>
                      <a:pt x="7" y="4"/>
                    </a:lnTo>
                    <a:lnTo>
                      <a:pt x="10" y="6"/>
                    </a:lnTo>
                    <a:lnTo>
                      <a:pt x="8" y="13"/>
                    </a:lnTo>
                    <a:lnTo>
                      <a:pt x="9" y="17"/>
                    </a:lnTo>
                    <a:lnTo>
                      <a:pt x="6" y="23"/>
                    </a:lnTo>
                    <a:lnTo>
                      <a:pt x="0" y="27"/>
                    </a:lnTo>
                    <a:lnTo>
                      <a:pt x="1" y="28"/>
                    </a:lnTo>
                    <a:lnTo>
                      <a:pt x="9" y="26"/>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69" name="兵庫県"/>
              <p:cNvSpPr>
                <a:spLocks/>
              </p:cNvSpPr>
              <p:nvPr/>
            </p:nvSpPr>
            <p:spPr bwMode="auto">
              <a:xfrm rot="1338875">
                <a:off x="2508" y="3092"/>
                <a:ext cx="272" cy="312"/>
              </a:xfrm>
              <a:custGeom>
                <a:avLst/>
                <a:gdLst>
                  <a:gd name="T0" fmla="*/ 15872 w 34"/>
                  <a:gd name="T1" fmla="*/ 14336 h 39"/>
                  <a:gd name="T2" fmla="*/ 15872 w 34"/>
                  <a:gd name="T3" fmla="*/ 12800 h 39"/>
                  <a:gd name="T4" fmla="*/ 15872 w 34"/>
                  <a:gd name="T5" fmla="*/ 12288 h 39"/>
                  <a:gd name="T6" fmla="*/ 16384 w 34"/>
                  <a:gd name="T7" fmla="*/ 10240 h 39"/>
                  <a:gd name="T8" fmla="*/ 13824 w 34"/>
                  <a:gd name="T9" fmla="*/ 9728 h 39"/>
                  <a:gd name="T10" fmla="*/ 13312 w 34"/>
                  <a:gd name="T11" fmla="*/ 8192 h 39"/>
                  <a:gd name="T12" fmla="*/ 10240 w 34"/>
                  <a:gd name="T13" fmla="*/ 6656 h 39"/>
                  <a:gd name="T14" fmla="*/ 10240 w 34"/>
                  <a:gd name="T15" fmla="*/ 4608 h 39"/>
                  <a:gd name="T16" fmla="*/ 11776 w 34"/>
                  <a:gd name="T17" fmla="*/ 4608 h 39"/>
                  <a:gd name="T18" fmla="*/ 11776 w 34"/>
                  <a:gd name="T19" fmla="*/ 2560 h 39"/>
                  <a:gd name="T20" fmla="*/ 10240 w 34"/>
                  <a:gd name="T21" fmla="*/ 3072 h 39"/>
                  <a:gd name="T22" fmla="*/ 9216 w 34"/>
                  <a:gd name="T23" fmla="*/ 512 h 39"/>
                  <a:gd name="T24" fmla="*/ 4608 w 34"/>
                  <a:gd name="T25" fmla="*/ 0 h 39"/>
                  <a:gd name="T26" fmla="*/ 2048 w 34"/>
                  <a:gd name="T27" fmla="*/ 1024 h 39"/>
                  <a:gd name="T28" fmla="*/ 3072 w 34"/>
                  <a:gd name="T29" fmla="*/ 2048 h 39"/>
                  <a:gd name="T30" fmla="*/ 3584 w 34"/>
                  <a:gd name="T31" fmla="*/ 8704 h 39"/>
                  <a:gd name="T32" fmla="*/ 2048 w 34"/>
                  <a:gd name="T33" fmla="*/ 9216 h 39"/>
                  <a:gd name="T34" fmla="*/ 2048 w 34"/>
                  <a:gd name="T35" fmla="*/ 10752 h 39"/>
                  <a:gd name="T36" fmla="*/ 1024 w 34"/>
                  <a:gd name="T37" fmla="*/ 11264 h 39"/>
                  <a:gd name="T38" fmla="*/ 0 w 34"/>
                  <a:gd name="T39" fmla="*/ 16384 h 39"/>
                  <a:gd name="T40" fmla="*/ 1024 w 34"/>
                  <a:gd name="T41" fmla="*/ 17920 h 39"/>
                  <a:gd name="T42" fmla="*/ 6144 w 34"/>
                  <a:gd name="T43" fmla="*/ 17408 h 39"/>
                  <a:gd name="T44" fmla="*/ 11264 w 34"/>
                  <a:gd name="T45" fmla="*/ 19968 h 39"/>
                  <a:gd name="T46" fmla="*/ 16384 w 34"/>
                  <a:gd name="T47" fmla="*/ 18944 h 39"/>
                  <a:gd name="T48" fmla="*/ 17408 w 34"/>
                  <a:gd name="T49" fmla="*/ 15360 h 39"/>
                  <a:gd name="T50" fmla="*/ 15872 w 34"/>
                  <a:gd name="T51" fmla="*/ 14336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
                  <a:gd name="T79" fmla="*/ 0 h 39"/>
                  <a:gd name="T80" fmla="*/ 34 w 34"/>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 h="39">
                    <a:moveTo>
                      <a:pt x="31" y="28"/>
                    </a:moveTo>
                    <a:lnTo>
                      <a:pt x="31" y="25"/>
                    </a:lnTo>
                    <a:lnTo>
                      <a:pt x="31" y="24"/>
                    </a:lnTo>
                    <a:lnTo>
                      <a:pt x="32" y="20"/>
                    </a:lnTo>
                    <a:lnTo>
                      <a:pt x="27" y="19"/>
                    </a:lnTo>
                    <a:lnTo>
                      <a:pt x="26" y="16"/>
                    </a:lnTo>
                    <a:lnTo>
                      <a:pt x="20" y="13"/>
                    </a:lnTo>
                    <a:lnTo>
                      <a:pt x="20" y="9"/>
                    </a:lnTo>
                    <a:lnTo>
                      <a:pt x="23" y="9"/>
                    </a:lnTo>
                    <a:lnTo>
                      <a:pt x="23" y="5"/>
                    </a:lnTo>
                    <a:lnTo>
                      <a:pt x="20" y="6"/>
                    </a:lnTo>
                    <a:lnTo>
                      <a:pt x="18" y="1"/>
                    </a:lnTo>
                    <a:lnTo>
                      <a:pt x="9" y="0"/>
                    </a:lnTo>
                    <a:lnTo>
                      <a:pt x="4" y="2"/>
                    </a:lnTo>
                    <a:lnTo>
                      <a:pt x="6" y="4"/>
                    </a:lnTo>
                    <a:lnTo>
                      <a:pt x="7" y="17"/>
                    </a:lnTo>
                    <a:lnTo>
                      <a:pt x="4" y="18"/>
                    </a:lnTo>
                    <a:lnTo>
                      <a:pt x="4" y="21"/>
                    </a:lnTo>
                    <a:lnTo>
                      <a:pt x="2" y="22"/>
                    </a:lnTo>
                    <a:lnTo>
                      <a:pt x="0" y="32"/>
                    </a:lnTo>
                    <a:lnTo>
                      <a:pt x="2" y="35"/>
                    </a:lnTo>
                    <a:lnTo>
                      <a:pt x="12" y="34"/>
                    </a:lnTo>
                    <a:lnTo>
                      <a:pt x="22" y="39"/>
                    </a:lnTo>
                    <a:lnTo>
                      <a:pt x="32" y="37"/>
                    </a:lnTo>
                    <a:lnTo>
                      <a:pt x="34" y="30"/>
                    </a:lnTo>
                    <a:lnTo>
                      <a:pt x="31" y="28"/>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70" name="兵庫県001_"/>
              <p:cNvSpPr>
                <a:spLocks/>
              </p:cNvSpPr>
              <p:nvPr/>
            </p:nvSpPr>
            <p:spPr bwMode="auto">
              <a:xfrm rot="1338875">
                <a:off x="2495" y="3391"/>
                <a:ext cx="104" cy="128"/>
              </a:xfrm>
              <a:custGeom>
                <a:avLst/>
                <a:gdLst>
                  <a:gd name="T0" fmla="*/ 0 w 13"/>
                  <a:gd name="T1" fmla="*/ 5632 h 16"/>
                  <a:gd name="T2" fmla="*/ 2560 w 13"/>
                  <a:gd name="T3" fmla="*/ 2560 h 16"/>
                  <a:gd name="T4" fmla="*/ 5632 w 13"/>
                  <a:gd name="T5" fmla="*/ 0 h 16"/>
                  <a:gd name="T6" fmla="*/ 6656 w 13"/>
                  <a:gd name="T7" fmla="*/ 512 h 16"/>
                  <a:gd name="T8" fmla="*/ 4608 w 13"/>
                  <a:gd name="T9" fmla="*/ 4096 h 16"/>
                  <a:gd name="T10" fmla="*/ 5632 w 13"/>
                  <a:gd name="T11" fmla="*/ 6144 h 16"/>
                  <a:gd name="T12" fmla="*/ 2560 w 13"/>
                  <a:gd name="T13" fmla="*/ 8192 h 16"/>
                  <a:gd name="T14" fmla="*/ 1024 w 13"/>
                  <a:gd name="T15" fmla="*/ 7168 h 16"/>
                  <a:gd name="T16" fmla="*/ 0 w 13"/>
                  <a:gd name="T17" fmla="*/ 563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6"/>
                  <a:gd name="T29" fmla="*/ 13 w 1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6">
                    <a:moveTo>
                      <a:pt x="0" y="11"/>
                    </a:moveTo>
                    <a:lnTo>
                      <a:pt x="5" y="5"/>
                    </a:lnTo>
                    <a:lnTo>
                      <a:pt x="11" y="0"/>
                    </a:lnTo>
                    <a:lnTo>
                      <a:pt x="13" y="1"/>
                    </a:lnTo>
                    <a:lnTo>
                      <a:pt x="9" y="8"/>
                    </a:lnTo>
                    <a:lnTo>
                      <a:pt x="11" y="12"/>
                    </a:lnTo>
                    <a:lnTo>
                      <a:pt x="5" y="16"/>
                    </a:lnTo>
                    <a:lnTo>
                      <a:pt x="2" y="14"/>
                    </a:lnTo>
                    <a:lnTo>
                      <a:pt x="0" y="11"/>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71" name="奈良県"/>
              <p:cNvSpPr>
                <a:spLocks/>
              </p:cNvSpPr>
              <p:nvPr/>
            </p:nvSpPr>
            <p:spPr bwMode="auto">
              <a:xfrm rot="1338875">
                <a:off x="2693" y="3458"/>
                <a:ext cx="176" cy="263"/>
              </a:xfrm>
              <a:custGeom>
                <a:avLst/>
                <a:gdLst>
                  <a:gd name="T0" fmla="*/ 5632 w 22"/>
                  <a:gd name="T1" fmla="*/ 1522 h 33"/>
                  <a:gd name="T2" fmla="*/ 2560 w 22"/>
                  <a:gd name="T3" fmla="*/ 1020 h 33"/>
                  <a:gd name="T4" fmla="*/ 2048 w 22"/>
                  <a:gd name="T5" fmla="*/ 0 h 33"/>
                  <a:gd name="T6" fmla="*/ 1024 w 22"/>
                  <a:gd name="T7" fmla="*/ 3052 h 33"/>
                  <a:gd name="T8" fmla="*/ 1024 w 22"/>
                  <a:gd name="T9" fmla="*/ 6097 h 33"/>
                  <a:gd name="T10" fmla="*/ 2048 w 22"/>
                  <a:gd name="T11" fmla="*/ 9588 h 33"/>
                  <a:gd name="T12" fmla="*/ 0 w 22"/>
                  <a:gd name="T13" fmla="*/ 12640 h 33"/>
                  <a:gd name="T14" fmla="*/ 1024 w 22"/>
                  <a:gd name="T15" fmla="*/ 14672 h 33"/>
                  <a:gd name="T16" fmla="*/ 512 w 22"/>
                  <a:gd name="T17" fmla="*/ 16194 h 33"/>
                  <a:gd name="T18" fmla="*/ 3584 w 22"/>
                  <a:gd name="T19" fmla="*/ 16194 h 33"/>
                  <a:gd name="T20" fmla="*/ 4608 w 22"/>
                  <a:gd name="T21" fmla="*/ 16704 h 33"/>
                  <a:gd name="T22" fmla="*/ 6144 w 22"/>
                  <a:gd name="T23" fmla="*/ 13652 h 33"/>
                  <a:gd name="T24" fmla="*/ 9728 w 22"/>
                  <a:gd name="T25" fmla="*/ 12130 h 33"/>
                  <a:gd name="T26" fmla="*/ 9216 w 22"/>
                  <a:gd name="T27" fmla="*/ 6097 h 33"/>
                  <a:gd name="T28" fmla="*/ 10240 w 22"/>
                  <a:gd name="T29" fmla="*/ 6097 h 33"/>
                  <a:gd name="T30" fmla="*/ 11264 w 22"/>
                  <a:gd name="T31" fmla="*/ 4575 h 33"/>
                  <a:gd name="T32" fmla="*/ 9216 w 22"/>
                  <a:gd name="T33" fmla="*/ 4065 h 33"/>
                  <a:gd name="T34" fmla="*/ 9216 w 22"/>
                  <a:gd name="T35" fmla="*/ 2032 h 33"/>
                  <a:gd name="T36" fmla="*/ 8704 w 22"/>
                  <a:gd name="T37" fmla="*/ 510 h 33"/>
                  <a:gd name="T38" fmla="*/ 6144 w 22"/>
                  <a:gd name="T39" fmla="*/ 510 h 33"/>
                  <a:gd name="T40" fmla="*/ 5632 w 22"/>
                  <a:gd name="T41" fmla="*/ 1522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33"/>
                  <a:gd name="T65" fmla="*/ 22 w 22"/>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33">
                    <a:moveTo>
                      <a:pt x="11" y="3"/>
                    </a:moveTo>
                    <a:lnTo>
                      <a:pt x="5" y="2"/>
                    </a:lnTo>
                    <a:lnTo>
                      <a:pt x="4" y="0"/>
                    </a:lnTo>
                    <a:lnTo>
                      <a:pt x="2" y="6"/>
                    </a:lnTo>
                    <a:lnTo>
                      <a:pt x="2" y="12"/>
                    </a:lnTo>
                    <a:lnTo>
                      <a:pt x="4" y="19"/>
                    </a:lnTo>
                    <a:lnTo>
                      <a:pt x="0" y="25"/>
                    </a:lnTo>
                    <a:lnTo>
                      <a:pt x="2" y="29"/>
                    </a:lnTo>
                    <a:lnTo>
                      <a:pt x="1" y="32"/>
                    </a:lnTo>
                    <a:lnTo>
                      <a:pt x="7" y="32"/>
                    </a:lnTo>
                    <a:lnTo>
                      <a:pt x="9" y="33"/>
                    </a:lnTo>
                    <a:lnTo>
                      <a:pt x="12" y="27"/>
                    </a:lnTo>
                    <a:lnTo>
                      <a:pt x="19" y="24"/>
                    </a:lnTo>
                    <a:lnTo>
                      <a:pt x="18" y="12"/>
                    </a:lnTo>
                    <a:lnTo>
                      <a:pt x="20" y="12"/>
                    </a:lnTo>
                    <a:lnTo>
                      <a:pt x="22" y="9"/>
                    </a:lnTo>
                    <a:lnTo>
                      <a:pt x="18" y="8"/>
                    </a:lnTo>
                    <a:lnTo>
                      <a:pt x="18" y="4"/>
                    </a:lnTo>
                    <a:lnTo>
                      <a:pt x="17" y="1"/>
                    </a:lnTo>
                    <a:lnTo>
                      <a:pt x="12" y="1"/>
                    </a:lnTo>
                    <a:lnTo>
                      <a:pt x="11" y="3"/>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72" name="和歌山県"/>
              <p:cNvSpPr>
                <a:spLocks/>
              </p:cNvSpPr>
              <p:nvPr/>
            </p:nvSpPr>
            <p:spPr bwMode="auto">
              <a:xfrm rot="1338875">
                <a:off x="2535" y="3508"/>
                <a:ext cx="232" cy="272"/>
              </a:xfrm>
              <a:custGeom>
                <a:avLst/>
                <a:gdLst>
                  <a:gd name="T0" fmla="*/ 11776 w 29"/>
                  <a:gd name="T1" fmla="*/ 10240 h 34"/>
                  <a:gd name="T2" fmla="*/ 8704 w 29"/>
                  <a:gd name="T3" fmla="*/ 10240 h 34"/>
                  <a:gd name="T4" fmla="*/ 9216 w 29"/>
                  <a:gd name="T5" fmla="*/ 8704 h 34"/>
                  <a:gd name="T6" fmla="*/ 8192 w 29"/>
                  <a:gd name="T7" fmla="*/ 6656 h 34"/>
                  <a:gd name="T8" fmla="*/ 10240 w 29"/>
                  <a:gd name="T9" fmla="*/ 3584 h 34"/>
                  <a:gd name="T10" fmla="*/ 9216 w 29"/>
                  <a:gd name="T11" fmla="*/ 0 h 34"/>
                  <a:gd name="T12" fmla="*/ 5632 w 29"/>
                  <a:gd name="T13" fmla="*/ 1024 h 34"/>
                  <a:gd name="T14" fmla="*/ 1536 w 29"/>
                  <a:gd name="T15" fmla="*/ 2048 h 34"/>
                  <a:gd name="T16" fmla="*/ 1024 w 29"/>
                  <a:gd name="T17" fmla="*/ 1536 h 34"/>
                  <a:gd name="T18" fmla="*/ 512 w 29"/>
                  <a:gd name="T19" fmla="*/ 2048 h 34"/>
                  <a:gd name="T20" fmla="*/ 2048 w 29"/>
                  <a:gd name="T21" fmla="*/ 4096 h 34"/>
                  <a:gd name="T22" fmla="*/ 512 w 29"/>
                  <a:gd name="T23" fmla="*/ 5120 h 34"/>
                  <a:gd name="T24" fmla="*/ 1024 w 29"/>
                  <a:gd name="T25" fmla="*/ 7168 h 34"/>
                  <a:gd name="T26" fmla="*/ 0 w 29"/>
                  <a:gd name="T27" fmla="*/ 9216 h 34"/>
                  <a:gd name="T28" fmla="*/ 4608 w 29"/>
                  <a:gd name="T29" fmla="*/ 12288 h 34"/>
                  <a:gd name="T30" fmla="*/ 5120 w 29"/>
                  <a:gd name="T31" fmla="*/ 15360 h 34"/>
                  <a:gd name="T32" fmla="*/ 11264 w 29"/>
                  <a:gd name="T33" fmla="*/ 17408 h 34"/>
                  <a:gd name="T34" fmla="*/ 14848 w 29"/>
                  <a:gd name="T35" fmla="*/ 12800 h 34"/>
                  <a:gd name="T36" fmla="*/ 12800 w 29"/>
                  <a:gd name="T37" fmla="*/ 10752 h 34"/>
                  <a:gd name="T38" fmla="*/ 11776 w 29"/>
                  <a:gd name="T39" fmla="*/ 1024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34"/>
                  <a:gd name="T62" fmla="*/ 29 w 29"/>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34">
                    <a:moveTo>
                      <a:pt x="23" y="20"/>
                    </a:moveTo>
                    <a:lnTo>
                      <a:pt x="17" y="20"/>
                    </a:lnTo>
                    <a:lnTo>
                      <a:pt x="18" y="17"/>
                    </a:lnTo>
                    <a:lnTo>
                      <a:pt x="16" y="13"/>
                    </a:lnTo>
                    <a:lnTo>
                      <a:pt x="20" y="7"/>
                    </a:lnTo>
                    <a:lnTo>
                      <a:pt x="18" y="0"/>
                    </a:lnTo>
                    <a:lnTo>
                      <a:pt x="11" y="2"/>
                    </a:lnTo>
                    <a:lnTo>
                      <a:pt x="3" y="4"/>
                    </a:lnTo>
                    <a:lnTo>
                      <a:pt x="2" y="3"/>
                    </a:lnTo>
                    <a:lnTo>
                      <a:pt x="1" y="4"/>
                    </a:lnTo>
                    <a:lnTo>
                      <a:pt x="4" y="8"/>
                    </a:lnTo>
                    <a:lnTo>
                      <a:pt x="1" y="10"/>
                    </a:lnTo>
                    <a:lnTo>
                      <a:pt x="2" y="14"/>
                    </a:lnTo>
                    <a:lnTo>
                      <a:pt x="0" y="18"/>
                    </a:lnTo>
                    <a:lnTo>
                      <a:pt x="9" y="24"/>
                    </a:lnTo>
                    <a:lnTo>
                      <a:pt x="10" y="30"/>
                    </a:lnTo>
                    <a:lnTo>
                      <a:pt x="22" y="34"/>
                    </a:lnTo>
                    <a:lnTo>
                      <a:pt x="29" y="25"/>
                    </a:lnTo>
                    <a:lnTo>
                      <a:pt x="25" y="21"/>
                    </a:lnTo>
                    <a:lnTo>
                      <a:pt x="23" y="20"/>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73" name="鳥取県"/>
              <p:cNvSpPr>
                <a:spLocks/>
              </p:cNvSpPr>
              <p:nvPr/>
            </p:nvSpPr>
            <p:spPr bwMode="auto">
              <a:xfrm rot="1338875">
                <a:off x="2286" y="3022"/>
                <a:ext cx="320" cy="159"/>
              </a:xfrm>
              <a:custGeom>
                <a:avLst/>
                <a:gdLst>
                  <a:gd name="T0" fmla="*/ 2560 w 40"/>
                  <a:gd name="T1" fmla="*/ 3037 h 20"/>
                  <a:gd name="T2" fmla="*/ 2048 w 40"/>
                  <a:gd name="T3" fmla="*/ 5056 h 20"/>
                  <a:gd name="T4" fmla="*/ 512 w 40"/>
                  <a:gd name="T5" fmla="*/ 6511 h 20"/>
                  <a:gd name="T6" fmla="*/ 0 w 40"/>
                  <a:gd name="T7" fmla="*/ 9540 h 20"/>
                  <a:gd name="T8" fmla="*/ 1536 w 40"/>
                  <a:gd name="T9" fmla="*/ 10049 h 20"/>
                  <a:gd name="T10" fmla="*/ 3584 w 40"/>
                  <a:gd name="T11" fmla="*/ 8530 h 20"/>
                  <a:gd name="T12" fmla="*/ 3584 w 40"/>
                  <a:gd name="T13" fmla="*/ 7521 h 20"/>
                  <a:gd name="T14" fmla="*/ 5632 w 40"/>
                  <a:gd name="T15" fmla="*/ 7521 h 20"/>
                  <a:gd name="T16" fmla="*/ 7168 w 40"/>
                  <a:gd name="T17" fmla="*/ 5501 h 20"/>
                  <a:gd name="T18" fmla="*/ 10240 w 40"/>
                  <a:gd name="T19" fmla="*/ 6511 h 20"/>
                  <a:gd name="T20" fmla="*/ 13312 w 40"/>
                  <a:gd name="T21" fmla="*/ 5056 h 20"/>
                  <a:gd name="T22" fmla="*/ 15360 w 40"/>
                  <a:gd name="T23" fmla="*/ 6002 h 20"/>
                  <a:gd name="T24" fmla="*/ 15872 w 40"/>
                  <a:gd name="T25" fmla="*/ 8029 h 20"/>
                  <a:gd name="T26" fmla="*/ 18944 w 40"/>
                  <a:gd name="T27" fmla="*/ 8029 h 20"/>
                  <a:gd name="T28" fmla="*/ 20480 w 40"/>
                  <a:gd name="T29" fmla="*/ 7521 h 20"/>
                  <a:gd name="T30" fmla="*/ 19968 w 40"/>
                  <a:gd name="T31" fmla="*/ 1010 h 20"/>
                  <a:gd name="T32" fmla="*/ 18944 w 40"/>
                  <a:gd name="T33" fmla="*/ 0 h 20"/>
                  <a:gd name="T34" fmla="*/ 13824 w 40"/>
                  <a:gd name="T35" fmla="*/ 1518 h 20"/>
                  <a:gd name="T36" fmla="*/ 9728 w 40"/>
                  <a:gd name="T37" fmla="*/ 1518 h 20"/>
                  <a:gd name="T38" fmla="*/ 6656 w 40"/>
                  <a:gd name="T39" fmla="*/ 1010 h 20"/>
                  <a:gd name="T40" fmla="*/ 4608 w 40"/>
                  <a:gd name="T41" fmla="*/ 2019 h 20"/>
                  <a:gd name="T42" fmla="*/ 2048 w 40"/>
                  <a:gd name="T43" fmla="*/ 1518 h 20"/>
                  <a:gd name="T44" fmla="*/ 3072 w 40"/>
                  <a:gd name="T45" fmla="*/ 509 h 20"/>
                  <a:gd name="T46" fmla="*/ 1024 w 40"/>
                  <a:gd name="T47" fmla="*/ 1010 h 20"/>
                  <a:gd name="T48" fmla="*/ 2560 w 40"/>
                  <a:gd name="T49" fmla="*/ 3037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20"/>
                  <a:gd name="T77" fmla="*/ 40 w 40"/>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20">
                    <a:moveTo>
                      <a:pt x="5" y="6"/>
                    </a:moveTo>
                    <a:lnTo>
                      <a:pt x="4" y="10"/>
                    </a:lnTo>
                    <a:lnTo>
                      <a:pt x="1" y="13"/>
                    </a:lnTo>
                    <a:lnTo>
                      <a:pt x="0" y="19"/>
                    </a:lnTo>
                    <a:lnTo>
                      <a:pt x="3" y="20"/>
                    </a:lnTo>
                    <a:lnTo>
                      <a:pt x="7" y="17"/>
                    </a:lnTo>
                    <a:lnTo>
                      <a:pt x="7" y="15"/>
                    </a:lnTo>
                    <a:lnTo>
                      <a:pt x="11" y="15"/>
                    </a:lnTo>
                    <a:lnTo>
                      <a:pt x="14" y="11"/>
                    </a:lnTo>
                    <a:lnTo>
                      <a:pt x="20" y="13"/>
                    </a:lnTo>
                    <a:lnTo>
                      <a:pt x="26" y="10"/>
                    </a:lnTo>
                    <a:lnTo>
                      <a:pt x="30" y="12"/>
                    </a:lnTo>
                    <a:lnTo>
                      <a:pt x="31" y="16"/>
                    </a:lnTo>
                    <a:lnTo>
                      <a:pt x="37" y="16"/>
                    </a:lnTo>
                    <a:lnTo>
                      <a:pt x="40" y="15"/>
                    </a:lnTo>
                    <a:lnTo>
                      <a:pt x="39" y="2"/>
                    </a:lnTo>
                    <a:lnTo>
                      <a:pt x="37" y="0"/>
                    </a:lnTo>
                    <a:lnTo>
                      <a:pt x="27" y="3"/>
                    </a:lnTo>
                    <a:lnTo>
                      <a:pt x="19" y="3"/>
                    </a:lnTo>
                    <a:lnTo>
                      <a:pt x="13" y="2"/>
                    </a:lnTo>
                    <a:lnTo>
                      <a:pt x="9" y="4"/>
                    </a:lnTo>
                    <a:lnTo>
                      <a:pt x="4" y="3"/>
                    </a:lnTo>
                    <a:lnTo>
                      <a:pt x="6" y="1"/>
                    </a:lnTo>
                    <a:lnTo>
                      <a:pt x="2" y="2"/>
                    </a:lnTo>
                    <a:lnTo>
                      <a:pt x="5" y="6"/>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74" name="島根県"/>
              <p:cNvSpPr>
                <a:spLocks/>
              </p:cNvSpPr>
              <p:nvPr/>
            </p:nvSpPr>
            <p:spPr bwMode="auto">
              <a:xfrm rot="1338875">
                <a:off x="1914" y="2897"/>
                <a:ext cx="416" cy="343"/>
              </a:xfrm>
              <a:custGeom>
                <a:avLst/>
                <a:gdLst>
                  <a:gd name="T0" fmla="*/ 1536 w 52"/>
                  <a:gd name="T1" fmla="*/ 19280 h 43"/>
                  <a:gd name="T2" fmla="*/ 1024 w 52"/>
                  <a:gd name="T3" fmla="*/ 21824 h 43"/>
                  <a:gd name="T4" fmla="*/ 3584 w 52"/>
                  <a:gd name="T5" fmla="*/ 21824 h 43"/>
                  <a:gd name="T6" fmla="*/ 5632 w 52"/>
                  <a:gd name="T7" fmla="*/ 19280 h 43"/>
                  <a:gd name="T8" fmla="*/ 7680 w 52"/>
                  <a:gd name="T9" fmla="*/ 15204 h 43"/>
                  <a:gd name="T10" fmla="*/ 9216 w 52"/>
                  <a:gd name="T11" fmla="*/ 14191 h 43"/>
                  <a:gd name="T12" fmla="*/ 15872 w 52"/>
                  <a:gd name="T13" fmla="*/ 13680 h 43"/>
                  <a:gd name="T14" fmla="*/ 14848 w 52"/>
                  <a:gd name="T15" fmla="*/ 11646 h 43"/>
                  <a:gd name="T16" fmla="*/ 17920 w 52"/>
                  <a:gd name="T17" fmla="*/ 9165 h 43"/>
                  <a:gd name="T18" fmla="*/ 23040 w 52"/>
                  <a:gd name="T19" fmla="*/ 9668 h 43"/>
                  <a:gd name="T20" fmla="*/ 23552 w 52"/>
                  <a:gd name="T21" fmla="*/ 6621 h 43"/>
                  <a:gd name="T22" fmla="*/ 25088 w 52"/>
                  <a:gd name="T23" fmla="*/ 5089 h 43"/>
                  <a:gd name="T24" fmla="*/ 25600 w 52"/>
                  <a:gd name="T25" fmla="*/ 3055 h 43"/>
                  <a:gd name="T26" fmla="*/ 24064 w 52"/>
                  <a:gd name="T27" fmla="*/ 1021 h 43"/>
                  <a:gd name="T28" fmla="*/ 26112 w 52"/>
                  <a:gd name="T29" fmla="*/ 511 h 43"/>
                  <a:gd name="T30" fmla="*/ 26624 w 52"/>
                  <a:gd name="T31" fmla="*/ 0 h 43"/>
                  <a:gd name="T32" fmla="*/ 22016 w 52"/>
                  <a:gd name="T33" fmla="*/ 0 h 43"/>
                  <a:gd name="T34" fmla="*/ 14848 w 52"/>
                  <a:gd name="T35" fmla="*/ 2545 h 43"/>
                  <a:gd name="T36" fmla="*/ 15360 w 52"/>
                  <a:gd name="T37" fmla="*/ 3566 h 43"/>
                  <a:gd name="T38" fmla="*/ 12800 w 52"/>
                  <a:gd name="T39" fmla="*/ 6621 h 43"/>
                  <a:gd name="T40" fmla="*/ 9216 w 52"/>
                  <a:gd name="T41" fmla="*/ 9165 h 43"/>
                  <a:gd name="T42" fmla="*/ 1536 w 52"/>
                  <a:gd name="T43" fmla="*/ 15204 h 43"/>
                  <a:gd name="T44" fmla="*/ 0 w 52"/>
                  <a:gd name="T45" fmla="*/ 16225 h 43"/>
                  <a:gd name="T46" fmla="*/ 0 w 52"/>
                  <a:gd name="T47" fmla="*/ 18259 h 43"/>
                  <a:gd name="T48" fmla="*/ 1536 w 52"/>
                  <a:gd name="T49" fmla="*/ 19280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43"/>
                  <a:gd name="T77" fmla="*/ 52 w 52"/>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43">
                    <a:moveTo>
                      <a:pt x="3" y="38"/>
                    </a:moveTo>
                    <a:lnTo>
                      <a:pt x="2" y="43"/>
                    </a:lnTo>
                    <a:lnTo>
                      <a:pt x="7" y="43"/>
                    </a:lnTo>
                    <a:lnTo>
                      <a:pt x="11" y="38"/>
                    </a:lnTo>
                    <a:lnTo>
                      <a:pt x="15" y="30"/>
                    </a:lnTo>
                    <a:lnTo>
                      <a:pt x="18" y="28"/>
                    </a:lnTo>
                    <a:lnTo>
                      <a:pt x="31" y="27"/>
                    </a:lnTo>
                    <a:lnTo>
                      <a:pt x="29" y="23"/>
                    </a:lnTo>
                    <a:lnTo>
                      <a:pt x="35" y="18"/>
                    </a:lnTo>
                    <a:lnTo>
                      <a:pt x="45" y="19"/>
                    </a:lnTo>
                    <a:lnTo>
                      <a:pt x="46" y="13"/>
                    </a:lnTo>
                    <a:lnTo>
                      <a:pt x="49" y="10"/>
                    </a:lnTo>
                    <a:lnTo>
                      <a:pt x="50" y="6"/>
                    </a:lnTo>
                    <a:lnTo>
                      <a:pt x="47" y="2"/>
                    </a:lnTo>
                    <a:lnTo>
                      <a:pt x="51" y="1"/>
                    </a:lnTo>
                    <a:lnTo>
                      <a:pt x="52" y="0"/>
                    </a:lnTo>
                    <a:lnTo>
                      <a:pt x="43" y="0"/>
                    </a:lnTo>
                    <a:lnTo>
                      <a:pt x="29" y="5"/>
                    </a:lnTo>
                    <a:lnTo>
                      <a:pt x="30" y="7"/>
                    </a:lnTo>
                    <a:lnTo>
                      <a:pt x="25" y="13"/>
                    </a:lnTo>
                    <a:lnTo>
                      <a:pt x="18" y="18"/>
                    </a:lnTo>
                    <a:lnTo>
                      <a:pt x="3" y="30"/>
                    </a:lnTo>
                    <a:lnTo>
                      <a:pt x="0" y="32"/>
                    </a:lnTo>
                    <a:lnTo>
                      <a:pt x="0" y="36"/>
                    </a:lnTo>
                    <a:lnTo>
                      <a:pt x="3" y="38"/>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75" name="岡山県"/>
              <p:cNvSpPr>
                <a:spLocks/>
              </p:cNvSpPr>
              <p:nvPr/>
            </p:nvSpPr>
            <p:spPr bwMode="auto">
              <a:xfrm rot="1338875">
                <a:off x="2261" y="3092"/>
                <a:ext cx="272" cy="256"/>
              </a:xfrm>
              <a:custGeom>
                <a:avLst/>
                <a:gdLst>
                  <a:gd name="T0" fmla="*/ 16384 w 34"/>
                  <a:gd name="T1" fmla="*/ 5120 h 32"/>
                  <a:gd name="T2" fmla="*/ 17408 w 34"/>
                  <a:gd name="T3" fmla="*/ 4608 h 32"/>
                  <a:gd name="T4" fmla="*/ 17408 w 34"/>
                  <a:gd name="T5" fmla="*/ 3072 h 32"/>
                  <a:gd name="T6" fmla="*/ 14336 w 34"/>
                  <a:gd name="T7" fmla="*/ 3072 h 32"/>
                  <a:gd name="T8" fmla="*/ 13824 w 34"/>
                  <a:gd name="T9" fmla="*/ 1024 h 32"/>
                  <a:gd name="T10" fmla="*/ 11776 w 34"/>
                  <a:gd name="T11" fmla="*/ 0 h 32"/>
                  <a:gd name="T12" fmla="*/ 8704 w 34"/>
                  <a:gd name="T13" fmla="*/ 1536 h 32"/>
                  <a:gd name="T14" fmla="*/ 5632 w 34"/>
                  <a:gd name="T15" fmla="*/ 512 h 32"/>
                  <a:gd name="T16" fmla="*/ 4096 w 34"/>
                  <a:gd name="T17" fmla="*/ 2560 h 32"/>
                  <a:gd name="T18" fmla="*/ 2048 w 34"/>
                  <a:gd name="T19" fmla="*/ 2560 h 32"/>
                  <a:gd name="T20" fmla="*/ 2048 w 34"/>
                  <a:gd name="T21" fmla="*/ 3584 h 32"/>
                  <a:gd name="T22" fmla="*/ 0 w 34"/>
                  <a:gd name="T23" fmla="*/ 5120 h 32"/>
                  <a:gd name="T24" fmla="*/ 1024 w 34"/>
                  <a:gd name="T25" fmla="*/ 8192 h 32"/>
                  <a:gd name="T26" fmla="*/ 2048 w 34"/>
                  <a:gd name="T27" fmla="*/ 9728 h 32"/>
                  <a:gd name="T28" fmla="*/ 2048 w 34"/>
                  <a:gd name="T29" fmla="*/ 12288 h 32"/>
                  <a:gd name="T30" fmla="*/ 3072 w 34"/>
                  <a:gd name="T31" fmla="*/ 15872 h 32"/>
                  <a:gd name="T32" fmla="*/ 4096 w 34"/>
                  <a:gd name="T33" fmla="*/ 15360 h 32"/>
                  <a:gd name="T34" fmla="*/ 4608 w 34"/>
                  <a:gd name="T35" fmla="*/ 16384 h 32"/>
                  <a:gd name="T36" fmla="*/ 8704 w 34"/>
                  <a:gd name="T37" fmla="*/ 14848 h 32"/>
                  <a:gd name="T38" fmla="*/ 9216 w 34"/>
                  <a:gd name="T39" fmla="*/ 15872 h 32"/>
                  <a:gd name="T40" fmla="*/ 12288 w 34"/>
                  <a:gd name="T41" fmla="*/ 14848 h 32"/>
                  <a:gd name="T42" fmla="*/ 16384 w 34"/>
                  <a:gd name="T43" fmla="*/ 11776 h 32"/>
                  <a:gd name="T44" fmla="*/ 15360 w 34"/>
                  <a:gd name="T45" fmla="*/ 10240 h 32"/>
                  <a:gd name="T46" fmla="*/ 16384 w 34"/>
                  <a:gd name="T47" fmla="*/ 512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32"/>
                  <a:gd name="T74" fmla="*/ 34 w 34"/>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32">
                    <a:moveTo>
                      <a:pt x="32" y="10"/>
                    </a:moveTo>
                    <a:lnTo>
                      <a:pt x="34" y="9"/>
                    </a:lnTo>
                    <a:lnTo>
                      <a:pt x="34" y="6"/>
                    </a:lnTo>
                    <a:lnTo>
                      <a:pt x="28" y="6"/>
                    </a:lnTo>
                    <a:lnTo>
                      <a:pt x="27" y="2"/>
                    </a:lnTo>
                    <a:lnTo>
                      <a:pt x="23" y="0"/>
                    </a:lnTo>
                    <a:lnTo>
                      <a:pt x="17" y="3"/>
                    </a:lnTo>
                    <a:lnTo>
                      <a:pt x="11" y="1"/>
                    </a:lnTo>
                    <a:lnTo>
                      <a:pt x="8" y="5"/>
                    </a:lnTo>
                    <a:lnTo>
                      <a:pt x="4" y="5"/>
                    </a:lnTo>
                    <a:lnTo>
                      <a:pt x="4" y="7"/>
                    </a:lnTo>
                    <a:lnTo>
                      <a:pt x="0" y="10"/>
                    </a:lnTo>
                    <a:lnTo>
                      <a:pt x="2" y="16"/>
                    </a:lnTo>
                    <a:lnTo>
                      <a:pt x="4" y="19"/>
                    </a:lnTo>
                    <a:lnTo>
                      <a:pt x="4" y="24"/>
                    </a:lnTo>
                    <a:lnTo>
                      <a:pt x="6" y="31"/>
                    </a:lnTo>
                    <a:lnTo>
                      <a:pt x="8" y="30"/>
                    </a:lnTo>
                    <a:lnTo>
                      <a:pt x="9" y="32"/>
                    </a:lnTo>
                    <a:lnTo>
                      <a:pt x="17" y="29"/>
                    </a:lnTo>
                    <a:lnTo>
                      <a:pt x="18" y="31"/>
                    </a:lnTo>
                    <a:lnTo>
                      <a:pt x="24" y="29"/>
                    </a:lnTo>
                    <a:lnTo>
                      <a:pt x="32" y="23"/>
                    </a:lnTo>
                    <a:lnTo>
                      <a:pt x="30" y="20"/>
                    </a:lnTo>
                    <a:lnTo>
                      <a:pt x="32" y="10"/>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76" name="広島県"/>
              <p:cNvSpPr>
                <a:spLocks/>
              </p:cNvSpPr>
              <p:nvPr/>
            </p:nvSpPr>
            <p:spPr bwMode="auto">
              <a:xfrm rot="1338875">
                <a:off x="1960" y="3053"/>
                <a:ext cx="344" cy="256"/>
              </a:xfrm>
              <a:custGeom>
                <a:avLst/>
                <a:gdLst>
                  <a:gd name="T0" fmla="*/ 20992 w 43"/>
                  <a:gd name="T1" fmla="*/ 5632 h 32"/>
                  <a:gd name="T2" fmla="*/ 19968 w 43"/>
                  <a:gd name="T3" fmla="*/ 4096 h 32"/>
                  <a:gd name="T4" fmla="*/ 18944 w 43"/>
                  <a:gd name="T5" fmla="*/ 1024 h 32"/>
                  <a:gd name="T6" fmla="*/ 17408 w 43"/>
                  <a:gd name="T7" fmla="*/ 512 h 32"/>
                  <a:gd name="T8" fmla="*/ 12288 w 43"/>
                  <a:gd name="T9" fmla="*/ 0 h 32"/>
                  <a:gd name="T10" fmla="*/ 9216 w 43"/>
                  <a:gd name="T11" fmla="*/ 2560 h 32"/>
                  <a:gd name="T12" fmla="*/ 10240 w 43"/>
                  <a:gd name="T13" fmla="*/ 4608 h 32"/>
                  <a:gd name="T14" fmla="*/ 3584 w 43"/>
                  <a:gd name="T15" fmla="*/ 5120 h 32"/>
                  <a:gd name="T16" fmla="*/ 2048 w 43"/>
                  <a:gd name="T17" fmla="*/ 6144 h 32"/>
                  <a:gd name="T18" fmla="*/ 0 w 43"/>
                  <a:gd name="T19" fmla="*/ 10240 h 32"/>
                  <a:gd name="T20" fmla="*/ 1024 w 43"/>
                  <a:gd name="T21" fmla="*/ 11776 h 32"/>
                  <a:gd name="T22" fmla="*/ 1536 w 43"/>
                  <a:gd name="T23" fmla="*/ 14848 h 32"/>
                  <a:gd name="T24" fmla="*/ 2560 w 43"/>
                  <a:gd name="T25" fmla="*/ 15872 h 32"/>
                  <a:gd name="T26" fmla="*/ 3072 w 43"/>
                  <a:gd name="T27" fmla="*/ 14848 h 32"/>
                  <a:gd name="T28" fmla="*/ 5632 w 43"/>
                  <a:gd name="T29" fmla="*/ 13824 h 32"/>
                  <a:gd name="T30" fmla="*/ 7680 w 43"/>
                  <a:gd name="T31" fmla="*/ 14336 h 32"/>
                  <a:gd name="T32" fmla="*/ 8704 w 43"/>
                  <a:gd name="T33" fmla="*/ 16384 h 32"/>
                  <a:gd name="T34" fmla="*/ 11264 w 43"/>
                  <a:gd name="T35" fmla="*/ 14848 h 32"/>
                  <a:gd name="T36" fmla="*/ 17408 w 43"/>
                  <a:gd name="T37" fmla="*/ 12800 h 32"/>
                  <a:gd name="T38" fmla="*/ 18944 w 43"/>
                  <a:gd name="T39" fmla="*/ 14336 h 32"/>
                  <a:gd name="T40" fmla="*/ 22016 w 43"/>
                  <a:gd name="T41" fmla="*/ 11776 h 32"/>
                  <a:gd name="T42" fmla="*/ 20992 w 43"/>
                  <a:gd name="T43" fmla="*/ 8192 h 32"/>
                  <a:gd name="T44" fmla="*/ 20992 w 43"/>
                  <a:gd name="T45" fmla="*/ 5632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32"/>
                  <a:gd name="T71" fmla="*/ 43 w 43"/>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32">
                    <a:moveTo>
                      <a:pt x="41" y="11"/>
                    </a:moveTo>
                    <a:lnTo>
                      <a:pt x="39" y="8"/>
                    </a:lnTo>
                    <a:lnTo>
                      <a:pt x="37" y="2"/>
                    </a:lnTo>
                    <a:lnTo>
                      <a:pt x="34" y="1"/>
                    </a:lnTo>
                    <a:lnTo>
                      <a:pt x="24" y="0"/>
                    </a:lnTo>
                    <a:lnTo>
                      <a:pt x="18" y="5"/>
                    </a:lnTo>
                    <a:lnTo>
                      <a:pt x="20" y="9"/>
                    </a:lnTo>
                    <a:lnTo>
                      <a:pt x="7" y="10"/>
                    </a:lnTo>
                    <a:lnTo>
                      <a:pt x="4" y="12"/>
                    </a:lnTo>
                    <a:lnTo>
                      <a:pt x="0" y="20"/>
                    </a:lnTo>
                    <a:lnTo>
                      <a:pt x="2" y="23"/>
                    </a:lnTo>
                    <a:lnTo>
                      <a:pt x="3" y="29"/>
                    </a:lnTo>
                    <a:lnTo>
                      <a:pt x="5" y="31"/>
                    </a:lnTo>
                    <a:lnTo>
                      <a:pt x="6" y="29"/>
                    </a:lnTo>
                    <a:lnTo>
                      <a:pt x="11" y="27"/>
                    </a:lnTo>
                    <a:lnTo>
                      <a:pt x="15" y="28"/>
                    </a:lnTo>
                    <a:lnTo>
                      <a:pt x="17" y="32"/>
                    </a:lnTo>
                    <a:lnTo>
                      <a:pt x="22" y="29"/>
                    </a:lnTo>
                    <a:lnTo>
                      <a:pt x="34" y="25"/>
                    </a:lnTo>
                    <a:lnTo>
                      <a:pt x="37" y="28"/>
                    </a:lnTo>
                    <a:lnTo>
                      <a:pt x="43" y="23"/>
                    </a:lnTo>
                    <a:lnTo>
                      <a:pt x="41" y="16"/>
                    </a:lnTo>
                    <a:lnTo>
                      <a:pt x="41" y="11"/>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77" name="山口県"/>
              <p:cNvSpPr>
                <a:spLocks/>
              </p:cNvSpPr>
              <p:nvPr/>
            </p:nvSpPr>
            <p:spPr bwMode="auto">
              <a:xfrm rot="1338875">
                <a:off x="1649" y="3043"/>
                <a:ext cx="336" cy="232"/>
              </a:xfrm>
              <a:custGeom>
                <a:avLst/>
                <a:gdLst>
                  <a:gd name="T0" fmla="*/ 19968 w 42"/>
                  <a:gd name="T1" fmla="*/ 4608 h 29"/>
                  <a:gd name="T2" fmla="*/ 18944 w 42"/>
                  <a:gd name="T3" fmla="*/ 3072 h 29"/>
                  <a:gd name="T4" fmla="*/ 16896 w 42"/>
                  <a:gd name="T5" fmla="*/ 5632 h 29"/>
                  <a:gd name="T6" fmla="*/ 14336 w 42"/>
                  <a:gd name="T7" fmla="*/ 5632 h 29"/>
                  <a:gd name="T8" fmla="*/ 14848 w 42"/>
                  <a:gd name="T9" fmla="*/ 3072 h 29"/>
                  <a:gd name="T10" fmla="*/ 13312 w 42"/>
                  <a:gd name="T11" fmla="*/ 2048 h 29"/>
                  <a:gd name="T12" fmla="*/ 13312 w 42"/>
                  <a:gd name="T13" fmla="*/ 0 h 29"/>
                  <a:gd name="T14" fmla="*/ 11264 w 42"/>
                  <a:gd name="T15" fmla="*/ 512 h 29"/>
                  <a:gd name="T16" fmla="*/ 7680 w 42"/>
                  <a:gd name="T17" fmla="*/ 3072 h 29"/>
                  <a:gd name="T18" fmla="*/ 1024 w 42"/>
                  <a:gd name="T19" fmla="*/ 3072 h 29"/>
                  <a:gd name="T20" fmla="*/ 1024 w 42"/>
                  <a:gd name="T21" fmla="*/ 7168 h 29"/>
                  <a:gd name="T22" fmla="*/ 0 w 42"/>
                  <a:gd name="T23" fmla="*/ 8704 h 29"/>
                  <a:gd name="T24" fmla="*/ 1536 w 42"/>
                  <a:gd name="T25" fmla="*/ 11264 h 29"/>
                  <a:gd name="T26" fmla="*/ 3584 w 42"/>
                  <a:gd name="T27" fmla="*/ 10240 h 29"/>
                  <a:gd name="T28" fmla="*/ 5632 w 42"/>
                  <a:gd name="T29" fmla="*/ 12288 h 29"/>
                  <a:gd name="T30" fmla="*/ 8704 w 42"/>
                  <a:gd name="T31" fmla="*/ 11264 h 29"/>
                  <a:gd name="T32" fmla="*/ 14336 w 42"/>
                  <a:gd name="T33" fmla="*/ 11776 h 29"/>
                  <a:gd name="T34" fmla="*/ 18944 w 42"/>
                  <a:gd name="T35" fmla="*/ 14848 h 29"/>
                  <a:gd name="T36" fmla="*/ 20992 w 42"/>
                  <a:gd name="T37" fmla="*/ 12800 h 29"/>
                  <a:gd name="T38" fmla="*/ 21504 w 42"/>
                  <a:gd name="T39" fmla="*/ 8704 h 29"/>
                  <a:gd name="T40" fmla="*/ 20480 w 42"/>
                  <a:gd name="T41" fmla="*/ 7680 h 29"/>
                  <a:gd name="T42" fmla="*/ 19968 w 42"/>
                  <a:gd name="T43" fmla="*/ 4608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29"/>
                  <a:gd name="T68" fmla="*/ 42 w 42"/>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29">
                    <a:moveTo>
                      <a:pt x="39" y="9"/>
                    </a:moveTo>
                    <a:lnTo>
                      <a:pt x="37" y="6"/>
                    </a:lnTo>
                    <a:lnTo>
                      <a:pt x="33" y="11"/>
                    </a:lnTo>
                    <a:lnTo>
                      <a:pt x="28" y="11"/>
                    </a:lnTo>
                    <a:lnTo>
                      <a:pt x="29" y="6"/>
                    </a:lnTo>
                    <a:lnTo>
                      <a:pt x="26" y="4"/>
                    </a:lnTo>
                    <a:lnTo>
                      <a:pt x="26" y="0"/>
                    </a:lnTo>
                    <a:lnTo>
                      <a:pt x="22" y="1"/>
                    </a:lnTo>
                    <a:lnTo>
                      <a:pt x="15" y="6"/>
                    </a:lnTo>
                    <a:lnTo>
                      <a:pt x="2" y="6"/>
                    </a:lnTo>
                    <a:lnTo>
                      <a:pt x="2" y="14"/>
                    </a:lnTo>
                    <a:lnTo>
                      <a:pt x="0" y="17"/>
                    </a:lnTo>
                    <a:lnTo>
                      <a:pt x="3" y="22"/>
                    </a:lnTo>
                    <a:lnTo>
                      <a:pt x="7" y="20"/>
                    </a:lnTo>
                    <a:lnTo>
                      <a:pt x="11" y="24"/>
                    </a:lnTo>
                    <a:lnTo>
                      <a:pt x="17" y="22"/>
                    </a:lnTo>
                    <a:lnTo>
                      <a:pt x="28" y="23"/>
                    </a:lnTo>
                    <a:lnTo>
                      <a:pt x="37" y="29"/>
                    </a:lnTo>
                    <a:lnTo>
                      <a:pt x="41" y="25"/>
                    </a:lnTo>
                    <a:lnTo>
                      <a:pt x="42" y="17"/>
                    </a:lnTo>
                    <a:lnTo>
                      <a:pt x="40" y="15"/>
                    </a:lnTo>
                    <a:lnTo>
                      <a:pt x="39" y="9"/>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78" name="徳島県"/>
              <p:cNvSpPr>
                <a:spLocks/>
              </p:cNvSpPr>
              <p:nvPr/>
            </p:nvSpPr>
            <p:spPr bwMode="auto">
              <a:xfrm rot="1338875">
                <a:off x="2221" y="3420"/>
                <a:ext cx="272" cy="216"/>
              </a:xfrm>
              <a:custGeom>
                <a:avLst/>
                <a:gdLst>
                  <a:gd name="T0" fmla="*/ 15872 w 34"/>
                  <a:gd name="T1" fmla="*/ 7168 h 27"/>
                  <a:gd name="T2" fmla="*/ 16384 w 34"/>
                  <a:gd name="T3" fmla="*/ 6144 h 27"/>
                  <a:gd name="T4" fmla="*/ 14336 w 34"/>
                  <a:gd name="T5" fmla="*/ 4608 h 27"/>
                  <a:gd name="T6" fmla="*/ 15360 w 34"/>
                  <a:gd name="T7" fmla="*/ 2560 h 27"/>
                  <a:gd name="T8" fmla="*/ 14336 w 34"/>
                  <a:gd name="T9" fmla="*/ 512 h 27"/>
                  <a:gd name="T10" fmla="*/ 12288 w 34"/>
                  <a:gd name="T11" fmla="*/ 0 h 27"/>
                  <a:gd name="T12" fmla="*/ 12288 w 34"/>
                  <a:gd name="T13" fmla="*/ 1536 h 27"/>
                  <a:gd name="T14" fmla="*/ 7680 w 34"/>
                  <a:gd name="T15" fmla="*/ 2048 h 27"/>
                  <a:gd name="T16" fmla="*/ 4608 w 34"/>
                  <a:gd name="T17" fmla="*/ 3072 h 27"/>
                  <a:gd name="T18" fmla="*/ 3072 w 34"/>
                  <a:gd name="T19" fmla="*/ 2560 h 27"/>
                  <a:gd name="T20" fmla="*/ 0 w 34"/>
                  <a:gd name="T21" fmla="*/ 3584 h 27"/>
                  <a:gd name="T22" fmla="*/ 0 w 34"/>
                  <a:gd name="T23" fmla="*/ 6656 h 27"/>
                  <a:gd name="T24" fmla="*/ 3072 w 34"/>
                  <a:gd name="T25" fmla="*/ 8192 h 27"/>
                  <a:gd name="T26" fmla="*/ 4608 w 34"/>
                  <a:gd name="T27" fmla="*/ 7680 h 27"/>
                  <a:gd name="T28" fmla="*/ 6144 w 34"/>
                  <a:gd name="T29" fmla="*/ 10240 h 27"/>
                  <a:gd name="T30" fmla="*/ 7168 w 34"/>
                  <a:gd name="T31" fmla="*/ 11264 h 27"/>
                  <a:gd name="T32" fmla="*/ 7168 w 34"/>
                  <a:gd name="T33" fmla="*/ 12288 h 27"/>
                  <a:gd name="T34" fmla="*/ 9728 w 34"/>
                  <a:gd name="T35" fmla="*/ 13824 h 27"/>
                  <a:gd name="T36" fmla="*/ 11776 w 34"/>
                  <a:gd name="T37" fmla="*/ 11264 h 27"/>
                  <a:gd name="T38" fmla="*/ 17408 w 34"/>
                  <a:gd name="T39" fmla="*/ 7680 h 27"/>
                  <a:gd name="T40" fmla="*/ 15872 w 34"/>
                  <a:gd name="T41" fmla="*/ 7168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7"/>
                  <a:gd name="T65" fmla="*/ 34 w 34"/>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7">
                    <a:moveTo>
                      <a:pt x="31" y="14"/>
                    </a:moveTo>
                    <a:lnTo>
                      <a:pt x="32" y="12"/>
                    </a:lnTo>
                    <a:lnTo>
                      <a:pt x="28" y="9"/>
                    </a:lnTo>
                    <a:lnTo>
                      <a:pt x="30" y="5"/>
                    </a:lnTo>
                    <a:lnTo>
                      <a:pt x="28" y="1"/>
                    </a:lnTo>
                    <a:lnTo>
                      <a:pt x="24" y="0"/>
                    </a:lnTo>
                    <a:lnTo>
                      <a:pt x="24" y="3"/>
                    </a:lnTo>
                    <a:lnTo>
                      <a:pt x="15" y="4"/>
                    </a:lnTo>
                    <a:lnTo>
                      <a:pt x="9" y="6"/>
                    </a:lnTo>
                    <a:lnTo>
                      <a:pt x="6" y="5"/>
                    </a:lnTo>
                    <a:lnTo>
                      <a:pt x="0" y="7"/>
                    </a:lnTo>
                    <a:lnTo>
                      <a:pt x="0" y="13"/>
                    </a:lnTo>
                    <a:lnTo>
                      <a:pt x="6" y="16"/>
                    </a:lnTo>
                    <a:lnTo>
                      <a:pt x="9" y="15"/>
                    </a:lnTo>
                    <a:lnTo>
                      <a:pt x="12" y="20"/>
                    </a:lnTo>
                    <a:lnTo>
                      <a:pt x="14" y="22"/>
                    </a:lnTo>
                    <a:lnTo>
                      <a:pt x="14" y="24"/>
                    </a:lnTo>
                    <a:lnTo>
                      <a:pt x="19" y="27"/>
                    </a:lnTo>
                    <a:lnTo>
                      <a:pt x="23" y="22"/>
                    </a:lnTo>
                    <a:lnTo>
                      <a:pt x="34" y="15"/>
                    </a:lnTo>
                    <a:lnTo>
                      <a:pt x="31" y="14"/>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79" name="香川県"/>
              <p:cNvSpPr>
                <a:spLocks/>
              </p:cNvSpPr>
              <p:nvPr/>
            </p:nvSpPr>
            <p:spPr bwMode="auto">
              <a:xfrm rot="1338875">
                <a:off x="2246" y="3368"/>
                <a:ext cx="208" cy="96"/>
              </a:xfrm>
              <a:custGeom>
                <a:avLst/>
                <a:gdLst>
                  <a:gd name="T0" fmla="*/ 4096 w 26"/>
                  <a:gd name="T1" fmla="*/ 5120 h 12"/>
                  <a:gd name="T2" fmla="*/ 5632 w 26"/>
                  <a:gd name="T3" fmla="*/ 5632 h 12"/>
                  <a:gd name="T4" fmla="*/ 8704 w 26"/>
                  <a:gd name="T5" fmla="*/ 4608 h 12"/>
                  <a:gd name="T6" fmla="*/ 13312 w 26"/>
                  <a:gd name="T7" fmla="*/ 4096 h 12"/>
                  <a:gd name="T8" fmla="*/ 13312 w 26"/>
                  <a:gd name="T9" fmla="*/ 2560 h 12"/>
                  <a:gd name="T10" fmla="*/ 9216 w 26"/>
                  <a:gd name="T11" fmla="*/ 0 h 12"/>
                  <a:gd name="T12" fmla="*/ 4096 w 26"/>
                  <a:gd name="T13" fmla="*/ 512 h 12"/>
                  <a:gd name="T14" fmla="*/ 1536 w 26"/>
                  <a:gd name="T15" fmla="*/ 2048 h 12"/>
                  <a:gd name="T16" fmla="*/ 0 w 26"/>
                  <a:gd name="T17" fmla="*/ 2048 h 12"/>
                  <a:gd name="T18" fmla="*/ 1024 w 26"/>
                  <a:gd name="T19" fmla="*/ 4608 h 12"/>
                  <a:gd name="T20" fmla="*/ 0 w 26"/>
                  <a:gd name="T21" fmla="*/ 5632 h 12"/>
                  <a:gd name="T22" fmla="*/ 1024 w 26"/>
                  <a:gd name="T23" fmla="*/ 6144 h 12"/>
                  <a:gd name="T24" fmla="*/ 4096 w 26"/>
                  <a:gd name="T25" fmla="*/ 512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2"/>
                  <a:gd name="T41" fmla="*/ 26 w 26"/>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2">
                    <a:moveTo>
                      <a:pt x="8" y="10"/>
                    </a:moveTo>
                    <a:lnTo>
                      <a:pt x="11" y="11"/>
                    </a:lnTo>
                    <a:lnTo>
                      <a:pt x="17" y="9"/>
                    </a:lnTo>
                    <a:lnTo>
                      <a:pt x="26" y="8"/>
                    </a:lnTo>
                    <a:lnTo>
                      <a:pt x="26" y="5"/>
                    </a:lnTo>
                    <a:lnTo>
                      <a:pt x="18" y="0"/>
                    </a:lnTo>
                    <a:lnTo>
                      <a:pt x="8" y="1"/>
                    </a:lnTo>
                    <a:lnTo>
                      <a:pt x="3" y="4"/>
                    </a:lnTo>
                    <a:lnTo>
                      <a:pt x="0" y="4"/>
                    </a:lnTo>
                    <a:lnTo>
                      <a:pt x="2" y="9"/>
                    </a:lnTo>
                    <a:lnTo>
                      <a:pt x="0" y="11"/>
                    </a:lnTo>
                    <a:lnTo>
                      <a:pt x="2" y="12"/>
                    </a:lnTo>
                    <a:lnTo>
                      <a:pt x="8" y="10"/>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80" name="愛媛県"/>
              <p:cNvSpPr>
                <a:spLocks/>
              </p:cNvSpPr>
              <p:nvPr/>
            </p:nvSpPr>
            <p:spPr bwMode="auto">
              <a:xfrm rot="1338875">
                <a:off x="1812" y="3310"/>
                <a:ext cx="399" cy="351"/>
              </a:xfrm>
              <a:custGeom>
                <a:avLst/>
                <a:gdLst>
                  <a:gd name="T0" fmla="*/ 9680 w 50"/>
                  <a:gd name="T1" fmla="*/ 17757 h 44"/>
                  <a:gd name="T2" fmla="*/ 12736 w 50"/>
                  <a:gd name="T3" fmla="*/ 15213 h 44"/>
                  <a:gd name="T4" fmla="*/ 11715 w 50"/>
                  <a:gd name="T5" fmla="*/ 12157 h 44"/>
                  <a:gd name="T6" fmla="*/ 15218 w 50"/>
                  <a:gd name="T7" fmla="*/ 11647 h 44"/>
                  <a:gd name="T8" fmla="*/ 17763 w 50"/>
                  <a:gd name="T9" fmla="*/ 6621 h 44"/>
                  <a:gd name="T10" fmla="*/ 25408 w 50"/>
                  <a:gd name="T11" fmla="*/ 5090 h 44"/>
                  <a:gd name="T12" fmla="*/ 25408 w 50"/>
                  <a:gd name="T13" fmla="*/ 2034 h 44"/>
                  <a:gd name="T14" fmla="*/ 24387 w 50"/>
                  <a:gd name="T15" fmla="*/ 1524 h 44"/>
                  <a:gd name="T16" fmla="*/ 22863 w 50"/>
                  <a:gd name="T17" fmla="*/ 2034 h 44"/>
                  <a:gd name="T18" fmla="*/ 20820 w 50"/>
                  <a:gd name="T19" fmla="*/ 2034 h 44"/>
                  <a:gd name="T20" fmla="*/ 18274 w 50"/>
                  <a:gd name="T21" fmla="*/ 3055 h 44"/>
                  <a:gd name="T22" fmla="*/ 14707 w 50"/>
                  <a:gd name="T23" fmla="*/ 0 h 44"/>
                  <a:gd name="T24" fmla="*/ 10701 w 50"/>
                  <a:gd name="T25" fmla="*/ 3055 h 44"/>
                  <a:gd name="T26" fmla="*/ 9680 w 50"/>
                  <a:gd name="T27" fmla="*/ 7124 h 44"/>
                  <a:gd name="T28" fmla="*/ 0 w 50"/>
                  <a:gd name="T29" fmla="*/ 12660 h 44"/>
                  <a:gd name="T30" fmla="*/ 1532 w 50"/>
                  <a:gd name="T31" fmla="*/ 13170 h 44"/>
                  <a:gd name="T32" fmla="*/ 5602 w 50"/>
                  <a:gd name="T33" fmla="*/ 11647 h 44"/>
                  <a:gd name="T34" fmla="*/ 5091 w 50"/>
                  <a:gd name="T35" fmla="*/ 13681 h 44"/>
                  <a:gd name="T36" fmla="*/ 7134 w 50"/>
                  <a:gd name="T37" fmla="*/ 15213 h 44"/>
                  <a:gd name="T38" fmla="*/ 6623 w 50"/>
                  <a:gd name="T39" fmla="*/ 16226 h 44"/>
                  <a:gd name="T40" fmla="*/ 4589 w 50"/>
                  <a:gd name="T41" fmla="*/ 15715 h 44"/>
                  <a:gd name="T42" fmla="*/ 6623 w 50"/>
                  <a:gd name="T43" fmla="*/ 22336 h 44"/>
                  <a:gd name="T44" fmla="*/ 8148 w 50"/>
                  <a:gd name="T45" fmla="*/ 21826 h 44"/>
                  <a:gd name="T46" fmla="*/ 8148 w 50"/>
                  <a:gd name="T47" fmla="*/ 17757 h 44"/>
                  <a:gd name="T48" fmla="*/ 9680 w 50"/>
                  <a:gd name="T49" fmla="*/ 17757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4"/>
                  <a:gd name="T77" fmla="*/ 50 w 50"/>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4">
                    <a:moveTo>
                      <a:pt x="19" y="35"/>
                    </a:moveTo>
                    <a:lnTo>
                      <a:pt x="25" y="30"/>
                    </a:lnTo>
                    <a:lnTo>
                      <a:pt x="23" y="24"/>
                    </a:lnTo>
                    <a:lnTo>
                      <a:pt x="30" y="23"/>
                    </a:lnTo>
                    <a:lnTo>
                      <a:pt x="35" y="13"/>
                    </a:lnTo>
                    <a:lnTo>
                      <a:pt x="50" y="10"/>
                    </a:lnTo>
                    <a:lnTo>
                      <a:pt x="50" y="4"/>
                    </a:lnTo>
                    <a:lnTo>
                      <a:pt x="48" y="3"/>
                    </a:lnTo>
                    <a:lnTo>
                      <a:pt x="45" y="4"/>
                    </a:lnTo>
                    <a:lnTo>
                      <a:pt x="41" y="4"/>
                    </a:lnTo>
                    <a:lnTo>
                      <a:pt x="36" y="6"/>
                    </a:lnTo>
                    <a:lnTo>
                      <a:pt x="29" y="0"/>
                    </a:lnTo>
                    <a:lnTo>
                      <a:pt x="21" y="6"/>
                    </a:lnTo>
                    <a:lnTo>
                      <a:pt x="19" y="14"/>
                    </a:lnTo>
                    <a:lnTo>
                      <a:pt x="0" y="25"/>
                    </a:lnTo>
                    <a:lnTo>
                      <a:pt x="3" y="26"/>
                    </a:lnTo>
                    <a:lnTo>
                      <a:pt x="11" y="23"/>
                    </a:lnTo>
                    <a:lnTo>
                      <a:pt x="10" y="27"/>
                    </a:lnTo>
                    <a:lnTo>
                      <a:pt x="14" y="30"/>
                    </a:lnTo>
                    <a:lnTo>
                      <a:pt x="13" y="32"/>
                    </a:lnTo>
                    <a:lnTo>
                      <a:pt x="9" y="31"/>
                    </a:lnTo>
                    <a:lnTo>
                      <a:pt x="13" y="44"/>
                    </a:lnTo>
                    <a:lnTo>
                      <a:pt x="16" y="43"/>
                    </a:lnTo>
                    <a:lnTo>
                      <a:pt x="16" y="35"/>
                    </a:lnTo>
                    <a:lnTo>
                      <a:pt x="19" y="35"/>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81" name="高知県"/>
              <p:cNvSpPr>
                <a:spLocks/>
              </p:cNvSpPr>
              <p:nvPr/>
            </p:nvSpPr>
            <p:spPr bwMode="auto">
              <a:xfrm rot="1338875">
                <a:off x="1903" y="3437"/>
                <a:ext cx="424" cy="328"/>
              </a:xfrm>
              <a:custGeom>
                <a:avLst/>
                <a:gdLst>
                  <a:gd name="T0" fmla="*/ 24576 w 53"/>
                  <a:gd name="T1" fmla="*/ 4608 h 41"/>
                  <a:gd name="T2" fmla="*/ 23552 w 53"/>
                  <a:gd name="T3" fmla="*/ 3584 h 41"/>
                  <a:gd name="T4" fmla="*/ 22016 w 53"/>
                  <a:gd name="T5" fmla="*/ 1024 h 41"/>
                  <a:gd name="T6" fmla="*/ 20480 w 53"/>
                  <a:gd name="T7" fmla="*/ 1536 h 41"/>
                  <a:gd name="T8" fmla="*/ 17408 w 53"/>
                  <a:gd name="T9" fmla="*/ 0 h 41"/>
                  <a:gd name="T10" fmla="*/ 9728 w 53"/>
                  <a:gd name="T11" fmla="*/ 1536 h 41"/>
                  <a:gd name="T12" fmla="*/ 7168 w 53"/>
                  <a:gd name="T13" fmla="*/ 6656 h 41"/>
                  <a:gd name="T14" fmla="*/ 3584 w 53"/>
                  <a:gd name="T15" fmla="*/ 7168 h 41"/>
                  <a:gd name="T16" fmla="*/ 4608 w 53"/>
                  <a:gd name="T17" fmla="*/ 10240 h 41"/>
                  <a:gd name="T18" fmla="*/ 1536 w 53"/>
                  <a:gd name="T19" fmla="*/ 12800 h 41"/>
                  <a:gd name="T20" fmla="*/ 0 w 53"/>
                  <a:gd name="T21" fmla="*/ 12800 h 41"/>
                  <a:gd name="T22" fmla="*/ 0 w 53"/>
                  <a:gd name="T23" fmla="*/ 16896 h 41"/>
                  <a:gd name="T24" fmla="*/ 1024 w 53"/>
                  <a:gd name="T25" fmla="*/ 16896 h 41"/>
                  <a:gd name="T26" fmla="*/ 0 w 53"/>
                  <a:gd name="T27" fmla="*/ 19456 h 41"/>
                  <a:gd name="T28" fmla="*/ 2560 w 53"/>
                  <a:gd name="T29" fmla="*/ 19968 h 41"/>
                  <a:gd name="T30" fmla="*/ 4608 w 53"/>
                  <a:gd name="T31" fmla="*/ 19456 h 41"/>
                  <a:gd name="T32" fmla="*/ 6656 w 53"/>
                  <a:gd name="T33" fmla="*/ 20992 h 41"/>
                  <a:gd name="T34" fmla="*/ 6144 w 53"/>
                  <a:gd name="T35" fmla="*/ 17920 h 41"/>
                  <a:gd name="T36" fmla="*/ 6656 w 53"/>
                  <a:gd name="T37" fmla="*/ 15872 h 41"/>
                  <a:gd name="T38" fmla="*/ 9728 w 53"/>
                  <a:gd name="T39" fmla="*/ 13312 h 41"/>
                  <a:gd name="T40" fmla="*/ 11264 w 53"/>
                  <a:gd name="T41" fmla="*/ 10240 h 41"/>
                  <a:gd name="T42" fmla="*/ 15360 w 53"/>
                  <a:gd name="T43" fmla="*/ 7168 h 41"/>
                  <a:gd name="T44" fmla="*/ 17408 w 53"/>
                  <a:gd name="T45" fmla="*/ 6656 h 41"/>
                  <a:gd name="T46" fmla="*/ 20480 w 53"/>
                  <a:gd name="T47" fmla="*/ 7168 h 41"/>
                  <a:gd name="T48" fmla="*/ 25088 w 53"/>
                  <a:gd name="T49" fmla="*/ 12288 h 41"/>
                  <a:gd name="T50" fmla="*/ 27136 w 53"/>
                  <a:gd name="T51" fmla="*/ 7168 h 41"/>
                  <a:gd name="T52" fmla="*/ 24576 w 53"/>
                  <a:gd name="T53" fmla="*/ 5632 h 41"/>
                  <a:gd name="T54" fmla="*/ 24576 w 53"/>
                  <a:gd name="T55" fmla="*/ 4608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
                  <a:gd name="T85" fmla="*/ 0 h 41"/>
                  <a:gd name="T86" fmla="*/ 53 w 53"/>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 h="41">
                    <a:moveTo>
                      <a:pt x="48" y="9"/>
                    </a:moveTo>
                    <a:lnTo>
                      <a:pt x="46" y="7"/>
                    </a:lnTo>
                    <a:lnTo>
                      <a:pt x="43" y="2"/>
                    </a:lnTo>
                    <a:lnTo>
                      <a:pt x="40" y="3"/>
                    </a:lnTo>
                    <a:lnTo>
                      <a:pt x="34" y="0"/>
                    </a:lnTo>
                    <a:lnTo>
                      <a:pt x="19" y="3"/>
                    </a:lnTo>
                    <a:lnTo>
                      <a:pt x="14" y="13"/>
                    </a:lnTo>
                    <a:lnTo>
                      <a:pt x="7" y="14"/>
                    </a:lnTo>
                    <a:lnTo>
                      <a:pt x="9" y="20"/>
                    </a:lnTo>
                    <a:lnTo>
                      <a:pt x="3" y="25"/>
                    </a:lnTo>
                    <a:lnTo>
                      <a:pt x="0" y="25"/>
                    </a:lnTo>
                    <a:lnTo>
                      <a:pt x="0" y="33"/>
                    </a:lnTo>
                    <a:lnTo>
                      <a:pt x="2" y="33"/>
                    </a:lnTo>
                    <a:lnTo>
                      <a:pt x="0" y="38"/>
                    </a:lnTo>
                    <a:lnTo>
                      <a:pt x="5" y="39"/>
                    </a:lnTo>
                    <a:lnTo>
                      <a:pt x="9" y="38"/>
                    </a:lnTo>
                    <a:lnTo>
                      <a:pt x="13" y="41"/>
                    </a:lnTo>
                    <a:lnTo>
                      <a:pt x="12" y="35"/>
                    </a:lnTo>
                    <a:lnTo>
                      <a:pt x="13" y="31"/>
                    </a:lnTo>
                    <a:lnTo>
                      <a:pt x="19" y="26"/>
                    </a:lnTo>
                    <a:lnTo>
                      <a:pt x="22" y="20"/>
                    </a:lnTo>
                    <a:lnTo>
                      <a:pt x="30" y="14"/>
                    </a:lnTo>
                    <a:lnTo>
                      <a:pt x="34" y="13"/>
                    </a:lnTo>
                    <a:lnTo>
                      <a:pt x="40" y="14"/>
                    </a:lnTo>
                    <a:lnTo>
                      <a:pt x="49" y="24"/>
                    </a:lnTo>
                    <a:lnTo>
                      <a:pt x="53" y="14"/>
                    </a:lnTo>
                    <a:lnTo>
                      <a:pt x="48" y="11"/>
                    </a:lnTo>
                    <a:lnTo>
                      <a:pt x="48" y="9"/>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82" name="福岡県"/>
              <p:cNvSpPr>
                <a:spLocks/>
              </p:cNvSpPr>
              <p:nvPr/>
            </p:nvSpPr>
            <p:spPr bwMode="auto">
              <a:xfrm rot="1338875">
                <a:off x="1390" y="3126"/>
                <a:ext cx="279" cy="263"/>
              </a:xfrm>
              <a:custGeom>
                <a:avLst/>
                <a:gdLst>
                  <a:gd name="T0" fmla="*/ 15696 w 35"/>
                  <a:gd name="T1" fmla="*/ 5085 h 33"/>
                  <a:gd name="T2" fmla="*/ 15696 w 35"/>
                  <a:gd name="T3" fmla="*/ 0 h 33"/>
                  <a:gd name="T4" fmla="*/ 13153 w 35"/>
                  <a:gd name="T5" fmla="*/ 0 h 33"/>
                  <a:gd name="T6" fmla="*/ 11630 w 35"/>
                  <a:gd name="T7" fmla="*/ 0 h 33"/>
                  <a:gd name="T8" fmla="*/ 7629 w 35"/>
                  <a:gd name="T9" fmla="*/ 510 h 33"/>
                  <a:gd name="T10" fmla="*/ 3555 w 35"/>
                  <a:gd name="T11" fmla="*/ 4065 h 33"/>
                  <a:gd name="T12" fmla="*/ 5086 w 35"/>
                  <a:gd name="T13" fmla="*/ 5085 h 33"/>
                  <a:gd name="T14" fmla="*/ 3555 w 35"/>
                  <a:gd name="T15" fmla="*/ 5587 h 33"/>
                  <a:gd name="T16" fmla="*/ 2543 w 35"/>
                  <a:gd name="T17" fmla="*/ 4575 h 33"/>
                  <a:gd name="T18" fmla="*/ 510 w 35"/>
                  <a:gd name="T19" fmla="*/ 5587 h 33"/>
                  <a:gd name="T20" fmla="*/ 1523 w 35"/>
                  <a:gd name="T21" fmla="*/ 6607 h 33"/>
                  <a:gd name="T22" fmla="*/ 0 w 35"/>
                  <a:gd name="T23" fmla="*/ 7619 h 33"/>
                  <a:gd name="T24" fmla="*/ 4576 w 35"/>
                  <a:gd name="T25" fmla="*/ 8575 h 33"/>
                  <a:gd name="T26" fmla="*/ 6608 w 35"/>
                  <a:gd name="T27" fmla="*/ 8575 h 33"/>
                  <a:gd name="T28" fmla="*/ 6098 w 35"/>
                  <a:gd name="T29" fmla="*/ 10098 h 33"/>
                  <a:gd name="T30" fmla="*/ 4065 w 35"/>
                  <a:gd name="T31" fmla="*/ 13652 h 33"/>
                  <a:gd name="T32" fmla="*/ 4576 w 35"/>
                  <a:gd name="T33" fmla="*/ 16704 h 33"/>
                  <a:gd name="T34" fmla="*/ 6608 w 35"/>
                  <a:gd name="T35" fmla="*/ 16194 h 33"/>
                  <a:gd name="T36" fmla="*/ 9087 w 35"/>
                  <a:gd name="T37" fmla="*/ 14162 h 33"/>
                  <a:gd name="T38" fmla="*/ 12643 w 35"/>
                  <a:gd name="T39" fmla="*/ 15182 h 33"/>
                  <a:gd name="T40" fmla="*/ 12643 w 35"/>
                  <a:gd name="T41" fmla="*/ 11118 h 33"/>
                  <a:gd name="T42" fmla="*/ 13663 w 35"/>
                  <a:gd name="T43" fmla="*/ 9085 h 33"/>
                  <a:gd name="T44" fmla="*/ 17218 w 35"/>
                  <a:gd name="T45" fmla="*/ 8575 h 33"/>
                  <a:gd name="T46" fmla="*/ 17728 w 35"/>
                  <a:gd name="T47" fmla="*/ 7117 h 33"/>
                  <a:gd name="T48" fmla="*/ 15696 w 35"/>
                  <a:gd name="T49" fmla="*/ 5085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3"/>
                  <a:gd name="T77" fmla="*/ 35 w 35"/>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3">
                    <a:moveTo>
                      <a:pt x="31" y="10"/>
                    </a:moveTo>
                    <a:lnTo>
                      <a:pt x="31" y="0"/>
                    </a:lnTo>
                    <a:lnTo>
                      <a:pt x="26" y="0"/>
                    </a:lnTo>
                    <a:lnTo>
                      <a:pt x="23" y="0"/>
                    </a:lnTo>
                    <a:lnTo>
                      <a:pt x="15" y="1"/>
                    </a:lnTo>
                    <a:lnTo>
                      <a:pt x="7" y="8"/>
                    </a:lnTo>
                    <a:lnTo>
                      <a:pt x="10" y="10"/>
                    </a:lnTo>
                    <a:lnTo>
                      <a:pt x="7" y="11"/>
                    </a:lnTo>
                    <a:lnTo>
                      <a:pt x="5" y="9"/>
                    </a:lnTo>
                    <a:lnTo>
                      <a:pt x="1" y="11"/>
                    </a:lnTo>
                    <a:lnTo>
                      <a:pt x="3" y="13"/>
                    </a:lnTo>
                    <a:lnTo>
                      <a:pt x="0" y="15"/>
                    </a:lnTo>
                    <a:lnTo>
                      <a:pt x="9" y="17"/>
                    </a:lnTo>
                    <a:lnTo>
                      <a:pt x="13" y="17"/>
                    </a:lnTo>
                    <a:lnTo>
                      <a:pt x="12" y="20"/>
                    </a:lnTo>
                    <a:lnTo>
                      <a:pt x="8" y="27"/>
                    </a:lnTo>
                    <a:lnTo>
                      <a:pt x="9" y="33"/>
                    </a:lnTo>
                    <a:lnTo>
                      <a:pt x="13" y="32"/>
                    </a:lnTo>
                    <a:lnTo>
                      <a:pt x="18" y="28"/>
                    </a:lnTo>
                    <a:lnTo>
                      <a:pt x="25" y="30"/>
                    </a:lnTo>
                    <a:lnTo>
                      <a:pt x="25" y="22"/>
                    </a:lnTo>
                    <a:lnTo>
                      <a:pt x="27" y="18"/>
                    </a:lnTo>
                    <a:lnTo>
                      <a:pt x="34" y="17"/>
                    </a:lnTo>
                    <a:lnTo>
                      <a:pt x="35" y="14"/>
                    </a:lnTo>
                    <a:lnTo>
                      <a:pt x="31" y="10"/>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83" name="佐賀県"/>
              <p:cNvSpPr>
                <a:spLocks/>
              </p:cNvSpPr>
              <p:nvPr/>
            </p:nvSpPr>
            <p:spPr bwMode="auto">
              <a:xfrm rot="1338875">
                <a:off x="1302" y="3162"/>
                <a:ext cx="184" cy="184"/>
              </a:xfrm>
              <a:custGeom>
                <a:avLst/>
                <a:gdLst>
                  <a:gd name="T0" fmla="*/ 11776 w 23"/>
                  <a:gd name="T1" fmla="*/ 3072 h 23"/>
                  <a:gd name="T2" fmla="*/ 9728 w 23"/>
                  <a:gd name="T3" fmla="*/ 3072 h 23"/>
                  <a:gd name="T4" fmla="*/ 5120 w 23"/>
                  <a:gd name="T5" fmla="*/ 2048 h 23"/>
                  <a:gd name="T6" fmla="*/ 4608 w 23"/>
                  <a:gd name="T7" fmla="*/ 2048 h 23"/>
                  <a:gd name="T8" fmla="*/ 2560 w 23"/>
                  <a:gd name="T9" fmla="*/ 0 h 23"/>
                  <a:gd name="T10" fmla="*/ 0 w 23"/>
                  <a:gd name="T11" fmla="*/ 1536 h 23"/>
                  <a:gd name="T12" fmla="*/ 2048 w 23"/>
                  <a:gd name="T13" fmla="*/ 3072 h 23"/>
                  <a:gd name="T14" fmla="*/ 2048 w 23"/>
                  <a:gd name="T15" fmla="*/ 4608 h 23"/>
                  <a:gd name="T16" fmla="*/ 512 w 23"/>
                  <a:gd name="T17" fmla="*/ 4096 h 23"/>
                  <a:gd name="T18" fmla="*/ 3584 w 23"/>
                  <a:gd name="T19" fmla="*/ 9216 h 23"/>
                  <a:gd name="T20" fmla="*/ 6656 w 23"/>
                  <a:gd name="T21" fmla="*/ 11776 h 23"/>
                  <a:gd name="T22" fmla="*/ 7168 w 23"/>
                  <a:gd name="T23" fmla="*/ 10752 h 23"/>
                  <a:gd name="T24" fmla="*/ 6144 w 23"/>
                  <a:gd name="T25" fmla="*/ 8704 h 23"/>
                  <a:gd name="T26" fmla="*/ 9216 w 23"/>
                  <a:gd name="T27" fmla="*/ 8192 h 23"/>
                  <a:gd name="T28" fmla="*/ 11264 w 23"/>
                  <a:gd name="T29" fmla="*/ 4608 h 23"/>
                  <a:gd name="T30" fmla="*/ 11776 w 23"/>
                  <a:gd name="T31" fmla="*/ 3072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3"/>
                  <a:gd name="T50" fmla="*/ 23 w 2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3">
                    <a:moveTo>
                      <a:pt x="23" y="6"/>
                    </a:moveTo>
                    <a:lnTo>
                      <a:pt x="19" y="6"/>
                    </a:lnTo>
                    <a:lnTo>
                      <a:pt x="10" y="4"/>
                    </a:lnTo>
                    <a:lnTo>
                      <a:pt x="9" y="4"/>
                    </a:lnTo>
                    <a:lnTo>
                      <a:pt x="5" y="0"/>
                    </a:lnTo>
                    <a:lnTo>
                      <a:pt x="0" y="3"/>
                    </a:lnTo>
                    <a:lnTo>
                      <a:pt x="4" y="6"/>
                    </a:lnTo>
                    <a:lnTo>
                      <a:pt x="4" y="9"/>
                    </a:lnTo>
                    <a:lnTo>
                      <a:pt x="1" y="8"/>
                    </a:lnTo>
                    <a:lnTo>
                      <a:pt x="7" y="18"/>
                    </a:lnTo>
                    <a:lnTo>
                      <a:pt x="13" y="23"/>
                    </a:lnTo>
                    <a:lnTo>
                      <a:pt x="14" y="21"/>
                    </a:lnTo>
                    <a:lnTo>
                      <a:pt x="12" y="17"/>
                    </a:lnTo>
                    <a:lnTo>
                      <a:pt x="18" y="16"/>
                    </a:lnTo>
                    <a:lnTo>
                      <a:pt x="22" y="9"/>
                    </a:lnTo>
                    <a:lnTo>
                      <a:pt x="23" y="6"/>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84" name="長崎県"/>
              <p:cNvSpPr>
                <a:spLocks/>
              </p:cNvSpPr>
              <p:nvPr/>
            </p:nvSpPr>
            <p:spPr bwMode="auto">
              <a:xfrm rot="1338875">
                <a:off x="1227" y="3187"/>
                <a:ext cx="192" cy="240"/>
              </a:xfrm>
              <a:custGeom>
                <a:avLst/>
                <a:gdLst>
                  <a:gd name="T0" fmla="*/ 3584 w 24"/>
                  <a:gd name="T1" fmla="*/ 1024 h 30"/>
                  <a:gd name="T2" fmla="*/ 512 w 24"/>
                  <a:gd name="T3" fmla="*/ 0 h 30"/>
                  <a:gd name="T4" fmla="*/ 512 w 24"/>
                  <a:gd name="T5" fmla="*/ 3584 h 30"/>
                  <a:gd name="T6" fmla="*/ 4096 w 24"/>
                  <a:gd name="T7" fmla="*/ 6656 h 30"/>
                  <a:gd name="T8" fmla="*/ 5632 w 24"/>
                  <a:gd name="T9" fmla="*/ 9728 h 30"/>
                  <a:gd name="T10" fmla="*/ 3584 w 24"/>
                  <a:gd name="T11" fmla="*/ 10240 h 30"/>
                  <a:gd name="T12" fmla="*/ 3584 w 24"/>
                  <a:gd name="T13" fmla="*/ 7680 h 30"/>
                  <a:gd name="T14" fmla="*/ 512 w 24"/>
                  <a:gd name="T15" fmla="*/ 6144 h 30"/>
                  <a:gd name="T16" fmla="*/ 0 w 24"/>
                  <a:gd name="T17" fmla="*/ 8192 h 30"/>
                  <a:gd name="T18" fmla="*/ 3584 w 24"/>
                  <a:gd name="T19" fmla="*/ 11776 h 30"/>
                  <a:gd name="T20" fmla="*/ 2560 w 24"/>
                  <a:gd name="T21" fmla="*/ 15360 h 30"/>
                  <a:gd name="T22" fmla="*/ 6144 w 24"/>
                  <a:gd name="T23" fmla="*/ 12800 h 30"/>
                  <a:gd name="T24" fmla="*/ 9216 w 24"/>
                  <a:gd name="T25" fmla="*/ 11776 h 30"/>
                  <a:gd name="T26" fmla="*/ 8192 w 24"/>
                  <a:gd name="T27" fmla="*/ 15360 h 30"/>
                  <a:gd name="T28" fmla="*/ 10240 w 24"/>
                  <a:gd name="T29" fmla="*/ 15360 h 30"/>
                  <a:gd name="T30" fmla="*/ 12288 w 24"/>
                  <a:gd name="T31" fmla="*/ 11776 h 30"/>
                  <a:gd name="T32" fmla="*/ 11264 w 24"/>
                  <a:gd name="T33" fmla="*/ 10240 h 30"/>
                  <a:gd name="T34" fmla="*/ 8704 w 24"/>
                  <a:gd name="T35" fmla="*/ 10240 h 30"/>
                  <a:gd name="T36" fmla="*/ 9728 w 24"/>
                  <a:gd name="T37" fmla="*/ 8704 h 30"/>
                  <a:gd name="T38" fmla="*/ 6656 w 24"/>
                  <a:gd name="T39" fmla="*/ 6144 h 30"/>
                  <a:gd name="T40" fmla="*/ 3584 w 24"/>
                  <a:gd name="T41" fmla="*/ 102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7" y="2"/>
                    </a:moveTo>
                    <a:lnTo>
                      <a:pt x="1" y="0"/>
                    </a:lnTo>
                    <a:lnTo>
                      <a:pt x="1" y="7"/>
                    </a:lnTo>
                    <a:lnTo>
                      <a:pt x="8" y="13"/>
                    </a:lnTo>
                    <a:lnTo>
                      <a:pt x="11" y="19"/>
                    </a:lnTo>
                    <a:lnTo>
                      <a:pt x="7" y="20"/>
                    </a:lnTo>
                    <a:lnTo>
                      <a:pt x="7" y="15"/>
                    </a:lnTo>
                    <a:lnTo>
                      <a:pt x="1" y="12"/>
                    </a:lnTo>
                    <a:lnTo>
                      <a:pt x="0" y="16"/>
                    </a:lnTo>
                    <a:lnTo>
                      <a:pt x="7" y="23"/>
                    </a:lnTo>
                    <a:lnTo>
                      <a:pt x="5" y="30"/>
                    </a:lnTo>
                    <a:lnTo>
                      <a:pt x="12" y="25"/>
                    </a:lnTo>
                    <a:lnTo>
                      <a:pt x="18" y="23"/>
                    </a:lnTo>
                    <a:lnTo>
                      <a:pt x="16" y="30"/>
                    </a:lnTo>
                    <a:lnTo>
                      <a:pt x="20" y="30"/>
                    </a:lnTo>
                    <a:lnTo>
                      <a:pt x="24" y="23"/>
                    </a:lnTo>
                    <a:lnTo>
                      <a:pt x="22" y="20"/>
                    </a:lnTo>
                    <a:lnTo>
                      <a:pt x="17" y="20"/>
                    </a:lnTo>
                    <a:lnTo>
                      <a:pt x="19" y="17"/>
                    </a:lnTo>
                    <a:lnTo>
                      <a:pt x="13" y="12"/>
                    </a:lnTo>
                    <a:lnTo>
                      <a:pt x="7" y="2"/>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85" name="熊本県"/>
              <p:cNvSpPr>
                <a:spLocks/>
              </p:cNvSpPr>
              <p:nvPr/>
            </p:nvSpPr>
            <p:spPr bwMode="auto">
              <a:xfrm rot="1338875">
                <a:off x="1345" y="3345"/>
                <a:ext cx="256" cy="296"/>
              </a:xfrm>
              <a:custGeom>
                <a:avLst/>
                <a:gdLst>
                  <a:gd name="T0" fmla="*/ 3584 w 32"/>
                  <a:gd name="T1" fmla="*/ 17920 h 37"/>
                  <a:gd name="T2" fmla="*/ 6144 w 32"/>
                  <a:gd name="T3" fmla="*/ 18944 h 37"/>
                  <a:gd name="T4" fmla="*/ 9216 w 32"/>
                  <a:gd name="T5" fmla="*/ 18944 h 37"/>
                  <a:gd name="T6" fmla="*/ 12288 w 32"/>
                  <a:gd name="T7" fmla="*/ 18432 h 37"/>
                  <a:gd name="T8" fmla="*/ 11264 w 32"/>
                  <a:gd name="T9" fmla="*/ 16384 h 37"/>
                  <a:gd name="T10" fmla="*/ 12288 w 32"/>
                  <a:gd name="T11" fmla="*/ 14336 h 37"/>
                  <a:gd name="T12" fmla="*/ 11264 w 32"/>
                  <a:gd name="T13" fmla="*/ 12800 h 37"/>
                  <a:gd name="T14" fmla="*/ 11264 w 32"/>
                  <a:gd name="T15" fmla="*/ 10752 h 37"/>
                  <a:gd name="T16" fmla="*/ 12800 w 32"/>
                  <a:gd name="T17" fmla="*/ 10752 h 37"/>
                  <a:gd name="T18" fmla="*/ 14848 w 32"/>
                  <a:gd name="T19" fmla="*/ 7168 h 37"/>
                  <a:gd name="T20" fmla="*/ 16384 w 32"/>
                  <a:gd name="T21" fmla="*/ 5632 h 37"/>
                  <a:gd name="T22" fmla="*/ 12800 w 32"/>
                  <a:gd name="T23" fmla="*/ 0 h 37"/>
                  <a:gd name="T24" fmla="*/ 11776 w 32"/>
                  <a:gd name="T25" fmla="*/ 0 h 37"/>
                  <a:gd name="T26" fmla="*/ 11264 w 32"/>
                  <a:gd name="T27" fmla="*/ 2048 h 37"/>
                  <a:gd name="T28" fmla="*/ 9728 w 32"/>
                  <a:gd name="T29" fmla="*/ 1024 h 37"/>
                  <a:gd name="T30" fmla="*/ 6144 w 32"/>
                  <a:gd name="T31" fmla="*/ 0 h 37"/>
                  <a:gd name="T32" fmla="*/ 3584 w 32"/>
                  <a:gd name="T33" fmla="*/ 2048 h 37"/>
                  <a:gd name="T34" fmla="*/ 1536 w 32"/>
                  <a:gd name="T35" fmla="*/ 2560 h 37"/>
                  <a:gd name="T36" fmla="*/ 4096 w 32"/>
                  <a:gd name="T37" fmla="*/ 7680 h 37"/>
                  <a:gd name="T38" fmla="*/ 1024 w 32"/>
                  <a:gd name="T39" fmla="*/ 10240 h 37"/>
                  <a:gd name="T40" fmla="*/ 3584 w 32"/>
                  <a:gd name="T41" fmla="*/ 10240 h 37"/>
                  <a:gd name="T42" fmla="*/ 2560 w 32"/>
                  <a:gd name="T43" fmla="*/ 12288 h 37"/>
                  <a:gd name="T44" fmla="*/ 2048 w 32"/>
                  <a:gd name="T45" fmla="*/ 14848 h 37"/>
                  <a:gd name="T46" fmla="*/ 0 w 32"/>
                  <a:gd name="T47" fmla="*/ 17920 h 37"/>
                  <a:gd name="T48" fmla="*/ 1536 w 32"/>
                  <a:gd name="T49" fmla="*/ 18944 h 37"/>
                  <a:gd name="T50" fmla="*/ 3584 w 32"/>
                  <a:gd name="T51" fmla="*/ 1792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37"/>
                  <a:gd name="T80" fmla="*/ 32 w 32"/>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37">
                    <a:moveTo>
                      <a:pt x="7" y="35"/>
                    </a:moveTo>
                    <a:lnTo>
                      <a:pt x="12" y="37"/>
                    </a:lnTo>
                    <a:lnTo>
                      <a:pt x="18" y="37"/>
                    </a:lnTo>
                    <a:lnTo>
                      <a:pt x="24" y="36"/>
                    </a:lnTo>
                    <a:lnTo>
                      <a:pt x="22" y="32"/>
                    </a:lnTo>
                    <a:lnTo>
                      <a:pt x="24" y="28"/>
                    </a:lnTo>
                    <a:lnTo>
                      <a:pt x="22" y="25"/>
                    </a:lnTo>
                    <a:lnTo>
                      <a:pt x="22" y="21"/>
                    </a:lnTo>
                    <a:lnTo>
                      <a:pt x="25" y="21"/>
                    </a:lnTo>
                    <a:lnTo>
                      <a:pt x="29" y="14"/>
                    </a:lnTo>
                    <a:lnTo>
                      <a:pt x="32" y="11"/>
                    </a:lnTo>
                    <a:lnTo>
                      <a:pt x="25" y="0"/>
                    </a:lnTo>
                    <a:lnTo>
                      <a:pt x="23" y="0"/>
                    </a:lnTo>
                    <a:lnTo>
                      <a:pt x="22" y="4"/>
                    </a:lnTo>
                    <a:lnTo>
                      <a:pt x="19" y="2"/>
                    </a:lnTo>
                    <a:lnTo>
                      <a:pt x="12" y="0"/>
                    </a:lnTo>
                    <a:lnTo>
                      <a:pt x="7" y="4"/>
                    </a:lnTo>
                    <a:lnTo>
                      <a:pt x="3" y="5"/>
                    </a:lnTo>
                    <a:lnTo>
                      <a:pt x="8" y="15"/>
                    </a:lnTo>
                    <a:lnTo>
                      <a:pt x="2" y="20"/>
                    </a:lnTo>
                    <a:lnTo>
                      <a:pt x="7" y="20"/>
                    </a:lnTo>
                    <a:lnTo>
                      <a:pt x="5" y="24"/>
                    </a:lnTo>
                    <a:lnTo>
                      <a:pt x="4" y="29"/>
                    </a:lnTo>
                    <a:lnTo>
                      <a:pt x="0" y="35"/>
                    </a:lnTo>
                    <a:lnTo>
                      <a:pt x="3" y="37"/>
                    </a:lnTo>
                    <a:lnTo>
                      <a:pt x="7" y="35"/>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86" name="大分県"/>
              <p:cNvSpPr>
                <a:spLocks/>
              </p:cNvSpPr>
              <p:nvPr/>
            </p:nvSpPr>
            <p:spPr bwMode="auto">
              <a:xfrm rot="1338875">
                <a:off x="1543" y="3274"/>
                <a:ext cx="272" cy="272"/>
              </a:xfrm>
              <a:custGeom>
                <a:avLst/>
                <a:gdLst>
                  <a:gd name="T0" fmla="*/ 15872 w 34"/>
                  <a:gd name="T1" fmla="*/ 13824 h 34"/>
                  <a:gd name="T2" fmla="*/ 16896 w 34"/>
                  <a:gd name="T3" fmla="*/ 11264 h 34"/>
                  <a:gd name="T4" fmla="*/ 14848 w 34"/>
                  <a:gd name="T5" fmla="*/ 11776 h 34"/>
                  <a:gd name="T6" fmla="*/ 15360 w 34"/>
                  <a:gd name="T7" fmla="*/ 8704 h 34"/>
                  <a:gd name="T8" fmla="*/ 10240 w 34"/>
                  <a:gd name="T9" fmla="*/ 8192 h 34"/>
                  <a:gd name="T10" fmla="*/ 9728 w 34"/>
                  <a:gd name="T11" fmla="*/ 6656 h 34"/>
                  <a:gd name="T12" fmla="*/ 12800 w 34"/>
                  <a:gd name="T13" fmla="*/ 5632 h 34"/>
                  <a:gd name="T14" fmla="*/ 13824 w 34"/>
                  <a:gd name="T15" fmla="*/ 1536 h 34"/>
                  <a:gd name="T16" fmla="*/ 10240 w 34"/>
                  <a:gd name="T17" fmla="*/ 0 h 34"/>
                  <a:gd name="T18" fmla="*/ 6656 w 34"/>
                  <a:gd name="T19" fmla="*/ 2560 h 34"/>
                  <a:gd name="T20" fmla="*/ 5120 w 34"/>
                  <a:gd name="T21" fmla="*/ 2048 h 34"/>
                  <a:gd name="T22" fmla="*/ 4608 w 34"/>
                  <a:gd name="T23" fmla="*/ 3584 h 34"/>
                  <a:gd name="T24" fmla="*/ 1024 w 34"/>
                  <a:gd name="T25" fmla="*/ 4096 h 34"/>
                  <a:gd name="T26" fmla="*/ 0 w 34"/>
                  <a:gd name="T27" fmla="*/ 6144 h 34"/>
                  <a:gd name="T28" fmla="*/ 0 w 34"/>
                  <a:gd name="T29" fmla="*/ 10240 h 34"/>
                  <a:gd name="T30" fmla="*/ 1536 w 34"/>
                  <a:gd name="T31" fmla="*/ 11264 h 34"/>
                  <a:gd name="T32" fmla="*/ 2048 w 34"/>
                  <a:gd name="T33" fmla="*/ 9216 h 34"/>
                  <a:gd name="T34" fmla="*/ 3072 w 34"/>
                  <a:gd name="T35" fmla="*/ 9216 h 34"/>
                  <a:gd name="T36" fmla="*/ 6656 w 34"/>
                  <a:gd name="T37" fmla="*/ 14848 h 34"/>
                  <a:gd name="T38" fmla="*/ 11776 w 34"/>
                  <a:gd name="T39" fmla="*/ 16896 h 34"/>
                  <a:gd name="T40" fmla="*/ 13824 w 34"/>
                  <a:gd name="T41" fmla="*/ 15872 h 34"/>
                  <a:gd name="T42" fmla="*/ 15360 w 34"/>
                  <a:gd name="T43" fmla="*/ 17408 h 34"/>
                  <a:gd name="T44" fmla="*/ 17408 w 34"/>
                  <a:gd name="T45" fmla="*/ 14848 h 34"/>
                  <a:gd name="T46" fmla="*/ 15872 w 34"/>
                  <a:gd name="T47" fmla="*/ 13824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34"/>
                  <a:gd name="T74" fmla="*/ 34 w 34"/>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34">
                    <a:moveTo>
                      <a:pt x="31" y="27"/>
                    </a:moveTo>
                    <a:lnTo>
                      <a:pt x="33" y="22"/>
                    </a:lnTo>
                    <a:lnTo>
                      <a:pt x="29" y="23"/>
                    </a:lnTo>
                    <a:lnTo>
                      <a:pt x="30" y="17"/>
                    </a:lnTo>
                    <a:lnTo>
                      <a:pt x="20" y="16"/>
                    </a:lnTo>
                    <a:lnTo>
                      <a:pt x="19" y="13"/>
                    </a:lnTo>
                    <a:lnTo>
                      <a:pt x="25" y="11"/>
                    </a:lnTo>
                    <a:lnTo>
                      <a:pt x="27" y="3"/>
                    </a:lnTo>
                    <a:lnTo>
                      <a:pt x="20" y="0"/>
                    </a:lnTo>
                    <a:lnTo>
                      <a:pt x="13" y="5"/>
                    </a:lnTo>
                    <a:lnTo>
                      <a:pt x="10" y="4"/>
                    </a:lnTo>
                    <a:lnTo>
                      <a:pt x="9" y="7"/>
                    </a:lnTo>
                    <a:lnTo>
                      <a:pt x="2" y="8"/>
                    </a:lnTo>
                    <a:lnTo>
                      <a:pt x="0" y="12"/>
                    </a:lnTo>
                    <a:lnTo>
                      <a:pt x="0" y="20"/>
                    </a:lnTo>
                    <a:lnTo>
                      <a:pt x="3" y="22"/>
                    </a:lnTo>
                    <a:lnTo>
                      <a:pt x="4" y="18"/>
                    </a:lnTo>
                    <a:lnTo>
                      <a:pt x="6" y="18"/>
                    </a:lnTo>
                    <a:lnTo>
                      <a:pt x="13" y="29"/>
                    </a:lnTo>
                    <a:lnTo>
                      <a:pt x="23" y="33"/>
                    </a:lnTo>
                    <a:lnTo>
                      <a:pt x="27" y="31"/>
                    </a:lnTo>
                    <a:lnTo>
                      <a:pt x="30" y="34"/>
                    </a:lnTo>
                    <a:lnTo>
                      <a:pt x="34" y="29"/>
                    </a:lnTo>
                    <a:lnTo>
                      <a:pt x="31" y="27"/>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87" name="宮崎県"/>
              <p:cNvSpPr>
                <a:spLocks/>
              </p:cNvSpPr>
              <p:nvPr/>
            </p:nvSpPr>
            <p:spPr bwMode="auto">
              <a:xfrm rot="1338875">
                <a:off x="1370" y="3465"/>
                <a:ext cx="296" cy="439"/>
              </a:xfrm>
              <a:custGeom>
                <a:avLst/>
                <a:gdLst>
                  <a:gd name="T0" fmla="*/ 15360 w 37"/>
                  <a:gd name="T1" fmla="*/ 2035 h 55"/>
                  <a:gd name="T2" fmla="*/ 10240 w 37"/>
                  <a:gd name="T3" fmla="*/ 0 h 55"/>
                  <a:gd name="T4" fmla="*/ 8704 w 37"/>
                  <a:gd name="T5" fmla="*/ 1533 h 55"/>
                  <a:gd name="T6" fmla="*/ 6656 w 37"/>
                  <a:gd name="T7" fmla="*/ 5100 h 55"/>
                  <a:gd name="T8" fmla="*/ 5120 w 37"/>
                  <a:gd name="T9" fmla="*/ 5100 h 55"/>
                  <a:gd name="T10" fmla="*/ 5120 w 37"/>
                  <a:gd name="T11" fmla="*/ 7136 h 55"/>
                  <a:gd name="T12" fmla="*/ 6144 w 37"/>
                  <a:gd name="T13" fmla="*/ 8668 h 55"/>
                  <a:gd name="T14" fmla="*/ 5120 w 37"/>
                  <a:gd name="T15" fmla="*/ 10704 h 55"/>
                  <a:gd name="T16" fmla="*/ 6144 w 37"/>
                  <a:gd name="T17" fmla="*/ 12739 h 55"/>
                  <a:gd name="T18" fmla="*/ 3072 w 37"/>
                  <a:gd name="T19" fmla="*/ 13250 h 55"/>
                  <a:gd name="T20" fmla="*/ 0 w 37"/>
                  <a:gd name="T21" fmla="*/ 13250 h 55"/>
                  <a:gd name="T22" fmla="*/ 512 w 37"/>
                  <a:gd name="T23" fmla="*/ 15740 h 55"/>
                  <a:gd name="T24" fmla="*/ 4096 w 37"/>
                  <a:gd name="T25" fmla="*/ 18286 h 55"/>
                  <a:gd name="T26" fmla="*/ 4096 w 37"/>
                  <a:gd name="T27" fmla="*/ 20833 h 55"/>
                  <a:gd name="T28" fmla="*/ 6656 w 37"/>
                  <a:gd name="T29" fmla="*/ 22868 h 55"/>
                  <a:gd name="T30" fmla="*/ 5632 w 37"/>
                  <a:gd name="T31" fmla="*/ 26436 h 55"/>
                  <a:gd name="T32" fmla="*/ 7680 w 37"/>
                  <a:gd name="T33" fmla="*/ 27968 h 55"/>
                  <a:gd name="T34" fmla="*/ 9216 w 37"/>
                  <a:gd name="T35" fmla="*/ 25933 h 55"/>
                  <a:gd name="T36" fmla="*/ 10752 w 37"/>
                  <a:gd name="T37" fmla="*/ 20833 h 55"/>
                  <a:gd name="T38" fmla="*/ 11264 w 37"/>
                  <a:gd name="T39" fmla="*/ 15229 h 55"/>
                  <a:gd name="T40" fmla="*/ 13824 w 37"/>
                  <a:gd name="T41" fmla="*/ 10704 h 55"/>
                  <a:gd name="T42" fmla="*/ 15360 w 37"/>
                  <a:gd name="T43" fmla="*/ 8668 h 55"/>
                  <a:gd name="T44" fmla="*/ 15872 w 37"/>
                  <a:gd name="T45" fmla="*/ 6625 h 55"/>
                  <a:gd name="T46" fmla="*/ 18944 w 37"/>
                  <a:gd name="T47" fmla="*/ 2546 h 55"/>
                  <a:gd name="T48" fmla="*/ 17408 w 37"/>
                  <a:gd name="T49" fmla="*/ 1022 h 55"/>
                  <a:gd name="T50" fmla="*/ 15360 w 37"/>
                  <a:gd name="T51" fmla="*/ 2035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55"/>
                  <a:gd name="T80" fmla="*/ 37 w 37"/>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55">
                    <a:moveTo>
                      <a:pt x="30" y="4"/>
                    </a:moveTo>
                    <a:lnTo>
                      <a:pt x="20" y="0"/>
                    </a:lnTo>
                    <a:lnTo>
                      <a:pt x="17" y="3"/>
                    </a:lnTo>
                    <a:lnTo>
                      <a:pt x="13" y="10"/>
                    </a:lnTo>
                    <a:lnTo>
                      <a:pt x="10" y="10"/>
                    </a:lnTo>
                    <a:lnTo>
                      <a:pt x="10" y="14"/>
                    </a:lnTo>
                    <a:lnTo>
                      <a:pt x="12" y="17"/>
                    </a:lnTo>
                    <a:lnTo>
                      <a:pt x="10" y="21"/>
                    </a:lnTo>
                    <a:lnTo>
                      <a:pt x="12" y="25"/>
                    </a:lnTo>
                    <a:lnTo>
                      <a:pt x="6" y="26"/>
                    </a:lnTo>
                    <a:lnTo>
                      <a:pt x="0" y="26"/>
                    </a:lnTo>
                    <a:lnTo>
                      <a:pt x="1" y="31"/>
                    </a:lnTo>
                    <a:lnTo>
                      <a:pt x="8" y="36"/>
                    </a:lnTo>
                    <a:lnTo>
                      <a:pt x="8" y="41"/>
                    </a:lnTo>
                    <a:lnTo>
                      <a:pt x="13" y="45"/>
                    </a:lnTo>
                    <a:lnTo>
                      <a:pt x="11" y="52"/>
                    </a:lnTo>
                    <a:lnTo>
                      <a:pt x="15" y="55"/>
                    </a:lnTo>
                    <a:lnTo>
                      <a:pt x="18" y="51"/>
                    </a:lnTo>
                    <a:lnTo>
                      <a:pt x="21" y="41"/>
                    </a:lnTo>
                    <a:lnTo>
                      <a:pt x="22" y="30"/>
                    </a:lnTo>
                    <a:lnTo>
                      <a:pt x="27" y="21"/>
                    </a:lnTo>
                    <a:lnTo>
                      <a:pt x="30" y="17"/>
                    </a:lnTo>
                    <a:lnTo>
                      <a:pt x="31" y="13"/>
                    </a:lnTo>
                    <a:lnTo>
                      <a:pt x="37" y="5"/>
                    </a:lnTo>
                    <a:lnTo>
                      <a:pt x="34" y="2"/>
                    </a:lnTo>
                    <a:lnTo>
                      <a:pt x="30" y="4"/>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sp>
            <p:nvSpPr>
              <p:cNvPr id="88" name="鹿児島県"/>
              <p:cNvSpPr>
                <a:spLocks/>
              </p:cNvSpPr>
              <p:nvPr/>
            </p:nvSpPr>
            <p:spPr bwMode="auto">
              <a:xfrm rot="1338875">
                <a:off x="1156" y="3576"/>
                <a:ext cx="280" cy="336"/>
              </a:xfrm>
              <a:custGeom>
                <a:avLst/>
                <a:gdLst>
                  <a:gd name="T0" fmla="*/ 15360 w 35"/>
                  <a:gd name="T1" fmla="*/ 8704 h 42"/>
                  <a:gd name="T2" fmla="*/ 15360 w 35"/>
                  <a:gd name="T3" fmla="*/ 6144 h 42"/>
                  <a:gd name="T4" fmla="*/ 11776 w 35"/>
                  <a:gd name="T5" fmla="*/ 3584 h 42"/>
                  <a:gd name="T6" fmla="*/ 11264 w 35"/>
                  <a:gd name="T7" fmla="*/ 1024 h 42"/>
                  <a:gd name="T8" fmla="*/ 8704 w 35"/>
                  <a:gd name="T9" fmla="*/ 0 h 42"/>
                  <a:gd name="T10" fmla="*/ 6656 w 35"/>
                  <a:gd name="T11" fmla="*/ 1024 h 42"/>
                  <a:gd name="T12" fmla="*/ 5120 w 35"/>
                  <a:gd name="T13" fmla="*/ 0 h 42"/>
                  <a:gd name="T14" fmla="*/ 3584 w 35"/>
                  <a:gd name="T15" fmla="*/ 1536 h 42"/>
                  <a:gd name="T16" fmla="*/ 2048 w 35"/>
                  <a:gd name="T17" fmla="*/ 1536 h 42"/>
                  <a:gd name="T18" fmla="*/ 1536 w 35"/>
                  <a:gd name="T19" fmla="*/ 7168 h 42"/>
                  <a:gd name="T20" fmla="*/ 3584 w 35"/>
                  <a:gd name="T21" fmla="*/ 9216 h 42"/>
                  <a:gd name="T22" fmla="*/ 2560 w 35"/>
                  <a:gd name="T23" fmla="*/ 13312 h 42"/>
                  <a:gd name="T24" fmla="*/ 0 w 35"/>
                  <a:gd name="T25" fmla="*/ 13312 h 42"/>
                  <a:gd name="T26" fmla="*/ 1536 w 35"/>
                  <a:gd name="T27" fmla="*/ 16896 h 42"/>
                  <a:gd name="T28" fmla="*/ 4096 w 35"/>
                  <a:gd name="T29" fmla="*/ 16896 h 42"/>
                  <a:gd name="T30" fmla="*/ 6656 w 35"/>
                  <a:gd name="T31" fmla="*/ 18944 h 42"/>
                  <a:gd name="T32" fmla="*/ 8704 w 35"/>
                  <a:gd name="T33" fmla="*/ 17408 h 42"/>
                  <a:gd name="T34" fmla="*/ 6656 w 35"/>
                  <a:gd name="T35" fmla="*/ 13824 h 42"/>
                  <a:gd name="T36" fmla="*/ 7680 w 35"/>
                  <a:gd name="T37" fmla="*/ 11264 h 42"/>
                  <a:gd name="T38" fmla="*/ 9216 w 35"/>
                  <a:gd name="T39" fmla="*/ 8704 h 42"/>
                  <a:gd name="T40" fmla="*/ 11264 w 35"/>
                  <a:gd name="T41" fmla="*/ 9728 h 42"/>
                  <a:gd name="T42" fmla="*/ 10752 w 35"/>
                  <a:gd name="T43" fmla="*/ 11776 h 42"/>
                  <a:gd name="T44" fmla="*/ 8704 w 35"/>
                  <a:gd name="T45" fmla="*/ 10752 h 42"/>
                  <a:gd name="T46" fmla="*/ 8192 w 35"/>
                  <a:gd name="T47" fmla="*/ 12288 h 42"/>
                  <a:gd name="T48" fmla="*/ 9728 w 35"/>
                  <a:gd name="T49" fmla="*/ 12800 h 42"/>
                  <a:gd name="T50" fmla="*/ 10240 w 35"/>
                  <a:gd name="T51" fmla="*/ 17408 h 42"/>
                  <a:gd name="T52" fmla="*/ 8192 w 35"/>
                  <a:gd name="T53" fmla="*/ 21504 h 42"/>
                  <a:gd name="T54" fmla="*/ 12288 w 35"/>
                  <a:gd name="T55" fmla="*/ 19968 h 42"/>
                  <a:gd name="T56" fmla="*/ 16384 w 35"/>
                  <a:gd name="T57" fmla="*/ 17408 h 42"/>
                  <a:gd name="T58" fmla="*/ 14336 w 35"/>
                  <a:gd name="T59" fmla="*/ 14848 h 42"/>
                  <a:gd name="T60" fmla="*/ 16384 w 35"/>
                  <a:gd name="T61" fmla="*/ 13824 h 42"/>
                  <a:gd name="T62" fmla="*/ 16896 w 35"/>
                  <a:gd name="T63" fmla="*/ 14336 h 42"/>
                  <a:gd name="T64" fmla="*/ 17920 w 35"/>
                  <a:gd name="T65" fmla="*/ 10752 h 42"/>
                  <a:gd name="T66" fmla="*/ 15360 w 35"/>
                  <a:gd name="T67" fmla="*/ 8704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42"/>
                  <a:gd name="T104" fmla="*/ 35 w 3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42">
                    <a:moveTo>
                      <a:pt x="30" y="17"/>
                    </a:moveTo>
                    <a:lnTo>
                      <a:pt x="30" y="12"/>
                    </a:lnTo>
                    <a:lnTo>
                      <a:pt x="23" y="7"/>
                    </a:lnTo>
                    <a:lnTo>
                      <a:pt x="22" y="2"/>
                    </a:lnTo>
                    <a:lnTo>
                      <a:pt x="17" y="0"/>
                    </a:lnTo>
                    <a:lnTo>
                      <a:pt x="13" y="2"/>
                    </a:lnTo>
                    <a:lnTo>
                      <a:pt x="10" y="0"/>
                    </a:lnTo>
                    <a:lnTo>
                      <a:pt x="7" y="3"/>
                    </a:lnTo>
                    <a:lnTo>
                      <a:pt x="4" y="3"/>
                    </a:lnTo>
                    <a:lnTo>
                      <a:pt x="3" y="14"/>
                    </a:lnTo>
                    <a:lnTo>
                      <a:pt x="7" y="18"/>
                    </a:lnTo>
                    <a:lnTo>
                      <a:pt x="5" y="26"/>
                    </a:lnTo>
                    <a:lnTo>
                      <a:pt x="0" y="26"/>
                    </a:lnTo>
                    <a:lnTo>
                      <a:pt x="3" y="33"/>
                    </a:lnTo>
                    <a:lnTo>
                      <a:pt x="8" y="33"/>
                    </a:lnTo>
                    <a:lnTo>
                      <a:pt x="13" y="37"/>
                    </a:lnTo>
                    <a:lnTo>
                      <a:pt x="17" y="34"/>
                    </a:lnTo>
                    <a:lnTo>
                      <a:pt x="13" y="27"/>
                    </a:lnTo>
                    <a:lnTo>
                      <a:pt x="15" y="22"/>
                    </a:lnTo>
                    <a:lnTo>
                      <a:pt x="18" y="17"/>
                    </a:lnTo>
                    <a:lnTo>
                      <a:pt x="22" y="19"/>
                    </a:lnTo>
                    <a:lnTo>
                      <a:pt x="21" y="23"/>
                    </a:lnTo>
                    <a:lnTo>
                      <a:pt x="17" y="21"/>
                    </a:lnTo>
                    <a:lnTo>
                      <a:pt x="16" y="24"/>
                    </a:lnTo>
                    <a:lnTo>
                      <a:pt x="19" y="25"/>
                    </a:lnTo>
                    <a:lnTo>
                      <a:pt x="20" y="34"/>
                    </a:lnTo>
                    <a:lnTo>
                      <a:pt x="16" y="42"/>
                    </a:lnTo>
                    <a:lnTo>
                      <a:pt x="24" y="39"/>
                    </a:lnTo>
                    <a:lnTo>
                      <a:pt x="32" y="34"/>
                    </a:lnTo>
                    <a:lnTo>
                      <a:pt x="28" y="29"/>
                    </a:lnTo>
                    <a:lnTo>
                      <a:pt x="32" y="27"/>
                    </a:lnTo>
                    <a:lnTo>
                      <a:pt x="33" y="28"/>
                    </a:lnTo>
                    <a:lnTo>
                      <a:pt x="35" y="21"/>
                    </a:lnTo>
                    <a:lnTo>
                      <a:pt x="30" y="17"/>
                    </a:lnTo>
                  </a:path>
                </a:pathLst>
              </a:custGeom>
              <a:solidFill>
                <a:srgbClr val="CCFFFF"/>
              </a:solidFill>
              <a:ln w="9525">
                <a:solidFill>
                  <a:schemeClr val="accent2"/>
                </a:solidFill>
                <a:round/>
                <a:headEnd/>
                <a:tailEnd/>
              </a:ln>
            </p:spPr>
            <p:txBody>
              <a:bodyPr/>
              <a:lstStyle/>
              <a:p>
                <a:pPr algn="ctr" fontAlgn="auto">
                  <a:spcBef>
                    <a:spcPts val="0"/>
                  </a:spcBef>
                  <a:spcAft>
                    <a:spcPts val="0"/>
                  </a:spcAft>
                  <a:defRPr/>
                </a:pPr>
                <a:endParaRPr lang="ja-JP" altLang="en-US" sz="3200">
                  <a:solidFill>
                    <a:srgbClr val="FFFFFF"/>
                  </a:solidFill>
                  <a:latin typeface="+mn-lt"/>
                  <a:ea typeface="+mn-ea"/>
                </a:endParaRPr>
              </a:p>
            </p:txBody>
          </p:sp>
        </p:grpSp>
        <p:grpSp>
          <p:nvGrpSpPr>
            <p:cNvPr id="29709" name="Group 2426"/>
            <p:cNvGrpSpPr>
              <a:grpSpLocks/>
            </p:cNvGrpSpPr>
            <p:nvPr/>
          </p:nvGrpSpPr>
          <p:grpSpPr bwMode="auto">
            <a:xfrm>
              <a:off x="6037263" y="4335463"/>
              <a:ext cx="641350" cy="385762"/>
              <a:chOff x="3969" y="1026"/>
              <a:chExt cx="316" cy="362"/>
            </a:xfrm>
          </p:grpSpPr>
          <p:pic>
            <p:nvPicPr>
              <p:cNvPr id="29738" name="Picture 2427" descr="it_010"/>
              <p:cNvPicPr>
                <a:picLocks noChangeAspect="1" noChangeArrowheads="1"/>
              </p:cNvPicPr>
              <p:nvPr/>
            </p:nvPicPr>
            <p:blipFill>
              <a:blip r:embed="rId4" cstate="print"/>
              <a:srcRect/>
              <a:stretch>
                <a:fillRect/>
              </a:stretch>
            </p:blipFill>
            <p:spPr bwMode="auto">
              <a:xfrm>
                <a:off x="3969" y="1026"/>
                <a:ext cx="226" cy="317"/>
              </a:xfrm>
              <a:prstGeom prst="rect">
                <a:avLst/>
              </a:prstGeom>
              <a:noFill/>
              <a:ln w="9525">
                <a:noFill/>
                <a:miter lim="800000"/>
                <a:headEnd/>
                <a:tailEnd/>
              </a:ln>
            </p:spPr>
          </p:pic>
          <p:pic>
            <p:nvPicPr>
              <p:cNvPr id="29739" name="Picture 2428" descr="it_010"/>
              <p:cNvPicPr>
                <a:picLocks noChangeAspect="1" noChangeArrowheads="1"/>
              </p:cNvPicPr>
              <p:nvPr/>
            </p:nvPicPr>
            <p:blipFill>
              <a:blip r:embed="rId4" cstate="print"/>
              <a:srcRect/>
              <a:stretch>
                <a:fillRect/>
              </a:stretch>
            </p:blipFill>
            <p:spPr bwMode="auto">
              <a:xfrm>
                <a:off x="4059" y="1071"/>
                <a:ext cx="226" cy="317"/>
              </a:xfrm>
              <a:prstGeom prst="rect">
                <a:avLst/>
              </a:prstGeom>
              <a:noFill/>
              <a:ln w="9525">
                <a:noFill/>
                <a:miter lim="800000"/>
                <a:headEnd/>
                <a:tailEnd/>
              </a:ln>
            </p:spPr>
          </p:pic>
        </p:grpSp>
        <p:sp>
          <p:nvSpPr>
            <p:cNvPr id="11" name="四角形吹き出し 108"/>
            <p:cNvSpPr>
              <a:spLocks noChangeArrowheads="1"/>
            </p:cNvSpPr>
            <p:nvPr/>
          </p:nvSpPr>
          <p:spPr bwMode="auto">
            <a:xfrm>
              <a:off x="7415984" y="3810861"/>
              <a:ext cx="1655990" cy="826557"/>
            </a:xfrm>
            <a:prstGeom prst="wedgeRectCallout">
              <a:avLst>
                <a:gd name="adj1" fmla="val -111809"/>
                <a:gd name="adj2" fmla="val 41912"/>
              </a:avLst>
            </a:prstGeom>
            <a:solidFill>
              <a:srgbClr val="CCECFF"/>
            </a:solidFill>
            <a:ln w="9525">
              <a:solidFill>
                <a:schemeClr val="tx1"/>
              </a:solidFill>
              <a:miter lim="800000"/>
              <a:headEnd/>
              <a:tailEnd/>
            </a:ln>
          </p:spPr>
          <p:txBody>
            <a:bodyPr wrap="none" anchor="ctr"/>
            <a:lstStyle/>
            <a:p>
              <a:pPr algn="ctr">
                <a:defRPr/>
              </a:pPr>
              <a:r>
                <a:rPr lang="en-US" altLang="ja-JP" sz="1200" dirty="0">
                  <a:solidFill>
                    <a:srgbClr val="000000"/>
                  </a:solidFill>
                  <a:latin typeface="+mn-ea"/>
                  <a:ea typeface="+mn-ea"/>
                </a:rPr>
                <a:t>NII</a:t>
              </a:r>
              <a:r>
                <a:rPr lang="ja-JP" altLang="en-US" sz="1200" dirty="0">
                  <a:solidFill>
                    <a:srgbClr val="000000"/>
                  </a:solidFill>
                  <a:latin typeface="+mn-ea"/>
                  <a:ea typeface="+mn-ea"/>
                </a:rPr>
                <a:t>は機関リポジトリの</a:t>
              </a:r>
              <a:endParaRPr lang="en-US" altLang="ja-JP" sz="1200" dirty="0">
                <a:solidFill>
                  <a:srgbClr val="000000"/>
                </a:solidFill>
                <a:latin typeface="+mn-ea"/>
                <a:ea typeface="+mn-ea"/>
              </a:endParaRPr>
            </a:p>
            <a:p>
              <a:pPr algn="ctr">
                <a:defRPr/>
              </a:pPr>
              <a:r>
                <a:rPr lang="ja-JP" altLang="en-US" sz="1200" dirty="0">
                  <a:solidFill>
                    <a:srgbClr val="000000"/>
                  </a:solidFill>
                  <a:latin typeface="+mn-ea"/>
                  <a:ea typeface="+mn-ea"/>
                </a:rPr>
                <a:t>ソフトウェアを</a:t>
              </a:r>
              <a:r>
                <a:rPr lang="en-US" altLang="ja-JP" sz="1200" dirty="0">
                  <a:solidFill>
                    <a:srgbClr val="000000"/>
                  </a:solidFill>
                  <a:latin typeface="+mn-ea"/>
                  <a:ea typeface="+mn-ea"/>
                </a:rPr>
                <a:t>NII</a:t>
              </a:r>
              <a:r>
                <a:rPr lang="ja-JP" altLang="en-US" sz="1200" dirty="0">
                  <a:solidFill>
                    <a:srgbClr val="000000"/>
                  </a:solidFill>
                  <a:latin typeface="+mn-ea"/>
                  <a:ea typeface="+mn-ea"/>
                </a:rPr>
                <a:t>の</a:t>
              </a:r>
              <a:endParaRPr lang="en-US" altLang="ja-JP" sz="1200" dirty="0">
                <a:solidFill>
                  <a:srgbClr val="000000"/>
                </a:solidFill>
                <a:latin typeface="+mn-ea"/>
                <a:ea typeface="+mn-ea"/>
              </a:endParaRPr>
            </a:p>
            <a:p>
              <a:pPr algn="ctr">
                <a:defRPr/>
              </a:pPr>
              <a:r>
                <a:rPr lang="ja-JP" altLang="en-US" sz="1200" dirty="0">
                  <a:solidFill>
                    <a:srgbClr val="000000"/>
                  </a:solidFill>
                  <a:latin typeface="+mn-ea"/>
                  <a:ea typeface="+mn-ea"/>
                </a:rPr>
                <a:t>クラウドに構築・提供</a:t>
              </a:r>
              <a:endParaRPr lang="en-US" altLang="ja-JP" sz="1200" dirty="0">
                <a:solidFill>
                  <a:srgbClr val="000000"/>
                </a:solidFill>
                <a:latin typeface="+mn-ea"/>
                <a:ea typeface="+mn-ea"/>
              </a:endParaRPr>
            </a:p>
          </p:txBody>
        </p:sp>
        <p:cxnSp>
          <p:nvCxnSpPr>
            <p:cNvPr id="29711" name="直線矢印コネクタ 131"/>
            <p:cNvCxnSpPr>
              <a:cxnSpLocks noChangeShapeType="1"/>
            </p:cNvCxnSpPr>
            <p:nvPr/>
          </p:nvCxnSpPr>
          <p:spPr bwMode="auto">
            <a:xfrm>
              <a:off x="5972175" y="3429000"/>
              <a:ext cx="203200" cy="877888"/>
            </a:xfrm>
            <a:prstGeom prst="straightConnector1">
              <a:avLst/>
            </a:prstGeom>
            <a:noFill/>
            <a:ln w="57150" algn="ctr">
              <a:solidFill>
                <a:srgbClr val="C00000"/>
              </a:solidFill>
              <a:round/>
              <a:headEnd/>
              <a:tailEnd type="arrow" w="med" len="med"/>
            </a:ln>
          </p:spPr>
        </p:cxnSp>
        <p:cxnSp>
          <p:nvCxnSpPr>
            <p:cNvPr id="29712" name="直線矢印コネクタ 147"/>
            <p:cNvCxnSpPr>
              <a:cxnSpLocks noChangeShapeType="1"/>
            </p:cNvCxnSpPr>
            <p:nvPr/>
          </p:nvCxnSpPr>
          <p:spPr bwMode="auto">
            <a:xfrm flipV="1">
              <a:off x="4776788" y="4595813"/>
              <a:ext cx="1111250" cy="1036637"/>
            </a:xfrm>
            <a:prstGeom prst="straightConnector1">
              <a:avLst/>
            </a:prstGeom>
            <a:noFill/>
            <a:ln w="57150" algn="ctr">
              <a:solidFill>
                <a:srgbClr val="C00000"/>
              </a:solidFill>
              <a:round/>
              <a:headEnd/>
              <a:tailEnd type="arrow" w="med" len="med"/>
            </a:ln>
          </p:spPr>
        </p:cxnSp>
        <p:cxnSp>
          <p:nvCxnSpPr>
            <p:cNvPr id="29713" name="直線矢印コネクタ 144"/>
            <p:cNvCxnSpPr>
              <a:cxnSpLocks noChangeShapeType="1"/>
            </p:cNvCxnSpPr>
            <p:nvPr/>
          </p:nvCxnSpPr>
          <p:spPr bwMode="auto">
            <a:xfrm flipH="1" flipV="1">
              <a:off x="6669088" y="4637088"/>
              <a:ext cx="538162" cy="476250"/>
            </a:xfrm>
            <a:prstGeom prst="straightConnector1">
              <a:avLst/>
            </a:prstGeom>
            <a:noFill/>
            <a:ln w="57150" algn="ctr">
              <a:solidFill>
                <a:srgbClr val="C00000"/>
              </a:solidFill>
              <a:round/>
              <a:headEnd/>
              <a:tailEnd type="arrow" w="med" len="med"/>
            </a:ln>
          </p:spPr>
        </p:cxnSp>
        <p:grpSp>
          <p:nvGrpSpPr>
            <p:cNvPr id="29714" name="グループ化 288"/>
            <p:cNvGrpSpPr>
              <a:grpSpLocks/>
            </p:cNvGrpSpPr>
            <p:nvPr/>
          </p:nvGrpSpPr>
          <p:grpSpPr bwMode="auto">
            <a:xfrm>
              <a:off x="4013200" y="5480050"/>
              <a:ext cx="1303338" cy="735013"/>
              <a:chOff x="8047156" y="4761114"/>
              <a:chExt cx="953336" cy="648178"/>
            </a:xfrm>
          </p:grpSpPr>
          <p:sp>
            <p:nvSpPr>
              <p:cNvPr id="29735" name="Oval 121"/>
              <p:cNvSpPr>
                <a:spLocks noChangeArrowheads="1"/>
              </p:cNvSpPr>
              <p:nvPr/>
            </p:nvSpPr>
            <p:spPr bwMode="auto">
              <a:xfrm>
                <a:off x="8047156" y="4761114"/>
                <a:ext cx="789264" cy="648178"/>
              </a:xfrm>
              <a:prstGeom prst="ellipse">
                <a:avLst/>
              </a:prstGeom>
              <a:solidFill>
                <a:srgbClr val="99CCFF"/>
              </a:solidFill>
              <a:ln w="9525">
                <a:noFill/>
                <a:round/>
                <a:headEnd/>
                <a:tailEnd/>
              </a:ln>
              <a:effectLst>
                <a:prstShdw prst="shdw17" dist="17961" dir="2700000">
                  <a:srgbClr val="5C7A99"/>
                </a:prstShdw>
              </a:effectLst>
            </p:spPr>
            <p:txBody>
              <a:bodyPr wrap="none" anchor="ctr"/>
              <a:lstStyle/>
              <a:p>
                <a:pPr algn="ctr"/>
                <a:endParaRPr lang="ja-JP" altLang="en-US" sz="3200">
                  <a:solidFill>
                    <a:srgbClr val="FFFFFF"/>
                  </a:solidFill>
                </a:endParaRPr>
              </a:p>
            </p:txBody>
          </p:sp>
          <p:pic>
            <p:nvPicPr>
              <p:cNvPr id="29736" name="Picture 61" descr="C:\Users\okumura\AppData\Local\Microsoft\Windows\Temporary Internet Files\Content.IE5\C1DLJ9DZ\MCj04339420000[1].png"/>
              <p:cNvPicPr>
                <a:picLocks noChangeAspect="1" noChangeArrowheads="1"/>
              </p:cNvPicPr>
              <p:nvPr/>
            </p:nvPicPr>
            <p:blipFill>
              <a:blip r:embed="rId5" cstate="print"/>
              <a:srcRect/>
              <a:stretch>
                <a:fillRect/>
              </a:stretch>
            </p:blipFill>
            <p:spPr bwMode="auto">
              <a:xfrm>
                <a:off x="8178715" y="4761114"/>
                <a:ext cx="416202" cy="455737"/>
              </a:xfrm>
              <a:prstGeom prst="rect">
                <a:avLst/>
              </a:prstGeom>
              <a:noFill/>
              <a:ln w="9525">
                <a:noFill/>
                <a:miter lim="800000"/>
                <a:headEnd/>
                <a:tailEnd/>
              </a:ln>
            </p:spPr>
          </p:pic>
          <p:sp>
            <p:nvSpPr>
              <p:cNvPr id="38" name="Text Box 14"/>
              <p:cNvSpPr txBox="1">
                <a:spLocks noChangeArrowheads="1"/>
              </p:cNvSpPr>
              <p:nvPr/>
            </p:nvSpPr>
            <p:spPr bwMode="auto">
              <a:xfrm>
                <a:off x="8079711" y="5193789"/>
                <a:ext cx="920838" cy="148951"/>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50000"/>
                  </a:lnSpc>
                  <a:spcBef>
                    <a:spcPct val="50000"/>
                  </a:spcBef>
                  <a:defRPr/>
                </a:pPr>
                <a:r>
                  <a:rPr lang="en-US" altLang="ja-JP" sz="1000" dirty="0">
                    <a:solidFill>
                      <a:srgbClr val="000000"/>
                    </a:solidFill>
                    <a:latin typeface="+mn-ea"/>
                    <a:ea typeface="+mn-ea"/>
                  </a:rPr>
                  <a:t>C</a:t>
                </a:r>
                <a:r>
                  <a:rPr lang="ja-JP" altLang="en-US" sz="1000" dirty="0">
                    <a:solidFill>
                      <a:srgbClr val="000000"/>
                    </a:solidFill>
                    <a:latin typeface="+mn-ea"/>
                    <a:ea typeface="+mn-ea"/>
                  </a:rPr>
                  <a:t>大学</a:t>
                </a:r>
              </a:p>
            </p:txBody>
          </p:sp>
        </p:grpSp>
        <p:pic>
          <p:nvPicPr>
            <p:cNvPr id="29715" name="図 110" descr="logo.png"/>
            <p:cNvPicPr>
              <a:picLocks noChangeAspect="1"/>
            </p:cNvPicPr>
            <p:nvPr/>
          </p:nvPicPr>
          <p:blipFill>
            <a:blip r:embed="rId6" cstate="print"/>
            <a:srcRect/>
            <a:stretch>
              <a:fillRect/>
            </a:stretch>
          </p:blipFill>
          <p:spPr bwMode="auto">
            <a:xfrm>
              <a:off x="5672138" y="4848225"/>
              <a:ext cx="955675" cy="395288"/>
            </a:xfrm>
            <a:prstGeom prst="rect">
              <a:avLst/>
            </a:prstGeom>
            <a:noFill/>
            <a:ln w="9525">
              <a:noFill/>
              <a:miter lim="800000"/>
              <a:headEnd/>
              <a:tailEnd/>
            </a:ln>
          </p:spPr>
        </p:pic>
        <p:sp>
          <p:nvSpPr>
            <p:cNvPr id="17" name="四角形吹き出し 108"/>
            <p:cNvSpPr>
              <a:spLocks noChangeArrowheads="1"/>
            </p:cNvSpPr>
            <p:nvPr/>
          </p:nvSpPr>
          <p:spPr bwMode="auto">
            <a:xfrm>
              <a:off x="3498588" y="3144225"/>
              <a:ext cx="1898157" cy="743901"/>
            </a:xfrm>
            <a:prstGeom prst="wedgeRectCallout">
              <a:avLst>
                <a:gd name="adj1" fmla="val 59037"/>
                <a:gd name="adj2" fmla="val -30119"/>
              </a:avLst>
            </a:prstGeom>
            <a:solidFill>
              <a:srgbClr val="CCECFF"/>
            </a:solidFill>
            <a:ln w="9525">
              <a:solidFill>
                <a:schemeClr val="tx1"/>
              </a:solidFill>
              <a:miter lim="800000"/>
              <a:headEnd/>
              <a:tailEnd/>
            </a:ln>
          </p:spPr>
          <p:txBody>
            <a:bodyPr wrap="none" anchor="ctr"/>
            <a:lstStyle/>
            <a:p>
              <a:pPr algn="ctr">
                <a:defRPr/>
              </a:pPr>
              <a:r>
                <a:rPr lang="ja-JP" altLang="en-US" sz="1200" dirty="0">
                  <a:solidFill>
                    <a:srgbClr val="000000"/>
                  </a:solidFill>
                  <a:latin typeface="+mn-ea"/>
                  <a:ea typeface="+mn-ea"/>
                </a:rPr>
                <a:t>研究者は</a:t>
              </a:r>
              <a:r>
                <a:rPr lang="en-US" altLang="ja-JP" sz="1200" dirty="0">
                  <a:solidFill>
                    <a:srgbClr val="000000"/>
                  </a:solidFill>
                  <a:latin typeface="+mn-ea"/>
                  <a:ea typeface="+mn-ea"/>
                </a:rPr>
                <a:t>JAIRO Cloud</a:t>
              </a:r>
              <a:r>
                <a:rPr lang="ja-JP" altLang="en-US" sz="1200" dirty="0">
                  <a:solidFill>
                    <a:srgbClr val="000000"/>
                  </a:solidFill>
                  <a:latin typeface="+mn-ea"/>
                  <a:ea typeface="+mn-ea"/>
                </a:rPr>
                <a:t>に</a:t>
              </a:r>
              <a:endParaRPr lang="en-US" altLang="ja-JP" sz="1200" dirty="0">
                <a:solidFill>
                  <a:srgbClr val="000000"/>
                </a:solidFill>
                <a:latin typeface="+mn-ea"/>
                <a:ea typeface="+mn-ea"/>
              </a:endParaRPr>
            </a:p>
            <a:p>
              <a:pPr algn="ctr">
                <a:defRPr/>
              </a:pPr>
              <a:r>
                <a:rPr lang="ja-JP" altLang="en-US" sz="1200" dirty="0">
                  <a:solidFill>
                    <a:srgbClr val="000000"/>
                  </a:solidFill>
                  <a:latin typeface="+mn-ea"/>
                  <a:ea typeface="+mn-ea"/>
                </a:rPr>
                <a:t>研究成果（雑誌論文，</a:t>
              </a:r>
              <a:endParaRPr lang="en-US" altLang="ja-JP" sz="1200" dirty="0">
                <a:solidFill>
                  <a:srgbClr val="000000"/>
                </a:solidFill>
                <a:latin typeface="+mn-ea"/>
                <a:ea typeface="+mn-ea"/>
              </a:endParaRPr>
            </a:p>
            <a:p>
              <a:pPr algn="ctr">
                <a:defRPr/>
              </a:pPr>
              <a:r>
                <a:rPr lang="ja-JP" altLang="en-US" sz="1200" dirty="0">
                  <a:solidFill>
                    <a:srgbClr val="000000"/>
                  </a:solidFill>
                  <a:latin typeface="+mn-ea"/>
                  <a:ea typeface="+mn-ea"/>
                </a:rPr>
                <a:t>学位論文等）を搭載</a:t>
              </a:r>
              <a:endParaRPr lang="en-US" altLang="ja-JP" sz="1200" dirty="0">
                <a:solidFill>
                  <a:srgbClr val="000000"/>
                </a:solidFill>
                <a:latin typeface="+mn-ea"/>
                <a:ea typeface="+mn-ea"/>
              </a:endParaRPr>
            </a:p>
          </p:txBody>
        </p:sp>
        <p:grpSp>
          <p:nvGrpSpPr>
            <p:cNvPr id="29717" name="グループ化 152"/>
            <p:cNvGrpSpPr>
              <a:grpSpLocks/>
            </p:cNvGrpSpPr>
            <p:nvPr/>
          </p:nvGrpSpPr>
          <p:grpSpPr bwMode="auto">
            <a:xfrm>
              <a:off x="5240338" y="2503488"/>
              <a:ext cx="1430337" cy="855662"/>
              <a:chOff x="5558553" y="5524500"/>
              <a:chExt cx="1268328" cy="863600"/>
            </a:xfrm>
          </p:grpSpPr>
          <p:sp>
            <p:nvSpPr>
              <p:cNvPr id="29729" name="Oval 121"/>
              <p:cNvSpPr>
                <a:spLocks noChangeArrowheads="1"/>
              </p:cNvSpPr>
              <p:nvPr/>
            </p:nvSpPr>
            <p:spPr bwMode="auto">
              <a:xfrm>
                <a:off x="5602288" y="5524500"/>
                <a:ext cx="1081087" cy="863600"/>
              </a:xfrm>
              <a:prstGeom prst="ellipse">
                <a:avLst/>
              </a:prstGeom>
              <a:solidFill>
                <a:srgbClr val="99CCFF"/>
              </a:solidFill>
              <a:ln w="9525">
                <a:noFill/>
                <a:round/>
                <a:headEnd/>
                <a:tailEnd/>
              </a:ln>
              <a:effectLst>
                <a:prstShdw prst="shdw17" dist="17961" dir="2700000">
                  <a:srgbClr val="5C7A99"/>
                </a:prstShdw>
              </a:effectLst>
            </p:spPr>
            <p:txBody>
              <a:bodyPr wrap="none" anchor="ctr"/>
              <a:lstStyle/>
              <a:p>
                <a:pPr algn="ctr"/>
                <a:endParaRPr lang="ja-JP" altLang="en-US" sz="3200">
                  <a:solidFill>
                    <a:srgbClr val="FFFFFF"/>
                  </a:solidFill>
                </a:endParaRPr>
              </a:p>
            </p:txBody>
          </p:sp>
          <p:pic>
            <p:nvPicPr>
              <p:cNvPr id="29730" name="Picture 7" descr="j0223648[1]"/>
              <p:cNvPicPr>
                <a:picLocks noChangeAspect="1" noChangeArrowheads="1"/>
              </p:cNvPicPr>
              <p:nvPr/>
            </p:nvPicPr>
            <p:blipFill>
              <a:blip r:embed="rId7" cstate="print"/>
              <a:srcRect/>
              <a:stretch>
                <a:fillRect/>
              </a:stretch>
            </p:blipFill>
            <p:spPr bwMode="auto">
              <a:xfrm>
                <a:off x="6105525" y="5583238"/>
                <a:ext cx="600075" cy="479425"/>
              </a:xfrm>
              <a:prstGeom prst="rect">
                <a:avLst/>
              </a:prstGeom>
              <a:noFill/>
              <a:ln w="9525">
                <a:noFill/>
                <a:miter lim="800000"/>
                <a:headEnd/>
                <a:tailEnd/>
              </a:ln>
            </p:spPr>
          </p:pic>
          <p:grpSp>
            <p:nvGrpSpPr>
              <p:cNvPr id="29731" name="Group 234"/>
              <p:cNvGrpSpPr>
                <a:grpSpLocks/>
              </p:cNvGrpSpPr>
              <p:nvPr/>
            </p:nvGrpSpPr>
            <p:grpSpPr bwMode="auto">
              <a:xfrm flipH="1">
                <a:off x="5661025" y="5697538"/>
                <a:ext cx="420688" cy="344487"/>
                <a:chOff x="159" y="3203"/>
                <a:chExt cx="952" cy="771"/>
              </a:xfrm>
            </p:grpSpPr>
            <p:pic>
              <p:nvPicPr>
                <p:cNvPr id="29733" name="Picture 235" descr="ps_007"/>
                <p:cNvPicPr>
                  <a:picLocks noChangeAspect="1" noChangeArrowheads="1"/>
                </p:cNvPicPr>
                <p:nvPr/>
              </p:nvPicPr>
              <p:blipFill>
                <a:blip r:embed="rId8" cstate="print"/>
                <a:srcRect/>
                <a:stretch>
                  <a:fillRect/>
                </a:stretch>
              </p:blipFill>
              <p:spPr bwMode="auto">
                <a:xfrm>
                  <a:off x="159" y="3294"/>
                  <a:ext cx="816" cy="652"/>
                </a:xfrm>
                <a:prstGeom prst="rect">
                  <a:avLst/>
                </a:prstGeom>
                <a:noFill/>
                <a:ln w="9525">
                  <a:noFill/>
                  <a:miter lim="800000"/>
                  <a:headEnd/>
                  <a:tailEnd/>
                </a:ln>
              </p:spPr>
            </p:pic>
            <p:pic>
              <p:nvPicPr>
                <p:cNvPr id="29734" name="Picture 12" descr="j0432623[1]"/>
                <p:cNvPicPr>
                  <a:picLocks noChangeAspect="1" noChangeArrowheads="1"/>
                </p:cNvPicPr>
                <p:nvPr/>
              </p:nvPicPr>
              <p:blipFill>
                <a:blip r:embed="rId9" cstate="print"/>
                <a:srcRect/>
                <a:stretch>
                  <a:fillRect/>
                </a:stretch>
              </p:blipFill>
              <p:spPr bwMode="auto">
                <a:xfrm>
                  <a:off x="340" y="3203"/>
                  <a:ext cx="771" cy="771"/>
                </a:xfrm>
                <a:prstGeom prst="rect">
                  <a:avLst/>
                </a:prstGeom>
                <a:noFill/>
                <a:ln w="9525">
                  <a:noFill/>
                  <a:miter lim="800000"/>
                  <a:headEnd/>
                  <a:tailEnd/>
                </a:ln>
              </p:spPr>
            </p:pic>
          </p:grpSp>
          <p:sp>
            <p:nvSpPr>
              <p:cNvPr id="33" name="Text Box 14"/>
              <p:cNvSpPr txBox="1">
                <a:spLocks noChangeArrowheads="1"/>
              </p:cNvSpPr>
              <p:nvPr/>
            </p:nvSpPr>
            <p:spPr bwMode="auto">
              <a:xfrm>
                <a:off x="5558296" y="6042420"/>
                <a:ext cx="1267896" cy="248454"/>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defRPr/>
                </a:pPr>
                <a:r>
                  <a:rPr lang="en-US" altLang="ja-JP" sz="1000" dirty="0">
                    <a:solidFill>
                      <a:srgbClr val="000000"/>
                    </a:solidFill>
                    <a:latin typeface="+mn-ea"/>
                    <a:ea typeface="+mn-ea"/>
                  </a:rPr>
                  <a:t>A</a:t>
                </a:r>
                <a:r>
                  <a:rPr lang="ja-JP" altLang="en-US" sz="1000" dirty="0">
                    <a:solidFill>
                      <a:srgbClr val="000000"/>
                    </a:solidFill>
                    <a:latin typeface="+mn-ea"/>
                    <a:ea typeface="+mn-ea"/>
                  </a:rPr>
                  <a:t>大学</a:t>
                </a:r>
              </a:p>
            </p:txBody>
          </p:sp>
        </p:grpSp>
        <p:grpSp>
          <p:nvGrpSpPr>
            <p:cNvPr id="29718" name="グループ化 151"/>
            <p:cNvGrpSpPr>
              <a:grpSpLocks/>
            </p:cNvGrpSpPr>
            <p:nvPr/>
          </p:nvGrpSpPr>
          <p:grpSpPr bwMode="auto">
            <a:xfrm>
              <a:off x="6997700" y="4810125"/>
              <a:ext cx="1577975" cy="815975"/>
              <a:chOff x="4362752" y="5583238"/>
              <a:chExt cx="1381902" cy="862012"/>
            </a:xfrm>
          </p:grpSpPr>
          <p:sp>
            <p:nvSpPr>
              <p:cNvPr id="29723" name="Oval 115"/>
              <p:cNvSpPr>
                <a:spLocks noChangeArrowheads="1"/>
              </p:cNvSpPr>
              <p:nvPr/>
            </p:nvSpPr>
            <p:spPr bwMode="auto">
              <a:xfrm>
                <a:off x="4535488" y="5583238"/>
                <a:ext cx="1082675" cy="862012"/>
              </a:xfrm>
              <a:prstGeom prst="ellipse">
                <a:avLst/>
              </a:prstGeom>
              <a:solidFill>
                <a:srgbClr val="99CCFF"/>
              </a:solidFill>
              <a:ln w="9525">
                <a:noFill/>
                <a:round/>
                <a:headEnd/>
                <a:tailEnd/>
              </a:ln>
              <a:effectLst>
                <a:prstShdw prst="shdw17" dist="17961" dir="2700000">
                  <a:srgbClr val="5C7A99"/>
                </a:prstShdw>
              </a:effectLst>
            </p:spPr>
            <p:txBody>
              <a:bodyPr wrap="none" anchor="ctr"/>
              <a:lstStyle/>
              <a:p>
                <a:pPr algn="ctr"/>
                <a:endParaRPr lang="ja-JP" altLang="en-US" sz="3200">
                  <a:solidFill>
                    <a:srgbClr val="FFFFFF"/>
                  </a:solidFill>
                </a:endParaRPr>
              </a:p>
            </p:txBody>
          </p:sp>
          <p:grpSp>
            <p:nvGrpSpPr>
              <p:cNvPr id="29724" name="Group 11"/>
              <p:cNvGrpSpPr>
                <a:grpSpLocks/>
              </p:cNvGrpSpPr>
              <p:nvPr/>
            </p:nvGrpSpPr>
            <p:grpSpPr bwMode="auto">
              <a:xfrm rot="-183536">
                <a:off x="5137150" y="5870575"/>
                <a:ext cx="420688" cy="347663"/>
                <a:chOff x="3288" y="2886"/>
                <a:chExt cx="556" cy="453"/>
              </a:xfrm>
            </p:grpSpPr>
            <p:pic>
              <p:nvPicPr>
                <p:cNvPr id="29727" name="Picture 12" descr="ps_007"/>
                <p:cNvPicPr>
                  <a:picLocks noChangeAspect="1" noChangeArrowheads="1"/>
                </p:cNvPicPr>
                <p:nvPr/>
              </p:nvPicPr>
              <p:blipFill>
                <a:blip r:embed="rId8" cstate="print"/>
                <a:srcRect/>
                <a:stretch>
                  <a:fillRect/>
                </a:stretch>
              </p:blipFill>
              <p:spPr bwMode="auto">
                <a:xfrm>
                  <a:off x="3288" y="2941"/>
                  <a:ext cx="501" cy="398"/>
                </a:xfrm>
                <a:prstGeom prst="rect">
                  <a:avLst/>
                </a:prstGeom>
                <a:noFill/>
                <a:ln w="9525">
                  <a:noFill/>
                  <a:miter lim="800000"/>
                  <a:headEnd/>
                  <a:tailEnd/>
                </a:ln>
              </p:spPr>
            </p:pic>
            <p:pic>
              <p:nvPicPr>
                <p:cNvPr id="29728" name="Picture 13" descr="j0432624[1]"/>
                <p:cNvPicPr>
                  <a:picLocks noChangeAspect="1" noChangeArrowheads="1"/>
                </p:cNvPicPr>
                <p:nvPr/>
              </p:nvPicPr>
              <p:blipFill>
                <a:blip r:embed="rId10" cstate="print"/>
                <a:srcRect/>
                <a:stretch>
                  <a:fillRect/>
                </a:stretch>
              </p:blipFill>
              <p:spPr bwMode="auto">
                <a:xfrm>
                  <a:off x="3399" y="2886"/>
                  <a:ext cx="445" cy="442"/>
                </a:xfrm>
                <a:prstGeom prst="rect">
                  <a:avLst/>
                </a:prstGeom>
                <a:noFill/>
                <a:ln w="9525">
                  <a:noFill/>
                  <a:miter lim="800000"/>
                  <a:headEnd/>
                  <a:tailEnd/>
                </a:ln>
              </p:spPr>
            </p:pic>
          </p:grpSp>
          <p:pic>
            <p:nvPicPr>
              <p:cNvPr id="29725" name="Picture 6" descr="bl01004_[1]"/>
              <p:cNvPicPr>
                <a:picLocks noChangeAspect="1" noChangeArrowheads="1"/>
              </p:cNvPicPr>
              <p:nvPr/>
            </p:nvPicPr>
            <p:blipFill>
              <a:blip r:embed="rId11" cstate="print"/>
              <a:srcRect/>
              <a:stretch>
                <a:fillRect/>
              </a:stretch>
            </p:blipFill>
            <p:spPr bwMode="auto">
              <a:xfrm>
                <a:off x="4595813" y="5640388"/>
                <a:ext cx="661987" cy="447675"/>
              </a:xfrm>
              <a:prstGeom prst="rect">
                <a:avLst/>
              </a:prstGeom>
              <a:noFill/>
              <a:ln w="9525">
                <a:noFill/>
                <a:miter lim="800000"/>
                <a:headEnd/>
                <a:tailEnd/>
              </a:ln>
            </p:spPr>
          </p:pic>
          <p:sp>
            <p:nvSpPr>
              <p:cNvPr id="27" name="Text Box 14"/>
              <p:cNvSpPr txBox="1">
                <a:spLocks noChangeArrowheads="1"/>
              </p:cNvSpPr>
              <p:nvPr/>
            </p:nvSpPr>
            <p:spPr bwMode="auto">
              <a:xfrm>
                <a:off x="4362609" y="6143000"/>
                <a:ext cx="1381610" cy="277143"/>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defRPr/>
                </a:pPr>
                <a:r>
                  <a:rPr lang="en-US" altLang="ja-JP" sz="1100" dirty="0">
                    <a:solidFill>
                      <a:srgbClr val="000000"/>
                    </a:solidFill>
                    <a:latin typeface="+mn-ea"/>
                    <a:ea typeface="+mn-ea"/>
                  </a:rPr>
                  <a:t>B</a:t>
                </a:r>
                <a:r>
                  <a:rPr lang="ja-JP" altLang="en-US" sz="1100" dirty="0">
                    <a:solidFill>
                      <a:srgbClr val="000000"/>
                    </a:solidFill>
                    <a:latin typeface="+mn-ea"/>
                    <a:ea typeface="+mn-ea"/>
                  </a:rPr>
                  <a:t>共同利用機関</a:t>
                </a:r>
              </a:p>
            </p:txBody>
          </p:sp>
        </p:grpSp>
        <p:sp>
          <p:nvSpPr>
            <p:cNvPr id="20" name="下矢印 19"/>
            <p:cNvSpPr/>
            <p:nvPr/>
          </p:nvSpPr>
          <p:spPr>
            <a:xfrm flipV="1">
              <a:off x="6840220" y="3444397"/>
              <a:ext cx="389828" cy="1109767"/>
            </a:xfrm>
            <a:prstGeom prst="downArrow">
              <a:avLst/>
            </a:prstGeom>
            <a:solidFill>
              <a:schemeClr val="accent2">
                <a:lumMod val="40000"/>
                <a:lumOff val="60000"/>
              </a:schemeClr>
            </a:solidFill>
            <a:scene3d>
              <a:camera prst="orthographicFront">
                <a:rot lat="0" lon="0" rev="19199999"/>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ja-JP" altLang="en-US">
                <a:solidFill>
                  <a:prstClr val="white"/>
                </a:solidFill>
              </a:endParaRPr>
            </a:p>
          </p:txBody>
        </p:sp>
        <p:sp>
          <p:nvSpPr>
            <p:cNvPr id="21" name="角丸四角形 20"/>
            <p:cNvSpPr/>
            <p:nvPr/>
          </p:nvSpPr>
          <p:spPr>
            <a:xfrm>
              <a:off x="7173818" y="2669853"/>
              <a:ext cx="1978286" cy="821166"/>
            </a:xfrm>
            <a:prstGeom prst="roundRect">
              <a:avLst/>
            </a:prstGeom>
            <a:solidFill>
              <a:srgbClr val="FF9933"/>
            </a:solidFill>
            <a:ln/>
          </p:spPr>
          <p:style>
            <a:lnRef idx="1">
              <a:schemeClr val="accent6"/>
            </a:lnRef>
            <a:fillRef idx="2">
              <a:schemeClr val="accent6"/>
            </a:fillRef>
            <a:effectRef idx="1">
              <a:schemeClr val="accent6"/>
            </a:effectRef>
            <a:fontRef idx="minor">
              <a:schemeClr val="dk1"/>
            </a:fontRef>
          </p:style>
          <p:txBody>
            <a:bodyPr lIns="180000" rIns="180000" anchor="ctr"/>
            <a:lstStyle/>
            <a:p>
              <a:pPr>
                <a:defRPr/>
              </a:pPr>
              <a:r>
                <a:rPr lang="ja-JP" altLang="en-US" sz="1400" dirty="0">
                  <a:solidFill>
                    <a:srgbClr val="000000"/>
                  </a:solidFill>
                  <a:latin typeface="+mn-ea"/>
                </a:rPr>
                <a:t>大学の研究成果をオープンアクセスで公開</a:t>
              </a:r>
            </a:p>
          </p:txBody>
        </p:sp>
        <p:sp>
          <p:nvSpPr>
            <p:cNvPr id="22" name="四角形吹き出し 108"/>
            <p:cNvSpPr>
              <a:spLocks noChangeArrowheads="1"/>
            </p:cNvSpPr>
            <p:nvPr/>
          </p:nvSpPr>
          <p:spPr bwMode="auto">
            <a:xfrm>
              <a:off x="3498588" y="2380558"/>
              <a:ext cx="1750364" cy="601950"/>
            </a:xfrm>
            <a:prstGeom prst="wedgeRectCallout">
              <a:avLst>
                <a:gd name="adj1" fmla="val 58456"/>
                <a:gd name="adj2" fmla="val -9793"/>
              </a:avLst>
            </a:prstGeom>
            <a:solidFill>
              <a:srgbClr val="CCECFF"/>
            </a:solidFill>
            <a:ln w="9525">
              <a:solidFill>
                <a:schemeClr val="tx1"/>
              </a:solidFill>
              <a:miter lim="800000"/>
              <a:headEnd/>
              <a:tailEnd/>
            </a:ln>
          </p:spPr>
          <p:txBody>
            <a:bodyPr wrap="none" anchor="ctr"/>
            <a:lstStyle/>
            <a:p>
              <a:pPr algn="ctr">
                <a:defRPr/>
              </a:pPr>
              <a:r>
                <a:rPr lang="ja-JP" altLang="en-US" sz="1200" dirty="0">
                  <a:solidFill>
                    <a:srgbClr val="000000"/>
                  </a:solidFill>
                  <a:latin typeface="+mn-ea"/>
                  <a:ea typeface="+mn-ea"/>
                </a:rPr>
                <a:t>大学は</a:t>
              </a:r>
              <a:r>
                <a:rPr lang="en-US" altLang="ja-JP" sz="1200" dirty="0">
                  <a:solidFill>
                    <a:srgbClr val="000000"/>
                  </a:solidFill>
                  <a:latin typeface="+mn-ea"/>
                  <a:ea typeface="+mn-ea"/>
                </a:rPr>
                <a:t>JAIRO Cloud</a:t>
              </a:r>
              <a:r>
                <a:rPr lang="ja-JP" altLang="en-US" sz="1200" dirty="0">
                  <a:solidFill>
                    <a:srgbClr val="000000"/>
                  </a:solidFill>
                  <a:latin typeface="+mn-ea"/>
                  <a:ea typeface="+mn-ea"/>
                </a:rPr>
                <a:t>を</a:t>
              </a:r>
              <a:endParaRPr lang="en-US" altLang="ja-JP" sz="1200" dirty="0">
                <a:solidFill>
                  <a:srgbClr val="000000"/>
                </a:solidFill>
                <a:latin typeface="+mn-ea"/>
                <a:ea typeface="+mn-ea"/>
              </a:endParaRPr>
            </a:p>
            <a:p>
              <a:pPr algn="ctr">
                <a:defRPr/>
              </a:pPr>
              <a:r>
                <a:rPr lang="ja-JP" altLang="en-US" sz="1200" dirty="0">
                  <a:solidFill>
                    <a:srgbClr val="000000"/>
                  </a:solidFill>
                  <a:latin typeface="+mn-ea"/>
                  <a:ea typeface="+mn-ea"/>
                </a:rPr>
                <a:t>利用して機関リポジトリ</a:t>
              </a:r>
              <a:endParaRPr lang="en-US" altLang="ja-JP" sz="1200" dirty="0">
                <a:solidFill>
                  <a:srgbClr val="000000"/>
                </a:solidFill>
                <a:latin typeface="+mn-ea"/>
                <a:ea typeface="+mn-ea"/>
              </a:endParaRPr>
            </a:p>
            <a:p>
              <a:pPr algn="ctr">
                <a:defRPr/>
              </a:pPr>
              <a:r>
                <a:rPr lang="ja-JP" altLang="en-US" sz="1200" dirty="0">
                  <a:solidFill>
                    <a:srgbClr val="000000"/>
                  </a:solidFill>
                  <a:latin typeface="+mn-ea"/>
                  <a:ea typeface="+mn-ea"/>
                </a:rPr>
                <a:t>を構築</a:t>
              </a:r>
              <a:endParaRPr lang="en-US" altLang="ja-JP" sz="1200" dirty="0">
                <a:solidFill>
                  <a:srgbClr val="000000"/>
                </a:solidFill>
                <a:latin typeface="+mn-ea"/>
                <a:ea typeface="+mn-ea"/>
              </a:endParaRPr>
            </a:p>
          </p:txBody>
        </p:sp>
        <p:sp>
          <p:nvSpPr>
            <p:cNvPr id="23" name="テキスト ボックス 22"/>
            <p:cNvSpPr txBox="1"/>
            <p:nvPr/>
          </p:nvSpPr>
          <p:spPr>
            <a:xfrm>
              <a:off x="5387842" y="5192649"/>
              <a:ext cx="1552713" cy="646871"/>
            </a:xfrm>
            <a:prstGeom prst="rect">
              <a:avLst/>
            </a:prstGeom>
            <a:noFill/>
          </p:spPr>
          <p:txBody>
            <a:bodyPr>
              <a:spAutoFit/>
            </a:bodyPr>
            <a:lstStyle/>
            <a:p>
              <a:pPr algn="ctr" fontAlgn="auto">
                <a:spcBef>
                  <a:spcPts val="0"/>
                </a:spcBef>
                <a:spcAft>
                  <a:spcPts val="0"/>
                </a:spcAft>
                <a:defRPr/>
              </a:pPr>
              <a:r>
                <a:rPr lang="ja-JP" altLang="en-US" dirty="0">
                  <a:latin typeface="+mn-ea"/>
                  <a:ea typeface="+mn-ea"/>
                </a:rPr>
                <a:t>運用機関（</a:t>
              </a:r>
              <a:r>
                <a:rPr lang="en-US" altLang="ja-JP" dirty="0">
                  <a:latin typeface="+mn-ea"/>
                  <a:ea typeface="+mn-ea"/>
                </a:rPr>
                <a:t>NII</a:t>
              </a:r>
              <a:r>
                <a:rPr lang="ja-JP" altLang="en-US" dirty="0">
                  <a:latin typeface="+mn-ea"/>
                  <a:ea typeface="+mn-ea"/>
                </a:rPr>
                <a:t>）</a:t>
              </a:r>
            </a:p>
          </p:txBody>
        </p:sp>
      </p:grpSp>
      <p:graphicFrame>
        <p:nvGraphicFramePr>
          <p:cNvPr id="29702" name="Object 3"/>
          <p:cNvGraphicFramePr>
            <a:graphicFrameLocks/>
          </p:cNvGraphicFramePr>
          <p:nvPr/>
        </p:nvGraphicFramePr>
        <p:xfrm>
          <a:off x="5256213" y="1916113"/>
          <a:ext cx="3722687" cy="2520950"/>
        </p:xfrm>
        <a:graphic>
          <a:graphicData uri="http://schemas.openxmlformats.org/presentationml/2006/ole">
            <mc:AlternateContent xmlns:mc="http://schemas.openxmlformats.org/markup-compatibility/2006">
              <mc:Choice xmlns:v="urn:schemas-microsoft-com:vml" Requires="v">
                <p:oleObj spid="_x0000_s29704" name="ワークシート" r:id="rId12" imgW="0" imgH="0" progId="Excel.Sheet.8">
                  <p:embed/>
                </p:oleObj>
              </mc:Choice>
              <mc:Fallback>
                <p:oleObj name="ワークシート" r:id="rId12" imgW="0" imgH="0" progId="Excel.Sheet.8">
                  <p:embed/>
                  <p:pic>
                    <p:nvPicPr>
                      <p:cNvPr id="0" name="Object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56213" y="1916113"/>
                        <a:ext cx="3722687"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5"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561EF007-2C8C-4B71-8C92-8629989440E3}" type="slidenum">
              <a:rPr lang="ja-JP" altLang="en-US" sz="1400">
                <a:solidFill>
                  <a:srgbClr val="000000"/>
                </a:solidFill>
                <a:latin typeface="Arial" charset="0"/>
              </a:rPr>
              <a:pPr algn="r"/>
              <a:t>19</a:t>
            </a:fld>
            <a:endParaRPr lang="ja-JP" altLang="en-US" sz="1400">
              <a:solidFill>
                <a:srgbClr val="000000"/>
              </a:solidFill>
              <a:latin typeface="Arial" charset="0"/>
            </a:endParaRPr>
          </a:p>
        </p:txBody>
      </p:sp>
      <p:graphicFrame>
        <p:nvGraphicFramePr>
          <p:cNvPr id="92" name="グラフ 91"/>
          <p:cNvGraphicFramePr>
            <a:graphicFrameLocks/>
          </p:cNvGraphicFramePr>
          <p:nvPr>
            <p:extLst>
              <p:ext uri="{D42A27DB-BD31-4B8C-83A1-F6EECF244321}">
                <p14:modId xmlns:p14="http://schemas.microsoft.com/office/powerpoint/2010/main" val="3539642696"/>
              </p:ext>
            </p:extLst>
          </p:nvPr>
        </p:nvGraphicFramePr>
        <p:xfrm>
          <a:off x="5220072" y="1916832"/>
          <a:ext cx="3744416" cy="2448272"/>
        </p:xfrm>
        <a:graphic>
          <a:graphicData uri="http://schemas.openxmlformats.org/drawingml/2006/chart">
            <c:chart xmlns:c="http://schemas.openxmlformats.org/drawingml/2006/chart" xmlns:r="http://schemas.openxmlformats.org/officeDocument/2006/relationships" r:id="rId13"/>
          </a:graphicData>
        </a:graphic>
      </p:graphicFrame>
      <p:sp>
        <p:nvSpPr>
          <p:cNvPr id="90" name="テキスト ボックス 11"/>
          <p:cNvSpPr txBox="1">
            <a:spLocks noChangeArrowheads="1"/>
          </p:cNvSpPr>
          <p:nvPr/>
        </p:nvSpPr>
        <p:spPr bwMode="auto">
          <a:xfrm>
            <a:off x="6162868" y="1676538"/>
            <a:ext cx="2376488" cy="461962"/>
          </a:xfrm>
          <a:prstGeom prst="rect">
            <a:avLst/>
          </a:prstGeom>
          <a:noFill/>
          <a:ln>
            <a:noFill/>
          </a:ln>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fontAlgn="auto">
              <a:spcBef>
                <a:spcPct val="0"/>
              </a:spcBef>
              <a:spcAft>
                <a:spcPts val="0"/>
              </a:spcAft>
              <a:buFontTx/>
              <a:buNone/>
              <a:defRPr/>
            </a:pPr>
            <a:r>
              <a:rPr lang="ja-JP" altLang="en-US" sz="1200" b="1" dirty="0" smtClean="0">
                <a:solidFill>
                  <a:srgbClr val="000000"/>
                </a:solidFill>
                <a:latin typeface="+mn-ea"/>
                <a:ea typeface="+mn-ea"/>
              </a:rPr>
              <a:t>日本の機関リポジトリ構築数</a:t>
            </a:r>
            <a:endParaRPr lang="en-US" altLang="ja-JP" sz="1200" b="1" dirty="0" smtClean="0">
              <a:solidFill>
                <a:srgbClr val="000000"/>
              </a:solidFill>
              <a:latin typeface="+mn-ea"/>
              <a:ea typeface="+mn-ea"/>
            </a:endParaRPr>
          </a:p>
          <a:p>
            <a:pPr algn="ctr" fontAlgn="auto">
              <a:spcBef>
                <a:spcPct val="0"/>
              </a:spcBef>
              <a:spcAft>
                <a:spcPts val="0"/>
              </a:spcAft>
              <a:buFontTx/>
              <a:buNone/>
              <a:defRPr/>
            </a:pPr>
            <a:r>
              <a:rPr lang="ja-JP" altLang="en-US" sz="1200" b="1" dirty="0" smtClean="0">
                <a:solidFill>
                  <a:srgbClr val="000000"/>
                </a:solidFill>
                <a:latin typeface="+mn-ea"/>
                <a:ea typeface="+mn-ea"/>
              </a:rPr>
              <a:t>独自構築と</a:t>
            </a:r>
            <a:r>
              <a:rPr lang="en-US" altLang="ja-JP" sz="1200" b="1" dirty="0" smtClean="0">
                <a:solidFill>
                  <a:srgbClr val="000000"/>
                </a:solidFill>
                <a:latin typeface="+mn-ea"/>
                <a:ea typeface="+mn-ea"/>
              </a:rPr>
              <a:t>JAIRO Cloud</a:t>
            </a:r>
            <a:r>
              <a:rPr lang="ja-JP" altLang="en-US" sz="1200" b="1" dirty="0" smtClean="0">
                <a:solidFill>
                  <a:srgbClr val="000000"/>
                </a:solidFill>
                <a:latin typeface="+mn-ea"/>
                <a:ea typeface="+mn-ea"/>
              </a:rPr>
              <a:t>利用機関</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 2"/>
          <p:cNvSpPr>
            <a:spLocks noGrp="1"/>
          </p:cNvSpPr>
          <p:nvPr>
            <p:ph type="sldNum" sz="quarter" idx="10"/>
          </p:nvPr>
        </p:nvSpPr>
        <p:spPr>
          <a:xfrm>
            <a:off x="8027988" y="6416675"/>
            <a:ext cx="984250" cy="441325"/>
          </a:xfrm>
          <a:noFill/>
        </p:spPr>
        <p:txBody>
          <a:bodyPr/>
          <a:lstStyle/>
          <a:p>
            <a:fld id="{ADDD44E0-1C2E-4B80-BB1C-6E1125B2F933}" type="slidenum">
              <a:rPr lang="ja-JP" altLang="en-US" sz="1600" smtClean="0">
                <a:solidFill>
                  <a:srgbClr val="FFFFFF"/>
                </a:solidFill>
                <a:latin typeface="Calibri" pitchFamily="34" charset="0"/>
                <a:ea typeface="ＭＳ Ｐゴシック" charset="-128"/>
              </a:rPr>
              <a:pPr/>
              <a:t>20</a:t>
            </a:fld>
            <a:endParaRPr lang="ja-JP" altLang="en-US" sz="1600" smtClean="0">
              <a:solidFill>
                <a:srgbClr val="FFFFFF"/>
              </a:solidFill>
              <a:latin typeface="Calibri" pitchFamily="34" charset="0"/>
              <a:ea typeface="ＭＳ Ｐゴシック" charset="-128"/>
            </a:endParaRPr>
          </a:p>
        </p:txBody>
      </p:sp>
      <p:sp>
        <p:nvSpPr>
          <p:cNvPr id="4" name="正方形/長方形 3"/>
          <p:cNvSpPr/>
          <p:nvPr/>
        </p:nvSpPr>
        <p:spPr>
          <a:xfrm>
            <a:off x="-1588" y="4763"/>
            <a:ext cx="9144001" cy="522287"/>
          </a:xfrm>
          <a:prstGeom prst="rect">
            <a:avLst/>
          </a:prstGeom>
        </p:spPr>
        <p:txBody>
          <a:bodyPr>
            <a:spAutoFit/>
          </a:bodyPr>
          <a:lstStyle/>
          <a:p>
            <a:pPr algn="ctr">
              <a:defRPr/>
            </a:pPr>
            <a:r>
              <a:rPr lang="en-US" altLang="ja-JP" sz="2800" dirty="0">
                <a:latin typeface="+mj-ea"/>
                <a:ea typeface="+mj-ea"/>
              </a:rPr>
              <a:t>JAIRO Cloud – </a:t>
            </a:r>
            <a:r>
              <a:rPr lang="ja-JP" altLang="en-US" sz="2800" dirty="0">
                <a:latin typeface="+mj-ea"/>
                <a:ea typeface="+mj-ea"/>
              </a:rPr>
              <a:t>システム移行と今後の運営</a:t>
            </a:r>
          </a:p>
        </p:txBody>
      </p:sp>
      <p:sp>
        <p:nvSpPr>
          <p:cNvPr id="5" name="テキスト ボックス 148"/>
          <p:cNvSpPr txBox="1">
            <a:spLocks noChangeArrowheads="1"/>
          </p:cNvSpPr>
          <p:nvPr/>
        </p:nvSpPr>
        <p:spPr bwMode="auto">
          <a:xfrm>
            <a:off x="287338" y="981075"/>
            <a:ext cx="8569325" cy="5287601"/>
          </a:xfrm>
          <a:prstGeom prst="rect">
            <a:avLst/>
          </a:prstGeom>
          <a:noFill/>
          <a:ln w="9525">
            <a:noFill/>
            <a:miter lim="800000"/>
            <a:headEnd/>
            <a:tailEnd/>
          </a:ln>
        </p:spPr>
        <p:txBody>
          <a:bodyPr>
            <a:spAutoFit/>
          </a:bodyPr>
          <a:lstStyle/>
          <a:p>
            <a:pPr marL="0" lvl="1" fontAlgn="auto">
              <a:spcBef>
                <a:spcPts val="0"/>
              </a:spcBef>
              <a:spcAft>
                <a:spcPts val="0"/>
              </a:spcAft>
              <a:buClr>
                <a:schemeClr val="tx2"/>
              </a:buClr>
              <a:defRPr/>
            </a:pPr>
            <a:r>
              <a:rPr lang="ja-JP" altLang="en-US" sz="2000" b="1" dirty="0">
                <a:latin typeface="+mn-ea"/>
                <a:ea typeface="+mn-ea"/>
              </a:rPr>
              <a:t>既構築機関からのシステム移行</a:t>
            </a:r>
          </a:p>
          <a:p>
            <a:pPr marL="742950" lvl="1" indent="-285750" fontAlgn="auto">
              <a:spcBef>
                <a:spcPts val="0"/>
              </a:spcBef>
              <a:spcAft>
                <a:spcPts val="0"/>
              </a:spcAft>
              <a:buFont typeface="Wingdings" pitchFamily="2" charset="2"/>
              <a:buChar char="u"/>
              <a:defRPr/>
            </a:pPr>
            <a:r>
              <a:rPr lang="ja-JP" altLang="en-US" dirty="0">
                <a:latin typeface="+mn-ea"/>
                <a:ea typeface="+mn-ea"/>
              </a:rPr>
              <a:t>機関リポジトリ既構築機関からの移行受け入れを推進</a:t>
            </a:r>
            <a:endParaRPr lang="en-US" altLang="ja-JP" dirty="0">
              <a:latin typeface="+mn-ea"/>
              <a:ea typeface="+mn-ea"/>
            </a:endParaRPr>
          </a:p>
          <a:p>
            <a:pPr marL="1200150" lvl="2" indent="-285750" fontAlgn="auto">
              <a:spcBef>
                <a:spcPts val="0"/>
              </a:spcBef>
              <a:spcAft>
                <a:spcPts val="0"/>
              </a:spcAft>
              <a:buFont typeface="Arial" panose="020B0604020202020204" pitchFamily="34" charset="0"/>
              <a:buChar char="•"/>
              <a:defRPr/>
            </a:pPr>
            <a:r>
              <a:rPr lang="ja-JP" altLang="en-US" dirty="0">
                <a:latin typeface="+mn-ea"/>
                <a:ea typeface="+mn-ea"/>
              </a:rPr>
              <a:t>平成</a:t>
            </a:r>
            <a:r>
              <a:rPr lang="en-US" altLang="ja-JP" dirty="0">
                <a:latin typeface="+mn-ea"/>
                <a:ea typeface="+mn-ea"/>
              </a:rPr>
              <a:t>25</a:t>
            </a:r>
            <a:r>
              <a:rPr lang="ja-JP" altLang="en-US" dirty="0">
                <a:latin typeface="+mn-ea"/>
                <a:ea typeface="+mn-ea"/>
              </a:rPr>
              <a:t>～</a:t>
            </a:r>
            <a:r>
              <a:rPr lang="en-US" altLang="ja-JP" dirty="0">
                <a:latin typeface="+mn-ea"/>
                <a:ea typeface="+mn-ea"/>
              </a:rPr>
              <a:t>26</a:t>
            </a:r>
            <a:r>
              <a:rPr lang="ja-JP" altLang="en-US" dirty="0">
                <a:latin typeface="+mn-ea"/>
                <a:ea typeface="+mn-ea"/>
              </a:rPr>
              <a:t>年度　　数機関とデータ移行実証実験実施</a:t>
            </a:r>
            <a:endParaRPr lang="en-US" altLang="ja-JP" dirty="0">
              <a:latin typeface="+mn-ea"/>
              <a:ea typeface="+mn-ea"/>
            </a:endParaRPr>
          </a:p>
          <a:p>
            <a:pPr marL="1200150" lvl="2" indent="-285750" fontAlgn="auto">
              <a:spcBef>
                <a:spcPts val="0"/>
              </a:spcBef>
              <a:spcAft>
                <a:spcPts val="0"/>
              </a:spcAft>
              <a:buFont typeface="Arial" panose="020B0604020202020204" pitchFamily="34" charset="0"/>
              <a:buChar char="•"/>
              <a:defRPr/>
            </a:pPr>
            <a:r>
              <a:rPr lang="ja-JP" altLang="en-US" dirty="0">
                <a:latin typeface="+mn-ea"/>
                <a:ea typeface="+mn-ea"/>
              </a:rPr>
              <a:t>平成</a:t>
            </a:r>
            <a:r>
              <a:rPr lang="en-US" altLang="ja-JP" dirty="0">
                <a:latin typeface="+mn-ea"/>
                <a:ea typeface="+mn-ea"/>
              </a:rPr>
              <a:t>26</a:t>
            </a:r>
            <a:r>
              <a:rPr lang="ja-JP" altLang="en-US" dirty="0">
                <a:latin typeface="+mn-ea"/>
                <a:ea typeface="+mn-ea"/>
              </a:rPr>
              <a:t>年</a:t>
            </a:r>
            <a:r>
              <a:rPr lang="en-US" altLang="ja-JP" dirty="0">
                <a:latin typeface="+mn-ea"/>
                <a:ea typeface="+mn-ea"/>
              </a:rPr>
              <a:t>5</a:t>
            </a:r>
            <a:r>
              <a:rPr lang="ja-JP" altLang="en-US" dirty="0">
                <a:latin typeface="+mn-ea"/>
                <a:ea typeface="+mn-ea"/>
              </a:rPr>
              <a:t>月　　　　筑波大学が</a:t>
            </a:r>
            <a:r>
              <a:rPr lang="en-US" altLang="ja-JP" dirty="0">
                <a:latin typeface="+mn-ea"/>
                <a:ea typeface="+mn-ea"/>
              </a:rPr>
              <a:t>JAIRO Cloud</a:t>
            </a:r>
            <a:r>
              <a:rPr lang="ja-JP" altLang="en-US" dirty="0">
                <a:latin typeface="+mn-ea"/>
                <a:ea typeface="+mn-ea"/>
              </a:rPr>
              <a:t>へ移行</a:t>
            </a:r>
            <a:endParaRPr lang="en-US" altLang="ja-JP" dirty="0">
              <a:latin typeface="+mn-ea"/>
              <a:ea typeface="+mn-ea"/>
            </a:endParaRPr>
          </a:p>
          <a:p>
            <a:pPr marL="1200150" lvl="2" indent="-285750" fontAlgn="auto">
              <a:spcBef>
                <a:spcPts val="0"/>
              </a:spcBef>
              <a:spcAft>
                <a:spcPts val="0"/>
              </a:spcAft>
              <a:buFont typeface="Arial" panose="020B0604020202020204" pitchFamily="34" charset="0"/>
              <a:buChar char="•"/>
              <a:defRPr/>
            </a:pPr>
            <a:r>
              <a:rPr lang="ja-JP" altLang="en-US" dirty="0">
                <a:latin typeface="+mn-ea"/>
                <a:ea typeface="+mn-ea"/>
              </a:rPr>
              <a:t>平成</a:t>
            </a:r>
            <a:r>
              <a:rPr lang="en-US" altLang="ja-JP" dirty="0">
                <a:latin typeface="+mn-ea"/>
                <a:ea typeface="+mn-ea"/>
              </a:rPr>
              <a:t>26</a:t>
            </a:r>
            <a:r>
              <a:rPr lang="ja-JP" altLang="en-US" dirty="0">
                <a:latin typeface="+mn-ea"/>
                <a:ea typeface="+mn-ea"/>
              </a:rPr>
              <a:t>年</a:t>
            </a:r>
            <a:r>
              <a:rPr lang="en-US" altLang="ja-JP" dirty="0">
                <a:latin typeface="+mn-ea"/>
                <a:ea typeface="+mn-ea"/>
              </a:rPr>
              <a:t>11</a:t>
            </a:r>
            <a:r>
              <a:rPr lang="ja-JP" altLang="en-US" dirty="0">
                <a:latin typeface="+mn-ea"/>
                <a:ea typeface="+mn-ea"/>
              </a:rPr>
              <a:t>月　　　 移行相談受付開始</a:t>
            </a:r>
          </a:p>
          <a:p>
            <a:pPr marL="742950" lvl="1" indent="-285750" fontAlgn="auto">
              <a:spcBef>
                <a:spcPts val="0"/>
              </a:spcBef>
              <a:spcAft>
                <a:spcPts val="0"/>
              </a:spcAft>
              <a:buFont typeface="Wingdings" pitchFamily="2" charset="2"/>
              <a:buChar char="u"/>
              <a:defRPr/>
            </a:pPr>
            <a:r>
              <a:rPr lang="ja-JP" altLang="en-US" dirty="0">
                <a:latin typeface="+mn-ea"/>
                <a:ea typeface="+mn-ea"/>
              </a:rPr>
              <a:t>移行相談のページ　</a:t>
            </a:r>
            <a:r>
              <a:rPr lang="en-US" altLang="ja-JP" dirty="0">
                <a:latin typeface="+mn-ea"/>
                <a:ea typeface="+mn-ea"/>
                <a:hlinkClick r:id="rId3"/>
              </a:rPr>
              <a:t>https://community.repo.nii.ac.jp/service/migration</a:t>
            </a:r>
            <a:endParaRPr lang="en-US" altLang="ja-JP" dirty="0">
              <a:latin typeface="+mn-ea"/>
              <a:ea typeface="+mn-ea"/>
            </a:endParaRPr>
          </a:p>
          <a:p>
            <a:pPr marL="742950" lvl="1" indent="-285750" fontAlgn="auto">
              <a:spcBef>
                <a:spcPts val="0"/>
              </a:spcBef>
              <a:spcAft>
                <a:spcPts val="0"/>
              </a:spcAft>
              <a:buFont typeface="Wingdings" pitchFamily="2" charset="2"/>
              <a:buChar char="u"/>
              <a:defRPr/>
            </a:pPr>
            <a:r>
              <a:rPr lang="ja-JP" altLang="en-US" dirty="0">
                <a:latin typeface="+mn-ea"/>
                <a:ea typeface="+mn-ea"/>
              </a:rPr>
              <a:t>移行済み機関</a:t>
            </a:r>
            <a:endParaRPr lang="en-US" altLang="ja-JP" dirty="0">
              <a:latin typeface="+mn-ea"/>
              <a:ea typeface="+mn-ea"/>
            </a:endParaRPr>
          </a:p>
          <a:p>
            <a:pPr marL="1200150" lvl="2" indent="-285750">
              <a:buFont typeface="Arial" panose="020B0604020202020204" pitchFamily="34" charset="0"/>
              <a:buChar char="•"/>
              <a:defRPr/>
            </a:pPr>
            <a:r>
              <a:rPr lang="ja-JP" altLang="en-US" dirty="0">
                <a:latin typeface="+mn-ea"/>
                <a:ea typeface="+mn-ea"/>
              </a:rPr>
              <a:t>筑波大学、東北福祉大学、上越教育大学、同志社女子大学、多摩大学ほか</a:t>
            </a:r>
            <a:endParaRPr lang="en-US" altLang="ja-JP" dirty="0">
              <a:latin typeface="+mn-ea"/>
              <a:ea typeface="+mn-ea"/>
            </a:endParaRPr>
          </a:p>
          <a:p>
            <a:pPr lvl="1" fontAlgn="auto">
              <a:spcBef>
                <a:spcPts val="0"/>
              </a:spcBef>
              <a:spcAft>
                <a:spcPts val="0"/>
              </a:spcAft>
              <a:defRPr/>
            </a:pPr>
            <a:endParaRPr lang="en-US" altLang="ja-JP" dirty="0">
              <a:latin typeface="+mn-ea"/>
              <a:ea typeface="+mn-ea"/>
            </a:endParaRPr>
          </a:p>
          <a:p>
            <a:pPr fontAlgn="auto">
              <a:spcBef>
                <a:spcPts val="0"/>
              </a:spcBef>
              <a:spcAft>
                <a:spcPts val="0"/>
              </a:spcAft>
              <a:defRPr/>
            </a:pPr>
            <a:r>
              <a:rPr lang="ja-JP" altLang="en-US" sz="2000" b="1" dirty="0">
                <a:latin typeface="+mn-ea"/>
                <a:ea typeface="+mn-ea"/>
              </a:rPr>
              <a:t>今後の運営モデルの検討</a:t>
            </a:r>
            <a:endParaRPr lang="en-US" altLang="ja-JP" sz="2000" b="1" dirty="0">
              <a:latin typeface="+mn-ea"/>
              <a:ea typeface="+mn-ea"/>
            </a:endParaRPr>
          </a:p>
          <a:p>
            <a:pPr marL="742950" lvl="1" indent="-285750" fontAlgn="auto">
              <a:spcBef>
                <a:spcPts val="0"/>
              </a:spcBef>
              <a:spcAft>
                <a:spcPts val="0"/>
              </a:spcAft>
              <a:buFont typeface="Wingdings" pitchFamily="2" charset="2"/>
              <a:buChar char="u"/>
              <a:defRPr/>
            </a:pPr>
            <a:r>
              <a:rPr lang="en-US" altLang="ja-JP" dirty="0">
                <a:latin typeface="+mn-ea"/>
                <a:ea typeface="+mn-ea"/>
              </a:rPr>
              <a:t>『</a:t>
            </a:r>
            <a:r>
              <a:rPr lang="ja-JP" altLang="en-US" dirty="0">
                <a:latin typeface="+mn-ea"/>
                <a:ea typeface="+mn-ea"/>
              </a:rPr>
              <a:t>共用リポジトリサービス「</a:t>
            </a:r>
            <a:r>
              <a:rPr lang="en-US" altLang="ja-JP" dirty="0">
                <a:latin typeface="+mn-ea"/>
                <a:ea typeface="+mn-ea"/>
              </a:rPr>
              <a:t>JAIRO Cloud</a:t>
            </a:r>
            <a:r>
              <a:rPr lang="ja-JP" altLang="en-US" dirty="0">
                <a:latin typeface="+mn-ea"/>
                <a:ea typeface="+mn-ea"/>
              </a:rPr>
              <a:t>」の今後の運営モデルと利用料金の徴収（素案）</a:t>
            </a:r>
            <a:r>
              <a:rPr lang="en-US" altLang="ja-JP" dirty="0">
                <a:latin typeface="+mn-ea"/>
                <a:ea typeface="+mn-ea"/>
              </a:rPr>
              <a:t>』</a:t>
            </a:r>
            <a:r>
              <a:rPr lang="ja-JP" altLang="en-US" dirty="0">
                <a:latin typeface="+mn-ea"/>
                <a:ea typeface="+mn-ea"/>
              </a:rPr>
              <a:t>にて、コミュニティによる運営と料金案を提示</a:t>
            </a:r>
            <a:endParaRPr lang="en-US" altLang="ja-JP" dirty="0">
              <a:latin typeface="+mn-ea"/>
              <a:ea typeface="+mn-ea"/>
            </a:endParaRPr>
          </a:p>
          <a:p>
            <a:pPr marL="742950" lvl="1" indent="-285750" fontAlgn="auto">
              <a:spcBef>
                <a:spcPts val="0"/>
              </a:spcBef>
              <a:spcAft>
                <a:spcPts val="0"/>
              </a:spcAft>
              <a:buFont typeface="Wingdings" pitchFamily="2" charset="2"/>
              <a:buChar char="u"/>
              <a:defRPr/>
            </a:pPr>
            <a:r>
              <a:rPr lang="ja-JP" altLang="en-US" dirty="0" smtClean="0">
                <a:latin typeface="+mn-ea"/>
                <a:ea typeface="+mn-ea"/>
              </a:rPr>
              <a:t>上記</a:t>
            </a:r>
            <a:r>
              <a:rPr lang="ja-JP" altLang="en-US" dirty="0">
                <a:latin typeface="+mn-ea"/>
                <a:ea typeface="+mn-ea"/>
              </a:rPr>
              <a:t>素案への意見を踏まえて、</a:t>
            </a:r>
            <a:r>
              <a:rPr lang="en-US" altLang="ja-JP" dirty="0">
                <a:latin typeface="+mn-ea"/>
                <a:ea typeface="+mn-ea"/>
              </a:rPr>
              <a:t>JAIRO Cloud</a:t>
            </a:r>
            <a:r>
              <a:rPr lang="ja-JP" altLang="en-US" dirty="0">
                <a:latin typeface="+mn-ea"/>
                <a:ea typeface="+mn-ea"/>
              </a:rPr>
              <a:t>協議会（仮称）の設立を優先事項とした提案による説明会を開催</a:t>
            </a:r>
            <a:endParaRPr lang="en-US" altLang="ja-JP" dirty="0">
              <a:latin typeface="+mn-ea"/>
              <a:ea typeface="+mn-ea"/>
            </a:endParaRPr>
          </a:p>
          <a:p>
            <a:pPr marL="1257300" lvl="2" indent="-342900" fontAlgn="auto">
              <a:spcBef>
                <a:spcPts val="0"/>
              </a:spcBef>
              <a:spcAft>
                <a:spcPts val="0"/>
              </a:spcAft>
              <a:buFont typeface="Arial" panose="020B0604020202020204" pitchFamily="34" charset="0"/>
              <a:buChar char="•"/>
              <a:defRPr/>
            </a:pPr>
            <a:r>
              <a:rPr lang="ja-JP" altLang="en-US" dirty="0">
                <a:latin typeface="+mn-ea"/>
                <a:ea typeface="+mn-ea"/>
              </a:rPr>
              <a:t>平成</a:t>
            </a:r>
            <a:r>
              <a:rPr lang="en-US" altLang="ja-JP" dirty="0">
                <a:latin typeface="+mn-ea"/>
                <a:ea typeface="+mn-ea"/>
              </a:rPr>
              <a:t>27</a:t>
            </a:r>
            <a:r>
              <a:rPr lang="ja-JP" altLang="en-US" dirty="0">
                <a:latin typeface="+mn-ea"/>
                <a:ea typeface="+mn-ea"/>
              </a:rPr>
              <a:t>年</a:t>
            </a:r>
            <a:r>
              <a:rPr lang="en-US" altLang="ja-JP" dirty="0">
                <a:latin typeface="+mn-ea"/>
                <a:ea typeface="+mn-ea"/>
              </a:rPr>
              <a:t>2</a:t>
            </a:r>
            <a:r>
              <a:rPr lang="ja-JP" altLang="en-US" dirty="0">
                <a:latin typeface="+mn-ea"/>
                <a:ea typeface="+mn-ea"/>
              </a:rPr>
              <a:t>月～</a:t>
            </a:r>
            <a:r>
              <a:rPr lang="en-US" altLang="ja-JP" dirty="0">
                <a:latin typeface="+mn-ea"/>
                <a:ea typeface="+mn-ea"/>
              </a:rPr>
              <a:t>6</a:t>
            </a:r>
            <a:r>
              <a:rPr lang="ja-JP" altLang="en-US" dirty="0">
                <a:latin typeface="+mn-ea"/>
                <a:ea typeface="+mn-ea"/>
              </a:rPr>
              <a:t>月　　</a:t>
            </a:r>
            <a:r>
              <a:rPr lang="en-US" altLang="ja-JP" dirty="0">
                <a:latin typeface="+mn-ea"/>
                <a:ea typeface="+mn-ea"/>
              </a:rPr>
              <a:t>JAIRO Cloud</a:t>
            </a:r>
            <a:r>
              <a:rPr lang="ja-JP" altLang="en-US" dirty="0">
                <a:latin typeface="+mn-ea"/>
                <a:ea typeface="+mn-ea"/>
              </a:rPr>
              <a:t>の今後の運用モデルと利用料金に関する説明・懇談会</a:t>
            </a:r>
            <a:endParaRPr lang="en-US" altLang="ja-JP" dirty="0">
              <a:latin typeface="+mn-ea"/>
              <a:ea typeface="+mn-ea"/>
            </a:endParaRPr>
          </a:p>
          <a:p>
            <a:pPr marL="742950" lvl="1" indent="-285750" fontAlgn="auto">
              <a:spcBef>
                <a:spcPts val="0"/>
              </a:spcBef>
              <a:spcAft>
                <a:spcPts val="0"/>
              </a:spcAft>
              <a:buFont typeface="Wingdings" pitchFamily="2" charset="2"/>
              <a:buChar char="u"/>
              <a:defRPr/>
            </a:pPr>
            <a:r>
              <a:rPr lang="en-US" altLang="ja-JP" dirty="0">
                <a:latin typeface="+mn-ea"/>
                <a:ea typeface="+mn-ea"/>
              </a:rPr>
              <a:t>JAIRO Cloud</a:t>
            </a:r>
            <a:r>
              <a:rPr lang="ja-JP" altLang="en-US" dirty="0">
                <a:latin typeface="+mn-ea"/>
                <a:ea typeface="+mn-ea"/>
              </a:rPr>
              <a:t>協議会から日本全体の機関リポジトリ新協議会設立へ</a:t>
            </a:r>
            <a:endParaRPr lang="en-US" altLang="ja-JP" dirty="0">
              <a:latin typeface="+mn-ea"/>
              <a:ea typeface="+mn-ea"/>
            </a:endParaRPr>
          </a:p>
          <a:p>
            <a:pPr marL="1200150" lvl="2" indent="-285750">
              <a:lnSpc>
                <a:spcPct val="120000"/>
              </a:lnSpc>
              <a:spcBef>
                <a:spcPts val="0"/>
              </a:spcBef>
              <a:buFont typeface="Arial" pitchFamily="34" charset="0"/>
              <a:buChar char="•"/>
              <a:defRPr/>
            </a:pPr>
            <a:r>
              <a:rPr lang="ja-JP" altLang="en-US" dirty="0">
                <a:latin typeface="+mn-ea"/>
              </a:rPr>
              <a:t>平成</a:t>
            </a:r>
            <a:r>
              <a:rPr lang="en-US" altLang="ja-JP" dirty="0">
                <a:latin typeface="+mn-ea"/>
              </a:rPr>
              <a:t>27</a:t>
            </a:r>
            <a:r>
              <a:rPr lang="ja-JP" altLang="en-US" dirty="0">
                <a:latin typeface="+mn-ea"/>
              </a:rPr>
              <a:t>年</a:t>
            </a:r>
            <a:r>
              <a:rPr lang="en-US" altLang="ja-JP" dirty="0">
                <a:latin typeface="+mn-ea"/>
              </a:rPr>
              <a:t>7</a:t>
            </a:r>
            <a:r>
              <a:rPr lang="ja-JP" altLang="en-US" dirty="0">
                <a:latin typeface="+mn-ea"/>
              </a:rPr>
              <a:t>月　連携・協力推進会議　機関リポジトリ推進委員会で検討</a:t>
            </a:r>
            <a:endParaRPr lang="en-US" altLang="ja-JP" dirty="0">
              <a:latin typeface="+mn-ea"/>
            </a:endParaRPr>
          </a:p>
          <a:p>
            <a:pPr marL="1200150" lvl="2" indent="-285750">
              <a:lnSpc>
                <a:spcPct val="120000"/>
              </a:lnSpc>
              <a:spcBef>
                <a:spcPts val="0"/>
              </a:spcBef>
              <a:buFont typeface="Arial" pitchFamily="34" charset="0"/>
              <a:buChar char="•"/>
              <a:defRPr/>
            </a:pPr>
            <a:r>
              <a:rPr lang="ja-JP" altLang="en-US" b="1" dirty="0">
                <a:latin typeface="+mn-ea"/>
              </a:rPr>
              <a:t>平成</a:t>
            </a:r>
            <a:r>
              <a:rPr lang="en-US" altLang="ja-JP" b="1" dirty="0">
                <a:latin typeface="+mn-ea"/>
              </a:rPr>
              <a:t>27</a:t>
            </a:r>
            <a:r>
              <a:rPr lang="ja-JP" altLang="en-US" b="1" dirty="0">
                <a:latin typeface="+mn-ea"/>
              </a:rPr>
              <a:t>年</a:t>
            </a:r>
            <a:r>
              <a:rPr lang="en-US" altLang="ja-JP" b="1" dirty="0">
                <a:latin typeface="+mn-ea"/>
              </a:rPr>
              <a:t>10</a:t>
            </a:r>
            <a:r>
              <a:rPr lang="ja-JP" altLang="en-US" b="1" dirty="0">
                <a:latin typeface="+mn-ea"/>
              </a:rPr>
              <a:t>月　「機関リポジトリ新協議会（仮称）」設立準備会の設置</a:t>
            </a:r>
            <a:endParaRPr lang="en-US" altLang="ja-JP" b="1" dirty="0">
              <a:latin typeface="+mn-ea"/>
            </a:endParaRPr>
          </a:p>
          <a:p>
            <a:pPr marL="1200150" lvl="2" indent="-285750">
              <a:lnSpc>
                <a:spcPct val="120000"/>
              </a:lnSpc>
              <a:spcBef>
                <a:spcPts val="0"/>
              </a:spcBef>
              <a:buFont typeface="Arial" pitchFamily="34" charset="0"/>
              <a:buChar char="•"/>
              <a:defRPr/>
            </a:pPr>
            <a:r>
              <a:rPr lang="ja-JP" altLang="en-US" dirty="0">
                <a:latin typeface="+mn-ea"/>
              </a:rPr>
              <a:t>平成</a:t>
            </a:r>
            <a:r>
              <a:rPr lang="en-US" altLang="ja-JP" dirty="0">
                <a:latin typeface="+mn-ea"/>
              </a:rPr>
              <a:t>28</a:t>
            </a:r>
            <a:r>
              <a:rPr lang="ja-JP" altLang="en-US" dirty="0">
                <a:latin typeface="+mn-ea"/>
              </a:rPr>
              <a:t>年</a:t>
            </a:r>
            <a:r>
              <a:rPr lang="en-US" altLang="ja-JP" dirty="0">
                <a:latin typeface="+mn-ea"/>
              </a:rPr>
              <a:t>7</a:t>
            </a:r>
            <a:r>
              <a:rPr lang="ja-JP" altLang="en-US" dirty="0">
                <a:latin typeface="+mn-ea"/>
              </a:rPr>
              <a:t>月発足をめざして</a:t>
            </a:r>
            <a:r>
              <a:rPr lang="ja-JP" altLang="en-US" dirty="0" smtClean="0">
                <a:latin typeface="+mn-ea"/>
              </a:rPr>
              <a:t>準備中</a:t>
            </a:r>
            <a:endParaRPr lang="ja-JP" altLang="en-US" dirty="0"/>
          </a:p>
        </p:txBody>
      </p:sp>
      <p:sp>
        <p:nvSpPr>
          <p:cNvPr id="30725"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9720BB81-76FB-4528-9FDA-3C829534604A}" type="slidenum">
              <a:rPr lang="ja-JP" altLang="en-US" sz="1400">
                <a:solidFill>
                  <a:srgbClr val="000000"/>
                </a:solidFill>
                <a:latin typeface="Arial" charset="0"/>
              </a:rPr>
              <a:pPr algn="r"/>
              <a:t>20</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2"/>
          <p:cNvSpPr>
            <a:spLocks noGrp="1"/>
          </p:cNvSpPr>
          <p:nvPr>
            <p:ph type="sldNum" sz="quarter" idx="10"/>
          </p:nvPr>
        </p:nvSpPr>
        <p:spPr>
          <a:xfrm>
            <a:off x="8027988" y="6416675"/>
            <a:ext cx="984250" cy="441325"/>
          </a:xfrm>
          <a:noFill/>
        </p:spPr>
        <p:txBody>
          <a:bodyPr/>
          <a:lstStyle/>
          <a:p>
            <a:fld id="{E46C43AE-E94C-4A62-AA5C-AE21C165AAE4}" type="slidenum">
              <a:rPr lang="ja-JP" altLang="en-US" sz="1600" smtClean="0">
                <a:solidFill>
                  <a:srgbClr val="FFFFFF"/>
                </a:solidFill>
                <a:latin typeface="Calibri" pitchFamily="34" charset="0"/>
                <a:ea typeface="ＭＳ Ｐゴシック" charset="-128"/>
              </a:rPr>
              <a:pPr/>
              <a:t>21</a:t>
            </a:fld>
            <a:endParaRPr lang="ja-JP" altLang="en-US" sz="1600" smtClean="0">
              <a:solidFill>
                <a:srgbClr val="FFFFFF"/>
              </a:solidFill>
              <a:latin typeface="Calibri" pitchFamily="34" charset="0"/>
              <a:ea typeface="ＭＳ Ｐゴシック" charset="-128"/>
            </a:endParaRPr>
          </a:p>
        </p:txBody>
      </p:sp>
      <p:sp>
        <p:nvSpPr>
          <p:cNvPr id="86020" name="正方形/長方形 3"/>
          <p:cNvSpPr>
            <a:spLocks noChangeArrowheads="1"/>
          </p:cNvSpPr>
          <p:nvPr/>
        </p:nvSpPr>
        <p:spPr bwMode="auto">
          <a:xfrm>
            <a:off x="23813"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2800" dirty="0">
                <a:latin typeface="+mj-ea"/>
                <a:ea typeface="+mj-ea"/>
              </a:rPr>
              <a:t>KAKEN</a:t>
            </a:r>
            <a:r>
              <a:rPr lang="ja-JP" altLang="en-US" sz="2800" dirty="0">
                <a:latin typeface="+mj-ea"/>
                <a:ea typeface="+mj-ea"/>
              </a:rPr>
              <a:t>：科学研究費助成事業データベース</a:t>
            </a:r>
          </a:p>
        </p:txBody>
      </p:sp>
      <p:sp>
        <p:nvSpPr>
          <p:cNvPr id="5" name="コンテンツ プレースホルダー 5"/>
          <p:cNvSpPr txBox="1">
            <a:spLocks/>
          </p:cNvSpPr>
          <p:nvPr/>
        </p:nvSpPr>
        <p:spPr>
          <a:xfrm>
            <a:off x="457200" y="944563"/>
            <a:ext cx="8229600" cy="1260475"/>
          </a:xfrm>
          <a:prstGeom prst="rect">
            <a:avLst/>
          </a:prstGeom>
          <a:ln w="12700">
            <a:solidFill>
              <a:schemeClr val="tx1"/>
            </a:solidFill>
          </a:ln>
        </p:spPr>
        <p:txBody>
          <a:bodyPr/>
          <a:lstStyle/>
          <a:p>
            <a:pPr marL="29718"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科研費補助金の採択課題・成果情報：約</a:t>
            </a:r>
            <a:r>
              <a:rPr lang="en-US" altLang="ja-JP" dirty="0">
                <a:latin typeface="+mn-lt"/>
                <a:ea typeface="+mn-ea"/>
              </a:rPr>
              <a:t>76</a:t>
            </a:r>
            <a:r>
              <a:rPr lang="ja-JP" altLang="en-US" dirty="0">
                <a:latin typeface="+mn-lt"/>
                <a:ea typeface="+mn-ea"/>
              </a:rPr>
              <a:t>万件を一括検索</a:t>
            </a:r>
          </a:p>
          <a:p>
            <a:pPr marL="29718"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報告書</a:t>
            </a:r>
            <a:r>
              <a:rPr lang="en-US" altLang="ja-JP" dirty="0">
                <a:latin typeface="+mn-lt"/>
                <a:ea typeface="+mn-ea"/>
              </a:rPr>
              <a:t>PDF</a:t>
            </a:r>
            <a:r>
              <a:rPr lang="ja-JP" altLang="en-US" dirty="0">
                <a:latin typeface="+mn-lt"/>
                <a:ea typeface="+mn-ea"/>
              </a:rPr>
              <a:t>の全文検索が可能（</a:t>
            </a:r>
            <a:r>
              <a:rPr lang="en-US" altLang="ja-JP" dirty="0">
                <a:latin typeface="+mn-lt"/>
                <a:ea typeface="+mn-ea"/>
              </a:rPr>
              <a:t>2012.6-</a:t>
            </a:r>
            <a:r>
              <a:rPr lang="ja-JP" altLang="en-US" dirty="0">
                <a:latin typeface="+mn-lt"/>
                <a:ea typeface="+mn-ea"/>
              </a:rPr>
              <a:t>）</a:t>
            </a:r>
          </a:p>
          <a:p>
            <a:pPr marL="29718" indent="-285750" fontAlgn="auto">
              <a:lnSpc>
                <a:spcPct val="90000"/>
              </a:lnSpc>
              <a:spcBef>
                <a:spcPts val="200"/>
              </a:spcBef>
              <a:spcAft>
                <a:spcPts val="400"/>
              </a:spcAft>
              <a:buFont typeface="Arial" panose="020B0604020202020204" pitchFamily="34" charset="0"/>
              <a:buChar char="•"/>
              <a:defRPr/>
            </a:pPr>
            <a:r>
              <a:rPr lang="ja-JP" altLang="en-US" dirty="0">
                <a:latin typeface="+mn-lt"/>
                <a:ea typeface="+mn-ea"/>
              </a:rPr>
              <a:t>文献リストから論文検索サイト</a:t>
            </a:r>
            <a:r>
              <a:rPr lang="en-US" altLang="ja-JP" dirty="0">
                <a:latin typeface="+mn-lt"/>
                <a:ea typeface="+mn-ea"/>
              </a:rPr>
              <a:t>(</a:t>
            </a:r>
            <a:r>
              <a:rPr lang="en-US" altLang="ja-JP" dirty="0" err="1">
                <a:latin typeface="+mn-lt"/>
                <a:ea typeface="+mn-ea"/>
              </a:rPr>
              <a:t>CiNii</a:t>
            </a:r>
            <a:r>
              <a:rPr lang="ja-JP" altLang="en-US" dirty="0">
                <a:latin typeface="+mn-lt"/>
                <a:ea typeface="+mn-ea"/>
              </a:rPr>
              <a:t>等</a:t>
            </a:r>
            <a:r>
              <a:rPr lang="en-US" altLang="ja-JP" dirty="0">
                <a:latin typeface="+mn-lt"/>
                <a:ea typeface="+mn-ea"/>
              </a:rPr>
              <a:t>)</a:t>
            </a:r>
            <a:r>
              <a:rPr lang="ja-JP" altLang="en-US" dirty="0">
                <a:latin typeface="+mn-lt"/>
                <a:ea typeface="+mn-ea"/>
              </a:rPr>
              <a:t>にリンクあり</a:t>
            </a:r>
          </a:p>
          <a:p>
            <a:pPr marL="29718" indent="-285750" fontAlgn="auto">
              <a:lnSpc>
                <a:spcPct val="120000"/>
              </a:lnSpc>
              <a:spcBef>
                <a:spcPts val="200"/>
              </a:spcBef>
              <a:spcAft>
                <a:spcPts val="400"/>
              </a:spcAft>
              <a:buFont typeface="Arial" panose="020B0604020202020204" pitchFamily="34" charset="0"/>
              <a:buChar char="•"/>
              <a:defRPr/>
            </a:pPr>
            <a:r>
              <a:rPr lang="ja-JP" altLang="en-US" dirty="0">
                <a:latin typeface="+mn-lt"/>
                <a:ea typeface="+mn-ea"/>
              </a:rPr>
              <a:t>研究者ごとの情報集約</a:t>
            </a:r>
            <a:endParaRPr lang="ja-JP" altLang="en-US" sz="2000" dirty="0">
              <a:latin typeface="+mn-lt"/>
              <a:ea typeface="+mn-ea"/>
            </a:endParaRPr>
          </a:p>
        </p:txBody>
      </p:sp>
      <p:grpSp>
        <p:nvGrpSpPr>
          <p:cNvPr id="31749" name="グループ化 6"/>
          <p:cNvGrpSpPr>
            <a:grpSpLocks/>
          </p:cNvGrpSpPr>
          <p:nvPr/>
        </p:nvGrpSpPr>
        <p:grpSpPr bwMode="auto">
          <a:xfrm>
            <a:off x="252413" y="2413000"/>
            <a:ext cx="8616950" cy="3865563"/>
            <a:chOff x="252413" y="2412858"/>
            <a:chExt cx="8616950" cy="3865705"/>
          </a:xfrm>
        </p:grpSpPr>
        <p:sp>
          <p:nvSpPr>
            <p:cNvPr id="8" name="角丸四角形 76"/>
            <p:cNvSpPr>
              <a:spLocks noChangeArrowheads="1"/>
            </p:cNvSpPr>
            <p:nvPr/>
          </p:nvSpPr>
          <p:spPr bwMode="auto">
            <a:xfrm>
              <a:off x="252413" y="3012955"/>
              <a:ext cx="8616950" cy="2446428"/>
            </a:xfrm>
            <a:prstGeom prst="roundRect">
              <a:avLst>
                <a:gd name="adj" fmla="val 7315"/>
              </a:avLst>
            </a:prstGeom>
            <a:solidFill>
              <a:schemeClr val="accent5">
                <a:alpha val="50000"/>
              </a:schemeClr>
            </a:solidFill>
            <a:ln w="25400" algn="ctr">
              <a:noFill/>
              <a:round/>
              <a:headEnd/>
              <a:tailEnd/>
            </a:ln>
          </p:spPr>
          <p:txBody>
            <a:bodyPr anchor="ctr"/>
            <a:lstStyle/>
            <a:p>
              <a:pPr algn="ctr" fontAlgn="auto">
                <a:spcBef>
                  <a:spcPts val="0"/>
                </a:spcBef>
                <a:spcAft>
                  <a:spcPts val="0"/>
                </a:spcAft>
                <a:defRPr/>
              </a:pPr>
              <a:endParaRPr lang="ja-JP" altLang="en-US">
                <a:solidFill>
                  <a:srgbClr val="FFFFFF"/>
                </a:solidFill>
                <a:latin typeface="+mn-lt"/>
                <a:ea typeface="+mn-ea"/>
              </a:endParaRPr>
            </a:p>
          </p:txBody>
        </p:sp>
        <p:sp>
          <p:nvSpPr>
            <p:cNvPr id="9" name="Rectangle 5"/>
            <p:cNvSpPr>
              <a:spLocks noChangeArrowheads="1"/>
            </p:cNvSpPr>
            <p:nvPr/>
          </p:nvSpPr>
          <p:spPr bwMode="auto">
            <a:xfrm>
              <a:off x="544402" y="3159488"/>
              <a:ext cx="2360251" cy="2160588"/>
            </a:xfrm>
            <a:prstGeom prst="rect">
              <a:avLst/>
            </a:prstGeom>
            <a:solidFill>
              <a:srgbClr val="FFCCCC"/>
            </a:solidFill>
            <a:ln w="9525">
              <a:noFill/>
              <a:miter lim="800000"/>
              <a:headEnd/>
              <a:tailEnd/>
            </a:ln>
            <a:effectLst>
              <a:softEdge rad="31750"/>
            </a:effectLst>
          </p:spPr>
          <p:txBody>
            <a:bodyPr wrap="none" anchor="ctr"/>
            <a:lstStyle/>
            <a:p>
              <a:pPr algn="ctr" fontAlgn="auto">
                <a:spcBef>
                  <a:spcPts val="0"/>
                </a:spcBef>
                <a:spcAft>
                  <a:spcPts val="0"/>
                </a:spcAft>
                <a:defRPr/>
              </a:pPr>
              <a:endParaRPr lang="ja-JP" altLang="en-US">
                <a:solidFill>
                  <a:srgbClr val="000000"/>
                </a:solidFill>
                <a:ea typeface="+mn-ea"/>
              </a:endParaRPr>
            </a:p>
          </p:txBody>
        </p:sp>
        <p:sp>
          <p:nvSpPr>
            <p:cNvPr id="10" name="Rectangle 6"/>
            <p:cNvSpPr>
              <a:spLocks noChangeArrowheads="1"/>
            </p:cNvSpPr>
            <p:nvPr/>
          </p:nvSpPr>
          <p:spPr bwMode="auto">
            <a:xfrm>
              <a:off x="2976661" y="3159488"/>
              <a:ext cx="3456384" cy="2160588"/>
            </a:xfrm>
            <a:prstGeom prst="rect">
              <a:avLst/>
            </a:prstGeom>
            <a:solidFill>
              <a:schemeClr val="tx2">
                <a:lumMod val="20000"/>
                <a:lumOff val="80000"/>
              </a:schemeClr>
            </a:solidFill>
            <a:ln w="9525">
              <a:noFill/>
              <a:miter lim="800000"/>
              <a:headEnd/>
              <a:tailEnd/>
            </a:ln>
            <a:effectLst>
              <a:softEdge rad="31750"/>
            </a:effectLst>
          </p:spPr>
          <p:txBody>
            <a:bodyPr wrap="none" anchor="ctr"/>
            <a:lstStyle/>
            <a:p>
              <a:pPr algn="ctr" fontAlgn="auto">
                <a:spcBef>
                  <a:spcPts val="0"/>
                </a:spcBef>
                <a:spcAft>
                  <a:spcPts val="0"/>
                </a:spcAft>
                <a:defRPr/>
              </a:pPr>
              <a:endParaRPr lang="ja-JP" altLang="en-US">
                <a:solidFill>
                  <a:srgbClr val="000000"/>
                </a:solidFill>
                <a:ea typeface="+mn-ea"/>
              </a:endParaRPr>
            </a:p>
          </p:txBody>
        </p:sp>
        <p:sp>
          <p:nvSpPr>
            <p:cNvPr id="11" name="Rectangle 7"/>
            <p:cNvSpPr>
              <a:spLocks noChangeArrowheads="1"/>
            </p:cNvSpPr>
            <p:nvPr/>
          </p:nvSpPr>
          <p:spPr bwMode="auto">
            <a:xfrm>
              <a:off x="6505053" y="3159488"/>
              <a:ext cx="2181747" cy="2160588"/>
            </a:xfrm>
            <a:prstGeom prst="rect">
              <a:avLst/>
            </a:prstGeom>
            <a:solidFill>
              <a:srgbClr val="FFFFCC"/>
            </a:solidFill>
            <a:ln w="9525">
              <a:noFill/>
              <a:miter lim="800000"/>
              <a:headEnd/>
              <a:tailEnd/>
            </a:ln>
            <a:effectLst>
              <a:softEdge rad="31750"/>
            </a:effectLst>
          </p:spPr>
          <p:txBody>
            <a:bodyPr wrap="none" anchor="ctr"/>
            <a:lstStyle/>
            <a:p>
              <a:pPr algn="ctr" fontAlgn="auto">
                <a:spcBef>
                  <a:spcPts val="0"/>
                </a:spcBef>
                <a:spcAft>
                  <a:spcPts val="0"/>
                </a:spcAft>
                <a:defRPr/>
              </a:pPr>
              <a:endParaRPr lang="ja-JP" altLang="en-US">
                <a:solidFill>
                  <a:srgbClr val="000000"/>
                </a:solidFill>
                <a:ea typeface="+mn-ea"/>
              </a:endParaRPr>
            </a:p>
          </p:txBody>
        </p:sp>
        <p:sp>
          <p:nvSpPr>
            <p:cNvPr id="86033" name="Text Box 12"/>
            <p:cNvSpPr txBox="1">
              <a:spLocks noChangeArrowheads="1"/>
            </p:cNvSpPr>
            <p:nvPr/>
          </p:nvSpPr>
          <p:spPr bwMode="auto">
            <a:xfrm>
              <a:off x="1570038" y="3159010"/>
              <a:ext cx="1425575" cy="36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algn="ctr">
                <a:lnSpc>
                  <a:spcPct val="100000"/>
                </a:lnSpc>
                <a:spcBef>
                  <a:spcPct val="0"/>
                </a:spcBef>
                <a:spcAft>
                  <a:spcPct val="0"/>
                </a:spcAft>
                <a:buClrTx/>
                <a:buSzTx/>
                <a:buFontTx/>
                <a:buNone/>
                <a:defRPr/>
              </a:pPr>
              <a:r>
                <a:rPr lang="en-US" altLang="ja-JP" sz="1800" dirty="0">
                  <a:solidFill>
                    <a:srgbClr val="000000"/>
                  </a:solidFill>
                  <a:latin typeface="+mj-ea"/>
                  <a:ea typeface="+mj-ea"/>
                </a:rPr>
                <a:t>MEXT/JSPS</a:t>
              </a:r>
            </a:p>
          </p:txBody>
        </p:sp>
        <p:sp>
          <p:nvSpPr>
            <p:cNvPr id="86034" name="Text Box 13"/>
            <p:cNvSpPr txBox="1">
              <a:spLocks noChangeArrowheads="1"/>
            </p:cNvSpPr>
            <p:nvPr/>
          </p:nvSpPr>
          <p:spPr bwMode="auto">
            <a:xfrm>
              <a:off x="6002338" y="3174886"/>
              <a:ext cx="444500" cy="36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algn="ctr">
                <a:lnSpc>
                  <a:spcPct val="100000"/>
                </a:lnSpc>
                <a:spcBef>
                  <a:spcPct val="0"/>
                </a:spcBef>
                <a:spcAft>
                  <a:spcPct val="0"/>
                </a:spcAft>
                <a:buClrTx/>
                <a:buSzTx/>
                <a:buFontTx/>
                <a:buNone/>
                <a:defRPr/>
              </a:pPr>
              <a:r>
                <a:rPr lang="en-US" altLang="ja-JP" sz="1800" dirty="0">
                  <a:solidFill>
                    <a:srgbClr val="000000"/>
                  </a:solidFill>
                  <a:latin typeface="+mn-ea"/>
                  <a:ea typeface="+mn-ea"/>
                </a:rPr>
                <a:t>NII</a:t>
              </a:r>
            </a:p>
          </p:txBody>
        </p:sp>
        <p:sp>
          <p:nvSpPr>
            <p:cNvPr id="86035" name="Text Box 14"/>
            <p:cNvSpPr txBox="1">
              <a:spLocks noChangeArrowheads="1"/>
            </p:cNvSpPr>
            <p:nvPr/>
          </p:nvSpPr>
          <p:spPr bwMode="auto">
            <a:xfrm>
              <a:off x="8121650" y="3174886"/>
              <a:ext cx="542925" cy="30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algn="ctr">
                <a:lnSpc>
                  <a:spcPct val="100000"/>
                </a:lnSpc>
                <a:spcBef>
                  <a:spcPct val="0"/>
                </a:spcBef>
                <a:spcAft>
                  <a:spcPct val="0"/>
                </a:spcAft>
                <a:buClrTx/>
                <a:buSzTx/>
                <a:buFontTx/>
                <a:buNone/>
                <a:defRPr/>
              </a:pPr>
              <a:r>
                <a:rPr lang="ja-JP" altLang="en-US" sz="1400" dirty="0">
                  <a:solidFill>
                    <a:srgbClr val="000000"/>
                  </a:solidFill>
                  <a:latin typeface="+mn-ea"/>
                  <a:ea typeface="+mn-ea"/>
                </a:rPr>
                <a:t>大学</a:t>
              </a:r>
            </a:p>
          </p:txBody>
        </p:sp>
        <p:sp>
          <p:nvSpPr>
            <p:cNvPr id="15" name="AutoShape 10"/>
            <p:cNvSpPr>
              <a:spLocks noChangeArrowheads="1"/>
            </p:cNvSpPr>
            <p:nvPr/>
          </p:nvSpPr>
          <p:spPr bwMode="auto">
            <a:xfrm>
              <a:off x="600397" y="2448862"/>
              <a:ext cx="7956884" cy="756084"/>
            </a:xfrm>
            <a:prstGeom prst="triangle">
              <a:avLst>
                <a:gd name="adj" fmla="val 49831"/>
              </a:avLst>
            </a:prstGeom>
            <a:gradFill flip="none" rotWithShape="1">
              <a:gsLst>
                <a:gs pos="0">
                  <a:srgbClr val="FFDE80"/>
                </a:gs>
                <a:gs pos="50000">
                  <a:srgbClr val="FFE8B3"/>
                </a:gs>
                <a:gs pos="100000">
                  <a:srgbClr val="FFF3DA"/>
                </a:gs>
              </a:gsLst>
              <a:lin ang="5400000" scaled="1"/>
              <a:tileRect/>
            </a:gradFill>
            <a:ln w="9525">
              <a:noFill/>
              <a:miter lim="800000"/>
              <a:headEnd/>
              <a:tailEnd/>
            </a:ln>
            <a:effectLst>
              <a:softEdge rad="63500"/>
            </a:effectLst>
          </p:spPr>
          <p:txBody>
            <a:bodyPr wrap="none" anchor="ctr"/>
            <a:lstStyle/>
            <a:p>
              <a:pPr algn="ctr" fontAlgn="auto">
                <a:spcBef>
                  <a:spcPts val="0"/>
                </a:spcBef>
                <a:spcAft>
                  <a:spcPts val="0"/>
                </a:spcAft>
                <a:defRPr/>
              </a:pPr>
              <a:r>
                <a:rPr lang="ja-JP" altLang="en-US" dirty="0">
                  <a:solidFill>
                    <a:srgbClr val="000000"/>
                  </a:solidFill>
                  <a:ea typeface="+mn-ea"/>
                </a:rPr>
                <a:t>科研費研究成果の発信と還元</a:t>
              </a:r>
            </a:p>
          </p:txBody>
        </p:sp>
        <p:sp>
          <p:nvSpPr>
            <p:cNvPr id="16" name="Text Box 34"/>
            <p:cNvSpPr txBox="1">
              <a:spLocks noChangeArrowheads="1"/>
            </p:cNvSpPr>
            <p:nvPr/>
          </p:nvSpPr>
          <p:spPr bwMode="auto">
            <a:xfrm>
              <a:off x="2112565" y="3781010"/>
              <a:ext cx="954107" cy="369332"/>
            </a:xfrm>
            <a:prstGeom prst="rect">
              <a:avLst/>
            </a:prstGeom>
            <a:solidFill>
              <a:srgbClr val="FFFFFF"/>
            </a:solidFill>
            <a:ln w="9525">
              <a:noFill/>
              <a:miter lim="800000"/>
              <a:headEnd/>
              <a:tailEnd/>
            </a:ln>
            <a:effectLst>
              <a:softEdge rad="31750"/>
            </a:effectLst>
          </p:spPr>
          <p:txBody>
            <a:bodyPr wrap="none">
              <a:spAutoFit/>
            </a:bodyPr>
            <a:lstStyle/>
            <a:p>
              <a:pPr fontAlgn="auto">
                <a:spcBef>
                  <a:spcPts val="0"/>
                </a:spcBef>
                <a:spcAft>
                  <a:spcPts val="0"/>
                </a:spcAft>
                <a:defRPr/>
              </a:pPr>
              <a:r>
                <a:rPr lang="ja-JP" altLang="en-US" sz="900" dirty="0">
                  <a:solidFill>
                    <a:srgbClr val="000000"/>
                  </a:solidFill>
                  <a:ea typeface="+mn-ea"/>
                </a:rPr>
                <a:t>採択情報、成果</a:t>
              </a:r>
              <a:endParaRPr lang="en-US" altLang="ja-JP" sz="900" dirty="0">
                <a:solidFill>
                  <a:srgbClr val="000000"/>
                </a:solidFill>
                <a:ea typeface="+mn-ea"/>
              </a:endParaRPr>
            </a:p>
            <a:p>
              <a:pPr fontAlgn="auto">
                <a:spcBef>
                  <a:spcPts val="0"/>
                </a:spcBef>
                <a:spcAft>
                  <a:spcPts val="0"/>
                </a:spcAft>
                <a:defRPr/>
              </a:pPr>
              <a:r>
                <a:rPr lang="ja-JP" altLang="en-US" sz="900" dirty="0">
                  <a:solidFill>
                    <a:srgbClr val="000000"/>
                  </a:solidFill>
                  <a:ea typeface="+mn-ea"/>
                </a:rPr>
                <a:t>報告書の公開</a:t>
              </a:r>
            </a:p>
          </p:txBody>
        </p:sp>
        <p:sp>
          <p:nvSpPr>
            <p:cNvPr id="17" name="AutoShape 4"/>
            <p:cNvSpPr>
              <a:spLocks noChangeArrowheads="1"/>
            </p:cNvSpPr>
            <p:nvPr/>
          </p:nvSpPr>
          <p:spPr bwMode="auto">
            <a:xfrm>
              <a:off x="2147888" y="2412858"/>
              <a:ext cx="4824412" cy="360376"/>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r>
                <a:rPr lang="ja-JP" altLang="en-US" sz="2000" dirty="0">
                  <a:solidFill>
                    <a:schemeClr val="tx1"/>
                  </a:solidFill>
                </a:rPr>
                <a:t>学術コミュニティ・社会</a:t>
              </a:r>
            </a:p>
          </p:txBody>
        </p:sp>
        <p:sp>
          <p:nvSpPr>
            <p:cNvPr id="18" name="Text Box 34"/>
            <p:cNvSpPr txBox="1">
              <a:spLocks noChangeArrowheads="1"/>
            </p:cNvSpPr>
            <p:nvPr/>
          </p:nvSpPr>
          <p:spPr bwMode="auto">
            <a:xfrm>
              <a:off x="6127518" y="3781010"/>
              <a:ext cx="665567" cy="369332"/>
            </a:xfrm>
            <a:prstGeom prst="rect">
              <a:avLst/>
            </a:prstGeom>
            <a:solidFill>
              <a:srgbClr val="FFFFFF"/>
            </a:solidFill>
            <a:ln w="9525">
              <a:noFill/>
              <a:miter lim="800000"/>
              <a:headEnd/>
              <a:tailEnd/>
            </a:ln>
            <a:effectLst>
              <a:softEdge rad="31750"/>
            </a:effectLst>
          </p:spPr>
          <p:txBody>
            <a:bodyPr wrap="none">
              <a:spAutoFit/>
            </a:bodyPr>
            <a:lstStyle/>
            <a:p>
              <a:pPr algn="ctr" fontAlgn="auto">
                <a:spcBef>
                  <a:spcPts val="0"/>
                </a:spcBef>
                <a:spcAft>
                  <a:spcPts val="0"/>
                </a:spcAft>
                <a:defRPr/>
              </a:pPr>
              <a:r>
                <a:rPr lang="ja-JP" altLang="en-US" sz="900" dirty="0">
                  <a:solidFill>
                    <a:srgbClr val="000000"/>
                  </a:solidFill>
                  <a:ea typeface="+mn-ea"/>
                </a:rPr>
                <a:t>メタデータ</a:t>
              </a:r>
              <a:endParaRPr lang="en-US" altLang="ja-JP" sz="900" dirty="0">
                <a:solidFill>
                  <a:srgbClr val="000000"/>
                </a:solidFill>
                <a:ea typeface="+mn-ea"/>
              </a:endParaRPr>
            </a:p>
            <a:p>
              <a:pPr algn="ctr" fontAlgn="auto">
                <a:spcBef>
                  <a:spcPts val="0"/>
                </a:spcBef>
                <a:spcAft>
                  <a:spcPts val="0"/>
                </a:spcAft>
                <a:defRPr/>
              </a:pPr>
              <a:r>
                <a:rPr lang="ja-JP" altLang="en-US" sz="900" dirty="0">
                  <a:solidFill>
                    <a:srgbClr val="000000"/>
                  </a:solidFill>
                  <a:ea typeface="+mn-ea"/>
                </a:rPr>
                <a:t>自動収集</a:t>
              </a:r>
            </a:p>
          </p:txBody>
        </p:sp>
        <p:pic>
          <p:nvPicPr>
            <p:cNvPr id="31774" name="Picture 6" descr="http://ge.nii.ac.jp/images/jairo_banner_gi.gif"/>
            <p:cNvPicPr>
              <a:picLocks noChangeAspect="1" noChangeArrowheads="1"/>
            </p:cNvPicPr>
            <p:nvPr/>
          </p:nvPicPr>
          <p:blipFill>
            <a:blip r:embed="rId3" cstate="print"/>
            <a:srcRect/>
            <a:stretch>
              <a:fillRect/>
            </a:stretch>
          </p:blipFill>
          <p:spPr bwMode="auto">
            <a:xfrm>
              <a:off x="4705350" y="3471863"/>
              <a:ext cx="1295400" cy="539750"/>
            </a:xfrm>
            <a:prstGeom prst="rect">
              <a:avLst/>
            </a:prstGeom>
            <a:noFill/>
            <a:ln w="9525">
              <a:noFill/>
              <a:miter lim="800000"/>
              <a:headEnd/>
              <a:tailEnd/>
            </a:ln>
          </p:spPr>
        </p:pic>
        <p:pic>
          <p:nvPicPr>
            <p:cNvPr id="31775" name="Picture 8" descr="http://ge.nii.ac.jp/images/kaken_banner_gi.gif"/>
            <p:cNvPicPr>
              <a:picLocks noChangeAspect="1" noChangeArrowheads="1"/>
            </p:cNvPicPr>
            <p:nvPr/>
          </p:nvPicPr>
          <p:blipFill>
            <a:blip r:embed="rId4" cstate="print"/>
            <a:srcRect/>
            <a:stretch>
              <a:fillRect/>
            </a:stretch>
          </p:blipFill>
          <p:spPr bwMode="auto">
            <a:xfrm>
              <a:off x="3265488" y="3463925"/>
              <a:ext cx="1295400" cy="539750"/>
            </a:xfrm>
            <a:prstGeom prst="rect">
              <a:avLst/>
            </a:prstGeom>
            <a:noFill/>
            <a:ln w="9525">
              <a:noFill/>
              <a:miter lim="800000"/>
              <a:headEnd/>
              <a:tailEnd/>
            </a:ln>
          </p:spPr>
        </p:pic>
        <p:pic>
          <p:nvPicPr>
            <p:cNvPr id="21" name="Picture 10" descr="Resolver　研究者リゾルバー"/>
            <p:cNvPicPr>
              <a:picLocks noChangeAspect="1" noChangeArrowheads="1"/>
            </p:cNvPicPr>
            <p:nvPr/>
          </p:nvPicPr>
          <p:blipFill>
            <a:blip r:embed="rId5" cstate="print"/>
            <a:srcRect/>
            <a:stretch>
              <a:fillRect/>
            </a:stretch>
          </p:blipFill>
          <p:spPr bwMode="auto">
            <a:xfrm>
              <a:off x="5180013" y="4678304"/>
              <a:ext cx="893762" cy="327037"/>
            </a:xfrm>
            <a:prstGeom prst="rect">
              <a:avLst/>
            </a:prstGeom>
            <a:noFill/>
            <a:ln>
              <a:solidFill>
                <a:schemeClr val="bg1">
                  <a:lumMod val="50000"/>
                </a:schemeClr>
              </a:solidFill>
            </a:ln>
          </p:spPr>
        </p:pic>
        <p:cxnSp>
          <p:nvCxnSpPr>
            <p:cNvPr id="22" name="直線矢印コネクタ 21"/>
            <p:cNvCxnSpPr/>
            <p:nvPr/>
          </p:nvCxnSpPr>
          <p:spPr>
            <a:xfrm>
              <a:off x="3913188" y="4003591"/>
              <a:ext cx="1260475" cy="677888"/>
            </a:xfrm>
            <a:prstGeom prst="straightConnector1">
              <a:avLst/>
            </a:prstGeom>
            <a:ln w="254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21" idx="1"/>
              <a:endCxn id="42" idx="3"/>
            </p:cNvCxnSpPr>
            <p:nvPr/>
          </p:nvCxnSpPr>
          <p:spPr>
            <a:xfrm flipH="1" flipV="1">
              <a:off x="4468813" y="4821184"/>
              <a:ext cx="711200" cy="20638"/>
            </a:xfrm>
            <a:prstGeom prst="straightConnector1">
              <a:avLst/>
            </a:prstGeom>
            <a:ln w="254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endCxn id="42" idx="3"/>
            </p:cNvCxnSpPr>
            <p:nvPr/>
          </p:nvCxnSpPr>
          <p:spPr>
            <a:xfrm flipH="1">
              <a:off x="4468813" y="4011530"/>
              <a:ext cx="884237" cy="809655"/>
            </a:xfrm>
            <a:prstGeom prst="straightConnector1">
              <a:avLst/>
            </a:prstGeom>
            <a:ln w="254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913188" y="4003591"/>
              <a:ext cx="0" cy="569934"/>
            </a:xfrm>
            <a:prstGeom prst="straightConnector1">
              <a:avLst/>
            </a:prstGeom>
            <a:ln w="254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 Box 35"/>
            <p:cNvSpPr txBox="1">
              <a:spLocks noChangeArrowheads="1"/>
            </p:cNvSpPr>
            <p:nvPr/>
          </p:nvSpPr>
          <p:spPr bwMode="auto">
            <a:xfrm>
              <a:off x="4488829" y="4141050"/>
              <a:ext cx="876312" cy="369332"/>
            </a:xfrm>
            <a:prstGeom prst="rect">
              <a:avLst/>
            </a:prstGeom>
            <a:solidFill>
              <a:srgbClr val="FFFFFF"/>
            </a:solidFill>
            <a:ln w="9525">
              <a:noFill/>
              <a:miter lim="800000"/>
              <a:headEnd/>
              <a:tailEnd/>
            </a:ln>
            <a:effectLst>
              <a:softEdge rad="31750"/>
            </a:effectLst>
          </p:spPr>
          <p:txBody>
            <a:bodyPr>
              <a:spAutoFit/>
            </a:bodyPr>
            <a:lstStyle/>
            <a:p>
              <a:pPr algn="ctr" fontAlgn="auto">
                <a:spcBef>
                  <a:spcPts val="0"/>
                </a:spcBef>
                <a:spcAft>
                  <a:spcPts val="0"/>
                </a:spcAft>
                <a:defRPr/>
              </a:pPr>
              <a:r>
                <a:rPr lang="ja-JP" altLang="en-US" sz="900" dirty="0">
                  <a:solidFill>
                    <a:srgbClr val="000000"/>
                  </a:solidFill>
                  <a:ea typeface="+mn-ea"/>
                </a:rPr>
                <a:t>論文リンク</a:t>
              </a:r>
              <a:endParaRPr lang="en-US" altLang="ja-JP" sz="900" dirty="0">
                <a:solidFill>
                  <a:srgbClr val="000000"/>
                </a:solidFill>
                <a:ea typeface="+mn-ea"/>
              </a:endParaRPr>
            </a:p>
            <a:p>
              <a:pPr algn="ctr" fontAlgn="auto">
                <a:spcBef>
                  <a:spcPts val="0"/>
                </a:spcBef>
                <a:spcAft>
                  <a:spcPts val="0"/>
                </a:spcAft>
                <a:defRPr/>
              </a:pPr>
              <a:r>
                <a:rPr lang="ja-JP" altLang="en-US" sz="900" dirty="0">
                  <a:solidFill>
                    <a:srgbClr val="000000"/>
                  </a:solidFill>
                  <a:ea typeface="+mn-ea"/>
                </a:rPr>
                <a:t>研究者リンク</a:t>
              </a:r>
              <a:endParaRPr lang="en-US" altLang="ja-JP" sz="900" dirty="0">
                <a:solidFill>
                  <a:srgbClr val="000000"/>
                </a:solidFill>
                <a:ea typeface="+mn-ea"/>
              </a:endParaRPr>
            </a:p>
          </p:txBody>
        </p:sp>
        <p:cxnSp>
          <p:nvCxnSpPr>
            <p:cNvPr id="27" name="直線矢印コネクタ 26"/>
            <p:cNvCxnSpPr>
              <a:endCxn id="31802" idx="3"/>
            </p:cNvCxnSpPr>
            <p:nvPr/>
          </p:nvCxnSpPr>
          <p:spPr>
            <a:xfrm flipV="1">
              <a:off x="6564313" y="4213149"/>
              <a:ext cx="930275" cy="1800291"/>
            </a:xfrm>
            <a:prstGeom prst="straightConnector1">
              <a:avLst/>
            </a:prstGeom>
            <a:ln w="381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 name="Rectangle 24"/>
            <p:cNvSpPr>
              <a:spLocks noChangeArrowheads="1"/>
            </p:cNvSpPr>
            <p:nvPr/>
          </p:nvSpPr>
          <p:spPr bwMode="auto">
            <a:xfrm>
              <a:off x="6864350" y="4430645"/>
              <a:ext cx="1512888" cy="790604"/>
            </a:xfrm>
            <a:prstGeom prst="rect">
              <a:avLst/>
            </a:prstGeom>
            <a:solidFill>
              <a:srgbClr val="99CC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ja-JP" altLang="en-US" sz="1050" dirty="0">
                  <a:solidFill>
                    <a:srgbClr val="000000"/>
                  </a:solidFill>
                  <a:ea typeface="+mn-ea"/>
                </a:rPr>
                <a:t>科研費成果関連情報</a:t>
              </a:r>
              <a:endParaRPr lang="en-US" altLang="ja-JP" sz="1050" dirty="0">
                <a:solidFill>
                  <a:srgbClr val="000000"/>
                </a:solidFill>
                <a:ea typeface="+mn-ea"/>
              </a:endParaRPr>
            </a:p>
            <a:p>
              <a:pPr algn="ctr" fontAlgn="auto">
                <a:spcBef>
                  <a:spcPts val="0"/>
                </a:spcBef>
                <a:spcAft>
                  <a:spcPts val="0"/>
                </a:spcAft>
                <a:defRPr/>
              </a:pPr>
              <a:r>
                <a:rPr lang="ja-JP" altLang="en-US" sz="1050" dirty="0">
                  <a:solidFill>
                    <a:srgbClr val="000000"/>
                  </a:solidFill>
                  <a:ea typeface="+mn-ea"/>
                </a:rPr>
                <a:t>（発表論文・研究データ・</a:t>
              </a:r>
              <a:endParaRPr lang="en-US" altLang="ja-JP" sz="1050" dirty="0">
                <a:solidFill>
                  <a:srgbClr val="000000"/>
                </a:solidFill>
                <a:ea typeface="+mn-ea"/>
              </a:endParaRPr>
            </a:p>
            <a:p>
              <a:pPr algn="ctr" fontAlgn="auto">
                <a:spcBef>
                  <a:spcPts val="0"/>
                </a:spcBef>
                <a:spcAft>
                  <a:spcPts val="0"/>
                </a:spcAft>
                <a:defRPr/>
              </a:pPr>
              <a:r>
                <a:rPr lang="ja-JP" altLang="en-US" sz="1050" dirty="0">
                  <a:solidFill>
                    <a:srgbClr val="000000"/>
                  </a:solidFill>
                  <a:ea typeface="+mn-ea"/>
                </a:rPr>
                <a:t>ソフトウェア・</a:t>
              </a:r>
              <a:endParaRPr lang="en-US" altLang="ja-JP" sz="1050" dirty="0">
                <a:solidFill>
                  <a:srgbClr val="000000"/>
                </a:solidFill>
                <a:ea typeface="+mn-ea"/>
              </a:endParaRPr>
            </a:p>
            <a:p>
              <a:pPr algn="ctr" fontAlgn="auto">
                <a:spcBef>
                  <a:spcPts val="0"/>
                </a:spcBef>
                <a:spcAft>
                  <a:spcPts val="0"/>
                </a:spcAft>
                <a:defRPr/>
              </a:pPr>
              <a:r>
                <a:rPr lang="ja-JP" altLang="en-US" sz="1050" dirty="0">
                  <a:solidFill>
                    <a:srgbClr val="000000"/>
                  </a:solidFill>
                  <a:ea typeface="+mn-ea"/>
                </a:rPr>
                <a:t>音声・映像情報等）</a:t>
              </a:r>
              <a:endParaRPr lang="en-US" altLang="ja-JP" sz="1050" dirty="0">
                <a:solidFill>
                  <a:srgbClr val="000000"/>
                </a:solidFill>
                <a:ea typeface="+mn-ea"/>
              </a:endParaRPr>
            </a:p>
          </p:txBody>
        </p:sp>
        <p:sp>
          <p:nvSpPr>
            <p:cNvPr id="31786" name="Text Box 39"/>
            <p:cNvSpPr txBox="1">
              <a:spLocks noChangeArrowheads="1"/>
            </p:cNvSpPr>
            <p:nvPr/>
          </p:nvSpPr>
          <p:spPr bwMode="auto">
            <a:xfrm>
              <a:off x="6175375" y="5480050"/>
              <a:ext cx="1338263" cy="246063"/>
            </a:xfrm>
            <a:prstGeom prst="rect">
              <a:avLst/>
            </a:prstGeom>
            <a:solidFill>
              <a:srgbClr val="FFFFFF"/>
            </a:solidFill>
            <a:ln w="9525">
              <a:noFill/>
              <a:miter lim="800000"/>
              <a:headEnd/>
              <a:tailEnd/>
            </a:ln>
          </p:spPr>
          <p:txBody>
            <a:bodyPr wrap="none">
              <a:spAutoFit/>
            </a:bodyPr>
            <a:lstStyle/>
            <a:p>
              <a:pPr algn="ctr"/>
              <a:r>
                <a:rPr lang="ja-JP" altLang="en-US" sz="1000">
                  <a:solidFill>
                    <a:srgbClr val="000000"/>
                  </a:solidFill>
                </a:rPr>
                <a:t>成果関連情報の登録</a:t>
              </a:r>
              <a:endParaRPr lang="en-US" altLang="ja-JP" sz="1000">
                <a:solidFill>
                  <a:srgbClr val="000000"/>
                </a:solidFill>
              </a:endParaRPr>
            </a:p>
          </p:txBody>
        </p:sp>
        <p:cxnSp>
          <p:nvCxnSpPr>
            <p:cNvPr id="30" name="直線矢印コネクタ 29"/>
            <p:cNvCxnSpPr>
              <a:endCxn id="31794" idx="3"/>
            </p:cNvCxnSpPr>
            <p:nvPr/>
          </p:nvCxnSpPr>
          <p:spPr>
            <a:xfrm flipH="1" flipV="1">
              <a:off x="1450975" y="4213149"/>
              <a:ext cx="949325" cy="1790766"/>
            </a:xfrm>
            <a:prstGeom prst="straightConnector1">
              <a:avLst/>
            </a:prstGeom>
            <a:ln w="381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 name="Rectangle 29"/>
            <p:cNvSpPr>
              <a:spLocks noChangeArrowheads="1"/>
            </p:cNvSpPr>
            <p:nvPr/>
          </p:nvSpPr>
          <p:spPr bwMode="auto">
            <a:xfrm>
              <a:off x="960438" y="4573525"/>
              <a:ext cx="1384300" cy="476267"/>
            </a:xfrm>
            <a:prstGeom prst="rect">
              <a:avLst/>
            </a:prstGeom>
            <a:solidFill>
              <a:srgbClr val="99CCFF"/>
            </a:solidFill>
            <a:ln w="9525">
              <a:solidFill>
                <a:srgbClr val="000000"/>
              </a:solid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ja-JP" altLang="en-US" sz="1200" dirty="0">
                  <a:solidFill>
                    <a:srgbClr val="000000"/>
                  </a:solidFill>
                  <a:ea typeface="+mn-ea"/>
                </a:rPr>
                <a:t>電子申請・登録</a:t>
              </a:r>
              <a:endParaRPr lang="en-US" altLang="ja-JP" sz="1200" dirty="0">
                <a:solidFill>
                  <a:srgbClr val="000000"/>
                </a:solidFill>
                <a:ea typeface="+mn-ea"/>
              </a:endParaRPr>
            </a:p>
            <a:p>
              <a:pPr algn="ctr" fontAlgn="auto">
                <a:spcBef>
                  <a:spcPts val="0"/>
                </a:spcBef>
                <a:spcAft>
                  <a:spcPts val="0"/>
                </a:spcAft>
                <a:defRPr/>
              </a:pPr>
              <a:r>
                <a:rPr lang="ja-JP" altLang="en-US" sz="1200" dirty="0">
                  <a:solidFill>
                    <a:srgbClr val="000000"/>
                  </a:solidFill>
                  <a:ea typeface="+mn-ea"/>
                </a:rPr>
                <a:t>統合システム</a:t>
              </a:r>
            </a:p>
          </p:txBody>
        </p:sp>
        <p:sp>
          <p:nvSpPr>
            <p:cNvPr id="31789" name="テキスト ボックス 52"/>
            <p:cNvSpPr txBox="1">
              <a:spLocks noChangeArrowheads="1"/>
            </p:cNvSpPr>
            <p:nvPr/>
          </p:nvSpPr>
          <p:spPr bwMode="auto">
            <a:xfrm>
              <a:off x="1824038" y="5480050"/>
              <a:ext cx="762000" cy="246063"/>
            </a:xfrm>
            <a:prstGeom prst="rect">
              <a:avLst/>
            </a:prstGeom>
            <a:solidFill>
              <a:schemeClr val="bg1"/>
            </a:solidFill>
            <a:ln w="9525">
              <a:noFill/>
              <a:miter lim="800000"/>
              <a:headEnd/>
              <a:tailEnd/>
            </a:ln>
          </p:spPr>
          <p:txBody>
            <a:bodyPr wrap="none">
              <a:spAutoFit/>
            </a:bodyPr>
            <a:lstStyle/>
            <a:p>
              <a:pPr algn="ctr"/>
              <a:r>
                <a:rPr lang="ja-JP" altLang="en-US" sz="1000">
                  <a:solidFill>
                    <a:srgbClr val="000000"/>
                  </a:solidFill>
                </a:rPr>
                <a:t>申請・登録</a:t>
              </a:r>
            </a:p>
          </p:txBody>
        </p:sp>
        <p:cxnSp>
          <p:nvCxnSpPr>
            <p:cNvPr id="33" name="直線矢印コネクタ 32"/>
            <p:cNvCxnSpPr/>
            <p:nvPr/>
          </p:nvCxnSpPr>
          <p:spPr>
            <a:xfrm flipV="1">
              <a:off x="4560888" y="5078369"/>
              <a:ext cx="0" cy="935071"/>
            </a:xfrm>
            <a:prstGeom prst="straightConnector1">
              <a:avLst/>
            </a:prstGeom>
            <a:ln w="381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791" name="テキスト ボックス 51"/>
            <p:cNvSpPr txBox="1">
              <a:spLocks noChangeArrowheads="1"/>
            </p:cNvSpPr>
            <p:nvPr/>
          </p:nvSpPr>
          <p:spPr bwMode="auto">
            <a:xfrm>
              <a:off x="4159250" y="5480050"/>
              <a:ext cx="762000" cy="246063"/>
            </a:xfrm>
            <a:prstGeom prst="rect">
              <a:avLst/>
            </a:prstGeom>
            <a:solidFill>
              <a:schemeClr val="bg1"/>
            </a:solidFill>
            <a:ln w="9525">
              <a:noFill/>
              <a:miter lim="800000"/>
              <a:headEnd/>
              <a:tailEnd/>
            </a:ln>
          </p:spPr>
          <p:txBody>
            <a:bodyPr wrap="none">
              <a:spAutoFit/>
            </a:bodyPr>
            <a:lstStyle/>
            <a:p>
              <a:pPr algn="ctr"/>
              <a:r>
                <a:rPr lang="ja-JP" altLang="en-US" sz="1000">
                  <a:solidFill>
                    <a:srgbClr val="000000"/>
                  </a:solidFill>
                </a:rPr>
                <a:t>検索・活用</a:t>
              </a:r>
            </a:p>
          </p:txBody>
        </p:sp>
        <p:grpSp>
          <p:nvGrpSpPr>
            <p:cNvPr id="31792" name="グループ化 146"/>
            <p:cNvGrpSpPr>
              <a:grpSpLocks/>
            </p:cNvGrpSpPr>
            <p:nvPr/>
          </p:nvGrpSpPr>
          <p:grpSpPr bwMode="auto">
            <a:xfrm>
              <a:off x="1247775" y="5764213"/>
              <a:ext cx="6697663" cy="514350"/>
              <a:chOff x="1187624" y="5949280"/>
              <a:chExt cx="6696745" cy="681708"/>
            </a:xfrm>
          </p:grpSpPr>
          <p:sp>
            <p:nvSpPr>
              <p:cNvPr id="46" name="AutoShape 8"/>
              <p:cNvSpPr>
                <a:spLocks noChangeArrowheads="1"/>
              </p:cNvSpPr>
              <p:nvPr/>
            </p:nvSpPr>
            <p:spPr bwMode="auto">
              <a:xfrm>
                <a:off x="1187624" y="5949255"/>
                <a:ext cx="6696745" cy="681733"/>
              </a:xfrm>
              <a:prstGeom prst="roundRect">
                <a:avLst>
                  <a:gd name="adj" fmla="val 16667"/>
                </a:avLst>
              </a:prstGeom>
              <a:solidFill>
                <a:srgbClr val="CC990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endParaRPr lang="ja-JP" altLang="en-US" sz="2400" dirty="0">
                  <a:ln w="18415" cmpd="sng">
                    <a:solidFill>
                      <a:srgbClr val="FFFFFF"/>
                    </a:solidFill>
                    <a:prstDash val="solid"/>
                  </a:ln>
                  <a:solidFill>
                    <a:srgbClr val="FFFFFF"/>
                  </a:solidFill>
                </a:endParaRPr>
              </a:p>
            </p:txBody>
          </p:sp>
          <p:sp>
            <p:nvSpPr>
              <p:cNvPr id="47" name="正方形/長方形 101"/>
              <p:cNvSpPr>
                <a:spLocks noChangeArrowheads="1"/>
              </p:cNvSpPr>
              <p:nvPr/>
            </p:nvSpPr>
            <p:spPr bwMode="auto">
              <a:xfrm>
                <a:off x="3635213" y="6094438"/>
                <a:ext cx="1826963" cy="364013"/>
              </a:xfrm>
              <a:prstGeom prst="rect">
                <a:avLst/>
              </a:prstGeom>
              <a:solidFill>
                <a:srgbClr val="D1742F"/>
              </a:solidFill>
              <a:ln>
                <a:headEnd/>
                <a:tailEnd/>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大学等研究機関</a:t>
                </a:r>
              </a:p>
            </p:txBody>
          </p:sp>
          <p:sp>
            <p:nvSpPr>
              <p:cNvPr id="48" name="円/楕円 103"/>
              <p:cNvSpPr>
                <a:spLocks noChangeArrowheads="1"/>
              </p:cNvSpPr>
              <p:nvPr/>
            </p:nvSpPr>
            <p:spPr bwMode="auto">
              <a:xfrm>
                <a:off x="1763808" y="6020795"/>
                <a:ext cx="766657" cy="328242"/>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ja-JP" altLang="en-US" sz="900">
                    <a:solidFill>
                      <a:srgbClr val="000000"/>
                    </a:solidFill>
                  </a:rPr>
                  <a:t>研究者</a:t>
                </a:r>
              </a:p>
            </p:txBody>
          </p:sp>
          <p:sp>
            <p:nvSpPr>
              <p:cNvPr id="49" name="円/楕円 104"/>
              <p:cNvSpPr>
                <a:spLocks noChangeArrowheads="1"/>
              </p:cNvSpPr>
              <p:nvPr/>
            </p:nvSpPr>
            <p:spPr bwMode="auto">
              <a:xfrm>
                <a:off x="2484434" y="6237518"/>
                <a:ext cx="766657" cy="328242"/>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ja-JP" altLang="en-US" sz="900">
                    <a:solidFill>
                      <a:srgbClr val="000000"/>
                    </a:solidFill>
                  </a:rPr>
                  <a:t>研究者</a:t>
                </a:r>
              </a:p>
            </p:txBody>
          </p:sp>
          <p:sp>
            <p:nvSpPr>
              <p:cNvPr id="50" name="円/楕円 105"/>
              <p:cNvSpPr>
                <a:spLocks noChangeArrowheads="1"/>
              </p:cNvSpPr>
              <p:nvPr/>
            </p:nvSpPr>
            <p:spPr bwMode="auto">
              <a:xfrm>
                <a:off x="5605031" y="6237518"/>
                <a:ext cx="766657" cy="328242"/>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ja-JP" altLang="en-US" sz="900">
                    <a:solidFill>
                      <a:srgbClr val="000000"/>
                    </a:solidFill>
                  </a:rPr>
                  <a:t>研究者</a:t>
                </a:r>
              </a:p>
            </p:txBody>
          </p:sp>
          <p:sp>
            <p:nvSpPr>
              <p:cNvPr id="51" name="円/楕円 106"/>
              <p:cNvSpPr>
                <a:spLocks noChangeArrowheads="1"/>
              </p:cNvSpPr>
              <p:nvPr/>
            </p:nvSpPr>
            <p:spPr bwMode="auto">
              <a:xfrm>
                <a:off x="6397085" y="6020795"/>
                <a:ext cx="766658" cy="328242"/>
              </a:xfrm>
              <a:prstGeom prst="ellipse">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ja-JP" altLang="en-US" sz="900">
                    <a:solidFill>
                      <a:srgbClr val="000000"/>
                    </a:solidFill>
                  </a:rPr>
                  <a:t>研究者</a:t>
                </a:r>
              </a:p>
            </p:txBody>
          </p:sp>
        </p:grpSp>
        <p:cxnSp>
          <p:nvCxnSpPr>
            <p:cNvPr id="36" name="直線矢印コネクタ 35"/>
            <p:cNvCxnSpPr/>
            <p:nvPr/>
          </p:nvCxnSpPr>
          <p:spPr>
            <a:xfrm>
              <a:off x="1897063" y="3709894"/>
              <a:ext cx="1368425" cy="0"/>
            </a:xfrm>
            <a:prstGeom prst="straightConnector1">
              <a:avLst/>
            </a:prstGeom>
            <a:ln w="381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794" name="AutoShape 16"/>
            <p:cNvSpPr>
              <a:spLocks noChangeArrowheads="1"/>
            </p:cNvSpPr>
            <p:nvPr/>
          </p:nvSpPr>
          <p:spPr bwMode="auto">
            <a:xfrm>
              <a:off x="833438" y="3549650"/>
              <a:ext cx="1236662" cy="663575"/>
            </a:xfrm>
            <a:prstGeom prst="can">
              <a:avLst>
                <a:gd name="adj" fmla="val 25000"/>
              </a:avLst>
            </a:prstGeom>
            <a:solidFill>
              <a:srgbClr val="D9D9D9"/>
            </a:solidFill>
            <a:ln w="9525">
              <a:solidFill>
                <a:srgbClr val="000000"/>
              </a:solidFill>
              <a:round/>
              <a:headEnd/>
              <a:tailEnd/>
            </a:ln>
          </p:spPr>
          <p:txBody>
            <a:bodyPr wrap="none" anchor="ctr"/>
            <a:lstStyle/>
            <a:p>
              <a:pPr algn="ctr"/>
              <a:r>
                <a:rPr lang="ja-JP" altLang="en-US" sz="1400">
                  <a:solidFill>
                    <a:srgbClr val="000000"/>
                  </a:solidFill>
                </a:rPr>
                <a:t>科研費管理</a:t>
              </a:r>
              <a:endParaRPr lang="en-US" altLang="ja-JP" sz="1400">
                <a:solidFill>
                  <a:srgbClr val="000000"/>
                </a:solidFill>
              </a:endParaRPr>
            </a:p>
            <a:p>
              <a:pPr algn="ctr"/>
              <a:r>
                <a:rPr lang="ja-JP" altLang="en-US" sz="1400">
                  <a:solidFill>
                    <a:srgbClr val="000000"/>
                  </a:solidFill>
                </a:rPr>
                <a:t>データベース</a:t>
              </a:r>
            </a:p>
          </p:txBody>
        </p:sp>
        <p:cxnSp>
          <p:nvCxnSpPr>
            <p:cNvPr id="38" name="直線矢印コネクタ 37"/>
            <p:cNvCxnSpPr/>
            <p:nvPr/>
          </p:nvCxnSpPr>
          <p:spPr>
            <a:xfrm flipH="1">
              <a:off x="6000750" y="3709894"/>
              <a:ext cx="1368425" cy="0"/>
            </a:xfrm>
            <a:prstGeom prst="straightConnector1">
              <a:avLst/>
            </a:prstGeom>
            <a:ln w="381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31796" name="グループ化 159"/>
            <p:cNvGrpSpPr>
              <a:grpSpLocks/>
            </p:cNvGrpSpPr>
            <p:nvPr/>
          </p:nvGrpSpPr>
          <p:grpSpPr bwMode="auto">
            <a:xfrm>
              <a:off x="6810375" y="3414713"/>
              <a:ext cx="1566863" cy="798512"/>
              <a:chOff x="6762750" y="3494335"/>
              <a:chExt cx="1566863" cy="798761"/>
            </a:xfrm>
          </p:grpSpPr>
          <p:sp>
            <p:nvSpPr>
              <p:cNvPr id="31800" name="AutoShape 19"/>
              <p:cNvSpPr>
                <a:spLocks noChangeArrowheads="1"/>
              </p:cNvSpPr>
              <p:nvPr/>
            </p:nvSpPr>
            <p:spPr bwMode="auto">
              <a:xfrm>
                <a:off x="6961187" y="3494335"/>
                <a:ext cx="1368426" cy="639763"/>
              </a:xfrm>
              <a:prstGeom prst="can">
                <a:avLst>
                  <a:gd name="adj" fmla="val 25000"/>
                </a:avLst>
              </a:prstGeom>
              <a:solidFill>
                <a:srgbClr val="D9D9D9"/>
              </a:solidFill>
              <a:ln w="9525">
                <a:solidFill>
                  <a:srgbClr val="000000"/>
                </a:solidFill>
                <a:round/>
                <a:headEnd/>
                <a:tailEnd/>
              </a:ln>
            </p:spPr>
            <p:txBody>
              <a:bodyPr wrap="none" anchor="ctr"/>
              <a:lstStyle/>
              <a:p>
                <a:pPr algn="ctr"/>
                <a:r>
                  <a:rPr lang="ja-JP" altLang="en-US" sz="1400">
                    <a:solidFill>
                      <a:srgbClr val="000000"/>
                    </a:solidFill>
                  </a:rPr>
                  <a:t>機関リポジトリ</a:t>
                </a:r>
              </a:p>
            </p:txBody>
          </p:sp>
          <p:sp>
            <p:nvSpPr>
              <p:cNvPr id="31801" name="AutoShape 19"/>
              <p:cNvSpPr>
                <a:spLocks noChangeArrowheads="1"/>
              </p:cNvSpPr>
              <p:nvPr/>
            </p:nvSpPr>
            <p:spPr bwMode="auto">
              <a:xfrm>
                <a:off x="6851650" y="3573016"/>
                <a:ext cx="1368426" cy="639764"/>
              </a:xfrm>
              <a:prstGeom prst="can">
                <a:avLst>
                  <a:gd name="adj" fmla="val 25000"/>
                </a:avLst>
              </a:prstGeom>
              <a:solidFill>
                <a:srgbClr val="D9D9D9"/>
              </a:solidFill>
              <a:ln w="9525">
                <a:solidFill>
                  <a:srgbClr val="000000"/>
                </a:solidFill>
                <a:round/>
                <a:headEnd/>
                <a:tailEnd/>
              </a:ln>
            </p:spPr>
            <p:txBody>
              <a:bodyPr wrap="none" anchor="ctr"/>
              <a:lstStyle/>
              <a:p>
                <a:pPr algn="ctr"/>
                <a:r>
                  <a:rPr lang="ja-JP" altLang="en-US" sz="1400">
                    <a:solidFill>
                      <a:srgbClr val="000000"/>
                    </a:solidFill>
                  </a:rPr>
                  <a:t>機関リポジトリ</a:t>
                </a:r>
              </a:p>
            </p:txBody>
          </p:sp>
          <p:sp>
            <p:nvSpPr>
              <p:cNvPr id="31802" name="AutoShape 19"/>
              <p:cNvSpPr>
                <a:spLocks noChangeArrowheads="1"/>
              </p:cNvSpPr>
              <p:nvPr/>
            </p:nvSpPr>
            <p:spPr bwMode="auto">
              <a:xfrm>
                <a:off x="6762750" y="3653333"/>
                <a:ext cx="1368426" cy="639763"/>
              </a:xfrm>
              <a:prstGeom prst="can">
                <a:avLst>
                  <a:gd name="adj" fmla="val 25000"/>
                </a:avLst>
              </a:prstGeom>
              <a:solidFill>
                <a:srgbClr val="D9D9D9"/>
              </a:solidFill>
              <a:ln w="9525">
                <a:solidFill>
                  <a:srgbClr val="000000"/>
                </a:solidFill>
                <a:round/>
                <a:headEnd/>
                <a:tailEnd/>
              </a:ln>
            </p:spPr>
            <p:txBody>
              <a:bodyPr wrap="none" anchor="ctr"/>
              <a:lstStyle/>
              <a:p>
                <a:pPr algn="ctr"/>
                <a:r>
                  <a:rPr lang="ja-JP" altLang="en-US" sz="1400">
                    <a:solidFill>
                      <a:srgbClr val="000000"/>
                    </a:solidFill>
                  </a:rPr>
                  <a:t>機関リポジトリ</a:t>
                </a:r>
              </a:p>
            </p:txBody>
          </p:sp>
        </p:grpSp>
        <p:sp>
          <p:nvSpPr>
            <p:cNvPr id="40" name="Text Box 14"/>
            <p:cNvSpPr txBox="1">
              <a:spLocks noChangeArrowheads="1"/>
            </p:cNvSpPr>
            <p:nvPr/>
          </p:nvSpPr>
          <p:spPr bwMode="auto">
            <a:xfrm>
              <a:off x="5784850" y="4286177"/>
              <a:ext cx="504825" cy="276235"/>
            </a:xfrm>
            <a:prstGeom prst="rect">
              <a:avLst/>
            </a:prstGeom>
            <a:solidFill>
              <a:schemeClr val="bg1"/>
            </a:solidFill>
            <a:ln w="9525">
              <a:solidFill>
                <a:schemeClr val="bg1">
                  <a:lumMod val="50000"/>
                </a:schemeClr>
              </a:solidFill>
              <a:miter lim="800000"/>
              <a:headEnd/>
              <a:tailEnd/>
            </a:ln>
          </p:spPr>
          <p:txBody>
            <a:bodyPr>
              <a:spAutoFit/>
            </a:bodyPr>
            <a:lstStyle/>
            <a:p>
              <a:pPr algn="ctr" fontAlgn="auto">
                <a:spcBef>
                  <a:spcPts val="0"/>
                </a:spcBef>
                <a:spcAft>
                  <a:spcPts val="0"/>
                </a:spcAft>
                <a:defRPr/>
              </a:pPr>
              <a:r>
                <a:rPr lang="en-US" altLang="ja-JP" sz="1200" dirty="0">
                  <a:solidFill>
                    <a:srgbClr val="000000"/>
                  </a:solidFill>
                  <a:latin typeface="+mn-lt"/>
                  <a:ea typeface="+mn-ea"/>
                </a:rPr>
                <a:t>R&amp;R</a:t>
              </a:r>
              <a:endParaRPr lang="ja-JP" altLang="en-US" sz="1200" dirty="0">
                <a:solidFill>
                  <a:srgbClr val="000000"/>
                </a:solidFill>
                <a:latin typeface="+mn-lt"/>
                <a:ea typeface="+mn-ea"/>
              </a:endParaRPr>
            </a:p>
          </p:txBody>
        </p:sp>
        <p:cxnSp>
          <p:nvCxnSpPr>
            <p:cNvPr id="41" name="直線矢印コネクタ 40"/>
            <p:cNvCxnSpPr>
              <a:stCxn id="21" idx="0"/>
            </p:cNvCxnSpPr>
            <p:nvPr/>
          </p:nvCxnSpPr>
          <p:spPr>
            <a:xfrm flipV="1">
              <a:off x="5627688" y="4429057"/>
              <a:ext cx="187325" cy="249247"/>
            </a:xfrm>
            <a:prstGeom prst="straightConnector1">
              <a:avLst/>
            </a:prstGeom>
            <a:ln w="254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42" name="Picture 13"/>
            <p:cNvPicPr>
              <a:picLocks noChangeAspect="1" noChangeArrowheads="1"/>
            </p:cNvPicPr>
            <p:nvPr/>
          </p:nvPicPr>
          <p:blipFill>
            <a:blip r:embed="rId6" cstate="print"/>
            <a:srcRect/>
            <a:stretch>
              <a:fillRect/>
            </a:stretch>
          </p:blipFill>
          <p:spPr bwMode="auto">
            <a:xfrm>
              <a:off x="3192463" y="4573525"/>
              <a:ext cx="1276350" cy="495318"/>
            </a:xfrm>
            <a:prstGeom prst="rect">
              <a:avLst/>
            </a:prstGeom>
            <a:noFill/>
            <a:ln w="9525">
              <a:solidFill>
                <a:schemeClr val="bg1">
                  <a:lumMod val="65000"/>
                </a:schemeClr>
              </a:solidFill>
              <a:miter lim="800000"/>
              <a:headEnd/>
              <a:tailEnd/>
            </a:ln>
          </p:spPr>
        </p:pic>
      </p:grpSp>
      <p:sp>
        <p:nvSpPr>
          <p:cNvPr id="31750" name="スライド番号プレースホルダ 4"/>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87ADE1DC-1D25-4208-B408-96F158604C4A}" type="slidenum">
              <a:rPr lang="ja-JP" altLang="en-US" sz="1400">
                <a:solidFill>
                  <a:srgbClr val="000000"/>
                </a:solidFill>
                <a:latin typeface="Arial" charset="0"/>
              </a:rPr>
              <a:pPr algn="r"/>
              <a:t>21</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番号プレースホルダ 2"/>
          <p:cNvSpPr>
            <a:spLocks noGrp="1"/>
          </p:cNvSpPr>
          <p:nvPr>
            <p:ph type="sldNum" sz="quarter" idx="10"/>
          </p:nvPr>
        </p:nvSpPr>
        <p:spPr>
          <a:xfrm>
            <a:off x="8027988" y="6416675"/>
            <a:ext cx="984250" cy="441325"/>
          </a:xfrm>
          <a:noFill/>
        </p:spPr>
        <p:txBody>
          <a:bodyPr/>
          <a:lstStyle/>
          <a:p>
            <a:fld id="{E3BC59EE-58F4-4DB4-85AB-57F027E36DB2}" type="slidenum">
              <a:rPr lang="ja-JP" altLang="en-US" sz="1600" smtClean="0">
                <a:solidFill>
                  <a:srgbClr val="FFFFFF"/>
                </a:solidFill>
                <a:latin typeface="Calibri" pitchFamily="34" charset="0"/>
                <a:ea typeface="ＭＳ Ｐゴシック" charset="-128"/>
              </a:rPr>
              <a:pPr/>
              <a:t>22</a:t>
            </a:fld>
            <a:endParaRPr lang="ja-JP" altLang="en-US" sz="1600" smtClean="0">
              <a:solidFill>
                <a:srgbClr val="FFFFFF"/>
              </a:solidFill>
              <a:latin typeface="Calibri" pitchFamily="34" charset="0"/>
              <a:ea typeface="ＭＳ Ｐゴシック" charset="-128"/>
            </a:endParaRPr>
          </a:p>
        </p:txBody>
      </p:sp>
      <p:grpSp>
        <p:nvGrpSpPr>
          <p:cNvPr id="32771" name="グループ化 3"/>
          <p:cNvGrpSpPr>
            <a:grpSpLocks/>
          </p:cNvGrpSpPr>
          <p:nvPr/>
        </p:nvGrpSpPr>
        <p:grpSpPr bwMode="auto">
          <a:xfrm>
            <a:off x="503238" y="1592263"/>
            <a:ext cx="8083550" cy="3511550"/>
            <a:chOff x="539750" y="3036888"/>
            <a:chExt cx="8083550" cy="3511550"/>
          </a:xfrm>
        </p:grpSpPr>
        <p:sp>
          <p:nvSpPr>
            <p:cNvPr id="5" name="正方形/長方形 4"/>
            <p:cNvSpPr/>
            <p:nvPr/>
          </p:nvSpPr>
          <p:spPr>
            <a:xfrm>
              <a:off x="2376487" y="3036888"/>
              <a:ext cx="1349375"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MEXT</a:t>
              </a:r>
            </a:p>
            <a:p>
              <a:pPr algn="ctr" fontAlgn="auto">
                <a:spcBef>
                  <a:spcPts val="0"/>
                </a:spcBef>
                <a:spcAft>
                  <a:spcPts val="0"/>
                </a:spcAft>
                <a:defRPr/>
              </a:pPr>
              <a:r>
                <a:rPr lang="en-US" altLang="ja-JP" dirty="0">
                  <a:solidFill>
                    <a:schemeClr val="tx1"/>
                  </a:solidFill>
                </a:rPr>
                <a:t>JSPS</a:t>
              </a:r>
            </a:p>
          </p:txBody>
        </p:sp>
        <p:pic>
          <p:nvPicPr>
            <p:cNvPr id="32777" name="Picture 66" descr="KAKEN 研究課題・成果情報 科学研究費助成事業データベース"/>
            <p:cNvPicPr>
              <a:picLocks noChangeAspect="1" noChangeArrowheads="1"/>
            </p:cNvPicPr>
            <p:nvPr/>
          </p:nvPicPr>
          <p:blipFill>
            <a:blip r:embed="rId3" cstate="print"/>
            <a:srcRect/>
            <a:stretch>
              <a:fillRect/>
            </a:stretch>
          </p:blipFill>
          <p:spPr bwMode="auto">
            <a:xfrm>
              <a:off x="4364038" y="3111500"/>
              <a:ext cx="1743075" cy="800100"/>
            </a:xfrm>
            <a:prstGeom prst="rect">
              <a:avLst/>
            </a:prstGeom>
            <a:noFill/>
            <a:ln w="9525">
              <a:noFill/>
              <a:miter lim="800000"/>
              <a:headEnd/>
              <a:tailEnd/>
            </a:ln>
          </p:spPr>
        </p:pic>
        <p:sp>
          <p:nvSpPr>
            <p:cNvPr id="7" name="円柱 6"/>
            <p:cNvSpPr/>
            <p:nvPr/>
          </p:nvSpPr>
          <p:spPr>
            <a:xfrm>
              <a:off x="539750" y="4090988"/>
              <a:ext cx="1081087" cy="82867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e-Rad</a:t>
              </a:r>
              <a:r>
                <a:rPr lang="ja-JP" altLang="en-US" dirty="0">
                  <a:solidFill>
                    <a:schemeClr val="tx1"/>
                  </a:solidFill>
                </a:rPr>
                <a:t>*</a:t>
              </a:r>
              <a:endParaRPr lang="en-US" altLang="ja-JP" dirty="0">
                <a:solidFill>
                  <a:schemeClr val="tx1"/>
                </a:solidFill>
              </a:endParaRPr>
            </a:p>
          </p:txBody>
        </p:sp>
        <p:cxnSp>
          <p:nvCxnSpPr>
            <p:cNvPr id="8" name="直線矢印コネクタ 7"/>
            <p:cNvCxnSpPr/>
            <p:nvPr/>
          </p:nvCxnSpPr>
          <p:spPr>
            <a:xfrm flipV="1">
              <a:off x="1714500" y="3911600"/>
              <a:ext cx="404812" cy="346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3836987" y="3519488"/>
              <a:ext cx="3937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376487" y="5145088"/>
              <a:ext cx="1349375" cy="954087"/>
            </a:xfrm>
            <a:prstGeom prst="rect">
              <a:avLst/>
            </a:prstGeom>
            <a:solidFill>
              <a:srgbClr val="99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JST</a:t>
              </a:r>
            </a:p>
            <a:p>
              <a:pPr algn="ctr" fontAlgn="auto">
                <a:spcBef>
                  <a:spcPts val="0"/>
                </a:spcBef>
                <a:spcAft>
                  <a:spcPts val="0"/>
                </a:spcAft>
                <a:defRPr/>
              </a:pPr>
              <a:r>
                <a:rPr lang="ja-JP" altLang="en-US" dirty="0">
                  <a:solidFill>
                    <a:schemeClr val="tx1"/>
                  </a:solidFill>
                </a:rPr>
                <a:t>（</a:t>
              </a:r>
              <a:r>
                <a:rPr lang="en-US" altLang="ja-JP" dirty="0">
                  <a:solidFill>
                    <a:schemeClr val="tx1"/>
                  </a:solidFill>
                </a:rPr>
                <a:t>FMDB</a:t>
              </a:r>
              <a:r>
                <a:rPr lang="ja-JP" altLang="en-US" dirty="0">
                  <a:solidFill>
                    <a:schemeClr val="tx1"/>
                  </a:solidFill>
                </a:rPr>
                <a:t>*）</a:t>
              </a:r>
            </a:p>
          </p:txBody>
        </p:sp>
        <p:sp>
          <p:nvSpPr>
            <p:cNvPr id="11" name="円柱 10"/>
            <p:cNvSpPr/>
            <p:nvPr/>
          </p:nvSpPr>
          <p:spPr>
            <a:xfrm>
              <a:off x="4484687" y="5062538"/>
              <a:ext cx="1562100" cy="1116012"/>
            </a:xfrm>
            <a:prstGeom prst="can">
              <a:avLst/>
            </a:prstGeom>
            <a:solidFill>
              <a:srgbClr val="99FFC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rPr>
                <a:t>JST</a:t>
              </a:r>
              <a:r>
                <a:rPr lang="ja-JP" altLang="en-US" dirty="0">
                  <a:solidFill>
                    <a:schemeClr val="tx1"/>
                  </a:solidFill>
                </a:rPr>
                <a:t> </a:t>
              </a:r>
              <a:r>
                <a:rPr lang="en-US" altLang="ja-JP" dirty="0">
                  <a:solidFill>
                    <a:schemeClr val="tx1"/>
                  </a:solidFill>
                </a:rPr>
                <a:t>Project DB</a:t>
              </a:r>
              <a:endParaRPr lang="ja-JP" altLang="en-US" dirty="0">
                <a:solidFill>
                  <a:schemeClr val="tx1"/>
                </a:solidFill>
              </a:endParaRPr>
            </a:p>
          </p:txBody>
        </p:sp>
        <p:cxnSp>
          <p:nvCxnSpPr>
            <p:cNvPr id="12" name="直線矢印コネクタ 11"/>
            <p:cNvCxnSpPr/>
            <p:nvPr/>
          </p:nvCxnSpPr>
          <p:spPr>
            <a:xfrm>
              <a:off x="3881437" y="5621338"/>
              <a:ext cx="3952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endCxn id="32788" idx="1"/>
            </p:cNvCxnSpPr>
            <p:nvPr/>
          </p:nvCxnSpPr>
          <p:spPr>
            <a:xfrm>
              <a:off x="6429375" y="3511550"/>
              <a:ext cx="1085850" cy="987425"/>
            </a:xfrm>
            <a:prstGeom prst="bentConnector3">
              <a:avLst>
                <a:gd name="adj1" fmla="val 50000"/>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785" name="テキスト ボックス 10"/>
            <p:cNvSpPr txBox="1">
              <a:spLocks noChangeArrowheads="1"/>
            </p:cNvSpPr>
            <p:nvPr/>
          </p:nvSpPr>
          <p:spPr bwMode="auto">
            <a:xfrm>
              <a:off x="4069150" y="6178550"/>
              <a:ext cx="3244850" cy="369888"/>
            </a:xfrm>
            <a:prstGeom prst="rect">
              <a:avLst/>
            </a:prstGeom>
            <a:noFill/>
            <a:ln w="9525">
              <a:noFill/>
              <a:miter lim="800000"/>
              <a:headEnd/>
              <a:tailEnd/>
            </a:ln>
          </p:spPr>
          <p:txBody>
            <a:bodyPr wrap="none">
              <a:spAutoFit/>
            </a:bodyPr>
            <a:lstStyle/>
            <a:p>
              <a:r>
                <a:rPr lang="en-US" altLang="ja-JP" sz="1800">
                  <a:latin typeface="Arial" charset="0"/>
                </a:rPr>
                <a:t>JST</a:t>
              </a:r>
              <a:r>
                <a:rPr lang="ja-JP" altLang="en-US" sz="1800">
                  <a:latin typeface="Arial" charset="0"/>
                </a:rPr>
                <a:t>の委託を受けて</a:t>
              </a:r>
              <a:r>
                <a:rPr lang="en-US" altLang="ja-JP" sz="1800">
                  <a:latin typeface="Arial" charset="0"/>
                </a:rPr>
                <a:t>NII</a:t>
              </a:r>
              <a:r>
                <a:rPr lang="ja-JP" altLang="en-US" sz="1800">
                  <a:latin typeface="Arial" charset="0"/>
                </a:rPr>
                <a:t>が開発</a:t>
              </a:r>
            </a:p>
          </p:txBody>
        </p:sp>
        <p:cxnSp>
          <p:nvCxnSpPr>
            <p:cNvPr id="15" name="直線コネクタ 14"/>
            <p:cNvCxnSpPr/>
            <p:nvPr/>
          </p:nvCxnSpPr>
          <p:spPr>
            <a:xfrm flipH="1">
              <a:off x="6967537" y="4497388"/>
              <a:ext cx="4763" cy="10922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429375" y="5589588"/>
              <a:ext cx="538162"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788" name="テキスト ボックス 17"/>
            <p:cNvSpPr txBox="1">
              <a:spLocks noChangeArrowheads="1"/>
            </p:cNvSpPr>
            <p:nvPr/>
          </p:nvSpPr>
          <p:spPr bwMode="auto">
            <a:xfrm>
              <a:off x="7515225" y="4175125"/>
              <a:ext cx="1108075" cy="646113"/>
            </a:xfrm>
            <a:prstGeom prst="rect">
              <a:avLst/>
            </a:prstGeom>
            <a:noFill/>
            <a:ln w="9525">
              <a:noFill/>
              <a:miter lim="800000"/>
              <a:headEnd/>
              <a:tailEnd/>
            </a:ln>
          </p:spPr>
          <p:txBody>
            <a:bodyPr wrap="none">
              <a:spAutoFit/>
            </a:bodyPr>
            <a:lstStyle/>
            <a:p>
              <a:r>
                <a:rPr lang="ja-JP" altLang="en-US" sz="1800">
                  <a:latin typeface="Arial" charset="0"/>
                </a:rPr>
                <a:t>統合検索</a:t>
              </a:r>
              <a:endParaRPr lang="en-US" altLang="ja-JP" sz="1800">
                <a:latin typeface="Arial" charset="0"/>
              </a:endParaRPr>
            </a:p>
            <a:p>
              <a:r>
                <a:rPr lang="ja-JP" altLang="en-US" sz="1800">
                  <a:latin typeface="Arial" charset="0"/>
                </a:rPr>
                <a:t>（計画中）</a:t>
              </a:r>
            </a:p>
          </p:txBody>
        </p:sp>
        <p:sp>
          <p:nvSpPr>
            <p:cNvPr id="32789" name="テキスト ボックス 74"/>
            <p:cNvSpPr txBox="1">
              <a:spLocks noChangeArrowheads="1"/>
            </p:cNvSpPr>
            <p:nvPr/>
          </p:nvSpPr>
          <p:spPr bwMode="auto">
            <a:xfrm>
              <a:off x="4383088" y="4733925"/>
              <a:ext cx="1646605" cy="369332"/>
            </a:xfrm>
            <a:prstGeom prst="rect">
              <a:avLst/>
            </a:prstGeom>
            <a:noFill/>
            <a:ln w="9525">
              <a:noFill/>
              <a:miter lim="800000"/>
              <a:headEnd/>
              <a:tailEnd/>
            </a:ln>
          </p:spPr>
          <p:txBody>
            <a:bodyPr wrap="none">
              <a:spAutoFit/>
            </a:bodyPr>
            <a:lstStyle/>
            <a:p>
              <a:r>
                <a:rPr lang="en-US" altLang="ja-JP" sz="1800" dirty="0" smtClean="0">
                  <a:latin typeface="Arial" charset="0"/>
                </a:rPr>
                <a:t>H27.9.30</a:t>
              </a:r>
              <a:r>
                <a:rPr lang="ja-JP" altLang="en-US" sz="1800" dirty="0" smtClean="0">
                  <a:latin typeface="Arial" charset="0"/>
                </a:rPr>
                <a:t> 公開</a:t>
              </a:r>
              <a:endParaRPr lang="ja-JP" altLang="en-US" sz="1800" dirty="0">
                <a:latin typeface="Arial" charset="0"/>
              </a:endParaRPr>
            </a:p>
          </p:txBody>
        </p:sp>
        <p:cxnSp>
          <p:nvCxnSpPr>
            <p:cNvPr id="19" name="直線矢印コネクタ 18"/>
            <p:cNvCxnSpPr/>
            <p:nvPr/>
          </p:nvCxnSpPr>
          <p:spPr>
            <a:xfrm>
              <a:off x="1725612" y="4821238"/>
              <a:ext cx="393700" cy="323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91" name="テキスト ボックス 74"/>
            <p:cNvSpPr txBox="1">
              <a:spLocks noChangeArrowheads="1"/>
            </p:cNvSpPr>
            <p:nvPr/>
          </p:nvSpPr>
          <p:spPr bwMode="auto">
            <a:xfrm>
              <a:off x="4100513" y="3903663"/>
              <a:ext cx="2840037" cy="368300"/>
            </a:xfrm>
            <a:prstGeom prst="rect">
              <a:avLst/>
            </a:prstGeom>
            <a:noFill/>
            <a:ln w="9525">
              <a:noFill/>
              <a:miter lim="800000"/>
              <a:headEnd/>
              <a:tailEnd/>
            </a:ln>
          </p:spPr>
          <p:txBody>
            <a:bodyPr wrap="none">
              <a:spAutoFit/>
            </a:bodyPr>
            <a:lstStyle/>
            <a:p>
              <a:r>
                <a:rPr lang="en-US" altLang="ja-JP" sz="1800">
                  <a:latin typeface="Arial" charset="0"/>
                </a:rPr>
                <a:t>H28</a:t>
              </a:r>
              <a:r>
                <a:rPr lang="ja-JP" altLang="en-US" sz="1800">
                  <a:latin typeface="Arial" charset="0"/>
                </a:rPr>
                <a:t>春 新</a:t>
              </a:r>
              <a:r>
                <a:rPr lang="en-US" altLang="ja-JP" sz="1800">
                  <a:latin typeface="Arial" charset="0"/>
                </a:rPr>
                <a:t>KAKEN</a:t>
              </a:r>
              <a:r>
                <a:rPr lang="ja-JP" altLang="en-US" sz="1800">
                  <a:latin typeface="Arial" charset="0"/>
                </a:rPr>
                <a:t>開始予定</a:t>
              </a:r>
            </a:p>
          </p:txBody>
        </p:sp>
      </p:grpSp>
      <p:sp>
        <p:nvSpPr>
          <p:cNvPr id="88069" name="正方形/長方形 20"/>
          <p:cNvSpPr>
            <a:spLocks noChangeArrowheads="1"/>
          </p:cNvSpPr>
          <p:nvPr/>
        </p:nvSpPr>
        <p:spPr bwMode="auto">
          <a:xfrm>
            <a:off x="1588"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2800" dirty="0" smtClean="0">
                <a:latin typeface="+mn-ea"/>
                <a:ea typeface="+mn-ea"/>
              </a:rPr>
              <a:t>KAKEN</a:t>
            </a:r>
            <a:r>
              <a:rPr lang="ja-JP" altLang="en-US" sz="2800" dirty="0" smtClean="0">
                <a:latin typeface="+mn-ea"/>
                <a:ea typeface="+mn-ea"/>
              </a:rPr>
              <a:t>から</a:t>
            </a:r>
            <a:r>
              <a:rPr lang="en-US" altLang="ja-JP" sz="2800" dirty="0" smtClean="0">
                <a:latin typeface="+mn-ea"/>
                <a:ea typeface="+mn-ea"/>
              </a:rPr>
              <a:t>SEIKA</a:t>
            </a:r>
            <a:r>
              <a:rPr lang="ja-JP" altLang="en-US" sz="2800" dirty="0" smtClean="0">
                <a:latin typeface="+mn-ea"/>
                <a:ea typeface="+mn-ea"/>
              </a:rPr>
              <a:t>へ</a:t>
            </a:r>
            <a:endParaRPr lang="ja-JP" altLang="en-US" sz="2800" dirty="0">
              <a:latin typeface="+mn-ea"/>
              <a:ea typeface="+mn-ea"/>
            </a:endParaRPr>
          </a:p>
        </p:txBody>
      </p:sp>
      <p:sp>
        <p:nvSpPr>
          <p:cNvPr id="32773" name="テキスト ボックス 10"/>
          <p:cNvSpPr txBox="1">
            <a:spLocks noChangeArrowheads="1"/>
          </p:cNvSpPr>
          <p:nvPr/>
        </p:nvSpPr>
        <p:spPr bwMode="auto">
          <a:xfrm>
            <a:off x="457200" y="3538538"/>
            <a:ext cx="1368425" cy="430212"/>
          </a:xfrm>
          <a:prstGeom prst="rect">
            <a:avLst/>
          </a:prstGeom>
          <a:noFill/>
          <a:ln w="9525">
            <a:noFill/>
            <a:miter lim="800000"/>
            <a:headEnd/>
            <a:tailEnd/>
          </a:ln>
        </p:spPr>
        <p:txBody>
          <a:bodyPr wrap="none">
            <a:spAutoFit/>
          </a:bodyPr>
          <a:lstStyle/>
          <a:p>
            <a:r>
              <a:rPr lang="ja-JP" altLang="en-US" sz="1100">
                <a:latin typeface="Arial" charset="0"/>
              </a:rPr>
              <a:t>*府省共通研究開発</a:t>
            </a:r>
            <a:endParaRPr lang="en-US" altLang="ja-JP" sz="1100">
              <a:latin typeface="Arial" charset="0"/>
            </a:endParaRPr>
          </a:p>
          <a:p>
            <a:r>
              <a:rPr lang="ja-JP" altLang="en-US" sz="1100">
                <a:latin typeface="Arial" charset="0"/>
              </a:rPr>
              <a:t>管理システム</a:t>
            </a:r>
          </a:p>
        </p:txBody>
      </p:sp>
      <p:sp>
        <p:nvSpPr>
          <p:cNvPr id="32774" name="テキスト ボックス 10"/>
          <p:cNvSpPr txBox="1">
            <a:spLocks noChangeArrowheads="1"/>
          </p:cNvSpPr>
          <p:nvPr/>
        </p:nvSpPr>
        <p:spPr bwMode="auto">
          <a:xfrm>
            <a:off x="2266950" y="4703763"/>
            <a:ext cx="1658938" cy="430212"/>
          </a:xfrm>
          <a:prstGeom prst="rect">
            <a:avLst/>
          </a:prstGeom>
          <a:noFill/>
          <a:ln w="9525">
            <a:noFill/>
            <a:miter lim="800000"/>
            <a:headEnd/>
            <a:tailEnd/>
          </a:ln>
        </p:spPr>
        <p:txBody>
          <a:bodyPr wrap="none">
            <a:spAutoFit/>
          </a:bodyPr>
          <a:lstStyle/>
          <a:p>
            <a:r>
              <a:rPr lang="ja-JP" altLang="en-US" sz="1100">
                <a:latin typeface="Arial" charset="0"/>
              </a:rPr>
              <a:t>*</a:t>
            </a:r>
            <a:r>
              <a:rPr lang="en-US" altLang="ja-JP" sz="1100">
                <a:latin typeface="Arial" charset="0"/>
              </a:rPr>
              <a:t>JST</a:t>
            </a:r>
            <a:r>
              <a:rPr lang="ja-JP" altLang="en-US" sz="1100">
                <a:latin typeface="Arial" charset="0"/>
              </a:rPr>
              <a:t>ファンディング</a:t>
            </a:r>
            <a:endParaRPr lang="en-US" altLang="ja-JP" sz="1100">
              <a:latin typeface="Arial" charset="0"/>
            </a:endParaRPr>
          </a:p>
          <a:p>
            <a:r>
              <a:rPr lang="ja-JP" altLang="en-US" sz="1100">
                <a:latin typeface="Arial" charset="0"/>
              </a:rPr>
              <a:t>マネジメントデータベース</a:t>
            </a:r>
          </a:p>
        </p:txBody>
      </p:sp>
      <p:sp>
        <p:nvSpPr>
          <p:cNvPr id="32775" name="スライド番号プレースホルダ 4"/>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85B67AAF-594B-4E8D-9B76-0A48303AE58A}" type="slidenum">
              <a:rPr lang="ja-JP" altLang="en-US" sz="1400">
                <a:solidFill>
                  <a:srgbClr val="000000"/>
                </a:solidFill>
                <a:latin typeface="Arial" charset="0"/>
              </a:rPr>
              <a:pPr algn="r"/>
              <a:t>22</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 2"/>
          <p:cNvSpPr>
            <a:spLocks noGrp="1"/>
          </p:cNvSpPr>
          <p:nvPr>
            <p:ph type="sldNum" sz="quarter" idx="10"/>
          </p:nvPr>
        </p:nvSpPr>
        <p:spPr>
          <a:xfrm>
            <a:off x="8027988" y="6416675"/>
            <a:ext cx="984250" cy="441325"/>
          </a:xfrm>
          <a:noFill/>
        </p:spPr>
        <p:txBody>
          <a:bodyPr/>
          <a:lstStyle/>
          <a:p>
            <a:fld id="{954385CD-BFCB-446F-B2A7-B4A530AE66BA}" type="slidenum">
              <a:rPr lang="ja-JP" altLang="en-US" sz="1600" smtClean="0">
                <a:solidFill>
                  <a:srgbClr val="FFFFFF"/>
                </a:solidFill>
                <a:latin typeface="Calibri" pitchFamily="34" charset="0"/>
                <a:ea typeface="ＭＳ Ｐゴシック" charset="-128"/>
              </a:rPr>
              <a:pPr/>
              <a:t>23</a:t>
            </a:fld>
            <a:endParaRPr lang="ja-JP" altLang="en-US" sz="1600" smtClean="0">
              <a:solidFill>
                <a:srgbClr val="FFFFFF"/>
              </a:solidFill>
              <a:latin typeface="Calibri" pitchFamily="34" charset="0"/>
              <a:ea typeface="ＭＳ Ｐゴシック" charset="-128"/>
            </a:endParaRPr>
          </a:p>
        </p:txBody>
      </p:sp>
      <p:sp>
        <p:nvSpPr>
          <p:cNvPr id="33795" name="コンテンツ プレースホルダ 2"/>
          <p:cNvSpPr txBox="1">
            <a:spLocks/>
          </p:cNvSpPr>
          <p:nvPr/>
        </p:nvSpPr>
        <p:spPr bwMode="auto">
          <a:xfrm>
            <a:off x="325438" y="765175"/>
            <a:ext cx="8315325" cy="5832475"/>
          </a:xfrm>
          <a:prstGeom prst="rect">
            <a:avLst/>
          </a:prstGeom>
          <a:noFill/>
          <a:ln w="9525">
            <a:noFill/>
            <a:miter lim="800000"/>
            <a:headEnd/>
            <a:tailEnd/>
          </a:ln>
        </p:spPr>
        <p:txBody>
          <a:bodyPr/>
          <a:lstStyle/>
          <a:p>
            <a:pPr marL="101600">
              <a:spcBef>
                <a:spcPct val="20000"/>
              </a:spcBef>
            </a:pPr>
            <a:r>
              <a:rPr lang="ja-JP" altLang="en-US" sz="2000" b="1">
                <a:latin typeface="ＭＳ Ｐゴシック" charset="-128"/>
              </a:rPr>
              <a:t>我が国の環境に合ったオープンアクセスの在り方を検討</a:t>
            </a:r>
            <a:endParaRPr lang="en-US" altLang="ja-JP" sz="2000" b="1">
              <a:latin typeface="ＭＳ Ｐゴシック" charset="-128"/>
            </a:endParaRPr>
          </a:p>
          <a:p>
            <a:pPr marL="709613" lvl="1" indent="-166688">
              <a:spcBef>
                <a:spcPct val="20000"/>
              </a:spcBef>
              <a:buFont typeface="Arial" charset="0"/>
              <a:buChar char="•"/>
            </a:pPr>
            <a:r>
              <a:rPr lang="ja-JP" altLang="en-US">
                <a:latin typeface="ＭＳ Ｐゴシック" charset="-128"/>
              </a:rPr>
              <a:t>機関リポジトリ事業との連携、セミナー等による</a:t>
            </a:r>
            <a:r>
              <a:rPr lang="en-US" altLang="ja-JP">
                <a:latin typeface="ＭＳ Ｐゴシック" charset="-128"/>
              </a:rPr>
              <a:t>Advocacy</a:t>
            </a:r>
            <a:r>
              <a:rPr lang="ja-JP" altLang="en-US">
                <a:latin typeface="ＭＳ Ｐゴシック" charset="-128"/>
              </a:rPr>
              <a:t>活動</a:t>
            </a:r>
            <a:endParaRPr lang="en-US" altLang="ja-JP">
              <a:latin typeface="ＭＳ Ｐゴシック" charset="-128"/>
            </a:endParaRPr>
          </a:p>
          <a:p>
            <a:pPr marL="101600">
              <a:spcBef>
                <a:spcPct val="20000"/>
              </a:spcBef>
            </a:pPr>
            <a:r>
              <a:rPr lang="en-US" altLang="ja-JP" sz="2000" b="1">
                <a:latin typeface="ＭＳ Ｐゴシック" charset="-128"/>
              </a:rPr>
              <a:t>SPARC Japan</a:t>
            </a:r>
            <a:r>
              <a:rPr lang="ja-JP" altLang="en-US" sz="2000" b="1">
                <a:latin typeface="ＭＳ Ｐゴシック" charset="-128"/>
              </a:rPr>
              <a:t>第</a:t>
            </a:r>
            <a:r>
              <a:rPr lang="en-US" altLang="ja-JP" sz="2000" b="1">
                <a:latin typeface="ＭＳ Ｐゴシック" charset="-128"/>
              </a:rPr>
              <a:t>4</a:t>
            </a:r>
            <a:r>
              <a:rPr lang="ja-JP" altLang="en-US" sz="2000" b="1">
                <a:latin typeface="ＭＳ Ｐゴシック" charset="-128"/>
              </a:rPr>
              <a:t>期（</a:t>
            </a:r>
            <a:r>
              <a:rPr lang="en-US" altLang="ja-JP" sz="2000" b="1">
                <a:latin typeface="ＭＳ Ｐゴシック" charset="-128"/>
              </a:rPr>
              <a:t>H25</a:t>
            </a:r>
            <a:r>
              <a:rPr lang="ja-JP" altLang="en-US" sz="2000" b="1">
                <a:latin typeface="ＭＳ Ｐゴシック" charset="-128"/>
              </a:rPr>
              <a:t>～</a:t>
            </a:r>
            <a:r>
              <a:rPr lang="en-US" altLang="ja-JP" sz="2000" b="1">
                <a:latin typeface="ＭＳ Ｐゴシック" charset="-128"/>
              </a:rPr>
              <a:t>27</a:t>
            </a:r>
            <a:r>
              <a:rPr lang="ja-JP" altLang="en-US" sz="2000" b="1">
                <a:latin typeface="ＭＳ Ｐゴシック" charset="-128"/>
              </a:rPr>
              <a:t>年度）の事業方針</a:t>
            </a:r>
            <a:endParaRPr lang="en-US" altLang="ja-JP" sz="2000" b="1">
              <a:latin typeface="ＭＳ Ｐゴシック" charset="-128"/>
            </a:endParaRPr>
          </a:p>
          <a:p>
            <a:pPr marL="101600">
              <a:spcBef>
                <a:spcPct val="20000"/>
              </a:spcBef>
            </a:pPr>
            <a:r>
              <a:rPr lang="ja-JP" altLang="en-US" sz="2000">
                <a:latin typeface="ＭＳ Ｐゴシック" charset="-128"/>
              </a:rPr>
              <a:t>　　図書館と連携して</a:t>
            </a:r>
            <a:r>
              <a:rPr lang="en-US" altLang="ja-JP" sz="2000">
                <a:latin typeface="ＭＳ Ｐゴシック" charset="-128"/>
              </a:rPr>
              <a:t>OA</a:t>
            </a:r>
            <a:r>
              <a:rPr lang="ja-JP" altLang="en-US" sz="2000">
                <a:latin typeface="ＭＳ Ｐゴシック" charset="-128"/>
              </a:rPr>
              <a:t>の問題に取り組む</a:t>
            </a:r>
            <a:endParaRPr lang="en-US" altLang="ja-JP" sz="2000">
              <a:latin typeface="ＭＳ Ｐゴシック" charset="-128"/>
            </a:endParaRPr>
          </a:p>
          <a:p>
            <a:pPr marL="709613" lvl="1" indent="-166688"/>
            <a:r>
              <a:rPr lang="ja-JP" altLang="en-US">
                <a:latin typeface="Gill Sans MT" pitchFamily="34" charset="0"/>
              </a:rPr>
              <a:t>・国際的な</a:t>
            </a:r>
            <a:r>
              <a:rPr lang="en-US" altLang="ja-JP">
                <a:latin typeface="Gill Sans MT" pitchFamily="34" charset="0"/>
              </a:rPr>
              <a:t>OA</a:t>
            </a:r>
            <a:r>
              <a:rPr lang="ja-JP" altLang="en-US">
                <a:latin typeface="Gill Sans MT" pitchFamily="34" charset="0"/>
              </a:rPr>
              <a:t>イニシャティブとの協調</a:t>
            </a:r>
            <a:endParaRPr lang="en-US" altLang="ja-JP">
              <a:latin typeface="Gill Sans MT" pitchFamily="34" charset="0"/>
            </a:endParaRPr>
          </a:p>
          <a:p>
            <a:pPr marL="709613" lvl="1" indent="-166688"/>
            <a:r>
              <a:rPr lang="ja-JP" altLang="en-US">
                <a:latin typeface="Gill Sans MT" pitchFamily="34" charset="0"/>
              </a:rPr>
              <a:t>　　</a:t>
            </a:r>
            <a:r>
              <a:rPr lang="en-US" altLang="ja-JP">
                <a:latin typeface="Gill Sans MT" pitchFamily="34" charset="0"/>
              </a:rPr>
              <a:t>SPARC</a:t>
            </a:r>
            <a:r>
              <a:rPr lang="ja-JP" altLang="en-US">
                <a:latin typeface="Gill Sans MT" pitchFamily="34" charset="0"/>
              </a:rPr>
              <a:t>、</a:t>
            </a:r>
            <a:r>
              <a:rPr lang="en-US" altLang="ja-JP">
                <a:latin typeface="Gill Sans MT" pitchFamily="34" charset="0"/>
              </a:rPr>
              <a:t>SPARC Europe</a:t>
            </a:r>
            <a:r>
              <a:rPr lang="ja-JP" altLang="en-US">
                <a:latin typeface="Gill Sans MT" pitchFamily="34" charset="0"/>
              </a:rPr>
              <a:t>、</a:t>
            </a:r>
            <a:r>
              <a:rPr lang="en-US" altLang="ja-JP">
                <a:latin typeface="Gill Sans MT" pitchFamily="34" charset="0"/>
              </a:rPr>
              <a:t>SCOAP</a:t>
            </a:r>
            <a:r>
              <a:rPr lang="en-US" altLang="ja-JP" baseline="30000">
                <a:latin typeface="Gill Sans MT" pitchFamily="34" charset="0"/>
              </a:rPr>
              <a:t>3</a:t>
            </a:r>
            <a:r>
              <a:rPr lang="ja-JP" altLang="en-US">
                <a:latin typeface="Gill Sans MT" pitchFamily="34" charset="0"/>
              </a:rPr>
              <a:t>、</a:t>
            </a:r>
            <a:r>
              <a:rPr lang="en-US" altLang="ja-JP">
                <a:latin typeface="Gill Sans MT" pitchFamily="34" charset="0"/>
              </a:rPr>
              <a:t>arXiv.org</a:t>
            </a:r>
            <a:r>
              <a:rPr lang="ja-JP" altLang="en-US">
                <a:latin typeface="Gill Sans MT" pitchFamily="34" charset="0"/>
              </a:rPr>
              <a:t>、</a:t>
            </a:r>
            <a:r>
              <a:rPr lang="en-US" altLang="ja-JP">
                <a:latin typeface="Gill Sans MT" pitchFamily="34" charset="0"/>
              </a:rPr>
              <a:t>ORCID</a:t>
            </a:r>
            <a:r>
              <a:rPr lang="ja-JP" altLang="en-US">
                <a:latin typeface="Gill Sans MT" pitchFamily="34" charset="0"/>
              </a:rPr>
              <a:t>、</a:t>
            </a:r>
            <a:r>
              <a:rPr lang="en-US" altLang="ja-JP">
                <a:latin typeface="Gill Sans MT" pitchFamily="34" charset="0"/>
              </a:rPr>
              <a:t>COAR</a:t>
            </a:r>
            <a:r>
              <a:rPr lang="ja-JP" altLang="en-US">
                <a:latin typeface="Gill Sans MT" pitchFamily="34" charset="0"/>
              </a:rPr>
              <a:t>等</a:t>
            </a:r>
          </a:p>
          <a:p>
            <a:pPr marL="709613" lvl="1" indent="-166688"/>
            <a:r>
              <a:rPr lang="ja-JP" altLang="en-US">
                <a:latin typeface="Gill Sans MT" pitchFamily="34" charset="0"/>
              </a:rPr>
              <a:t>・オープンアクセスの課題への対応と体制整備</a:t>
            </a:r>
            <a:endParaRPr lang="en-US" altLang="ja-JP">
              <a:latin typeface="Gill Sans MT" pitchFamily="34" charset="0"/>
            </a:endParaRPr>
          </a:p>
          <a:p>
            <a:pPr marL="709613" lvl="1" indent="-166688"/>
            <a:r>
              <a:rPr lang="ja-JP" altLang="en-US">
                <a:latin typeface="Gill Sans MT" pitchFamily="34" charset="0"/>
              </a:rPr>
              <a:t>　　大学図書館と連携して、</a:t>
            </a:r>
            <a:r>
              <a:rPr lang="en-US" altLang="ja-JP">
                <a:latin typeface="Gill Sans MT" pitchFamily="34" charset="0"/>
              </a:rPr>
              <a:t>IR</a:t>
            </a:r>
            <a:r>
              <a:rPr lang="ja-JP" altLang="en-US">
                <a:latin typeface="Gill Sans MT" pitchFamily="34" charset="0"/>
              </a:rPr>
              <a:t>や</a:t>
            </a:r>
            <a:r>
              <a:rPr lang="en-US" altLang="ja-JP">
                <a:latin typeface="Gill Sans MT" pitchFamily="34" charset="0"/>
              </a:rPr>
              <a:t>OA</a:t>
            </a:r>
            <a:r>
              <a:rPr lang="ja-JP" altLang="en-US">
                <a:latin typeface="Gill Sans MT" pitchFamily="34" charset="0"/>
              </a:rPr>
              <a:t>対応について検討、啓発活動の継続</a:t>
            </a:r>
          </a:p>
          <a:p>
            <a:pPr marL="709613" lvl="1" indent="-166688"/>
            <a:r>
              <a:rPr lang="ja-JP" altLang="en-US">
                <a:latin typeface="Gill Sans MT" pitchFamily="34" charset="0"/>
              </a:rPr>
              <a:t>・オープンアクセスに関する基礎的情報の把握</a:t>
            </a:r>
            <a:endParaRPr lang="en-US" altLang="ja-JP">
              <a:latin typeface="Gill Sans MT" pitchFamily="34" charset="0"/>
            </a:endParaRPr>
          </a:p>
          <a:p>
            <a:pPr marL="709613" lvl="1" indent="-166688"/>
            <a:r>
              <a:rPr lang="ja-JP" altLang="en-US">
                <a:latin typeface="Gill Sans MT" pitchFamily="34" charset="0"/>
              </a:rPr>
              <a:t>　　</a:t>
            </a:r>
            <a:r>
              <a:rPr lang="en-US" altLang="ja-JP">
                <a:latin typeface="Gill Sans MT" pitchFamily="34" charset="0"/>
              </a:rPr>
              <a:t>OA</a:t>
            </a:r>
            <a:r>
              <a:rPr lang="ja-JP" altLang="en-US">
                <a:latin typeface="Gill Sans MT" pitchFamily="34" charset="0"/>
              </a:rPr>
              <a:t>誌や</a:t>
            </a:r>
            <a:r>
              <a:rPr lang="en-US" altLang="ja-JP">
                <a:latin typeface="Gill Sans MT" pitchFamily="34" charset="0"/>
              </a:rPr>
              <a:t>IR</a:t>
            </a:r>
            <a:r>
              <a:rPr lang="ja-JP" altLang="en-US">
                <a:latin typeface="Gill Sans MT" pitchFamily="34" charset="0"/>
              </a:rPr>
              <a:t>の利用実態や投稿実態について調査</a:t>
            </a:r>
          </a:p>
          <a:p>
            <a:pPr marL="101600">
              <a:spcBef>
                <a:spcPct val="20000"/>
              </a:spcBef>
            </a:pPr>
            <a:r>
              <a:rPr lang="en-US" altLang="ja-JP" sz="2000" b="1">
                <a:latin typeface="ＭＳ Ｐゴシック" charset="-128"/>
              </a:rPr>
              <a:t>SPARC Japan</a:t>
            </a:r>
            <a:r>
              <a:rPr lang="ja-JP" altLang="en-US" sz="2000" b="1">
                <a:latin typeface="ＭＳ Ｐゴシック" charset="-128"/>
              </a:rPr>
              <a:t>セミナーの実施</a:t>
            </a:r>
            <a:endParaRPr lang="en-US" altLang="ja-JP" sz="2000" b="1">
              <a:latin typeface="ＭＳ Ｐゴシック" charset="-128"/>
            </a:endParaRPr>
          </a:p>
          <a:p>
            <a:pPr marL="709613" lvl="1" indent="-166688">
              <a:spcBef>
                <a:spcPct val="20000"/>
              </a:spcBef>
              <a:buFont typeface="Arial" charset="0"/>
              <a:buChar char="•"/>
            </a:pPr>
            <a:r>
              <a:rPr lang="ja-JP" altLang="en-US">
                <a:latin typeface="ＭＳ Ｐゴシック" charset="-128"/>
              </a:rPr>
              <a:t>学術情報流通に関する最新の動向を紹介</a:t>
            </a:r>
            <a:endParaRPr lang="en-US" altLang="ja-JP">
              <a:latin typeface="ＭＳ Ｐゴシック" charset="-128"/>
            </a:endParaRPr>
          </a:p>
          <a:p>
            <a:pPr marL="709613" lvl="1" indent="-166688">
              <a:spcBef>
                <a:spcPct val="20000"/>
              </a:spcBef>
              <a:buFont typeface="Arial" charset="0"/>
              <a:buChar char="•"/>
            </a:pPr>
            <a:r>
              <a:rPr lang="ja-JP" altLang="en-US">
                <a:latin typeface="ＭＳ Ｐゴシック" charset="-128"/>
              </a:rPr>
              <a:t>平成</a:t>
            </a:r>
            <a:r>
              <a:rPr lang="en-US" altLang="ja-JP">
                <a:latin typeface="ＭＳ Ｐゴシック" charset="-128"/>
              </a:rPr>
              <a:t>27</a:t>
            </a:r>
            <a:r>
              <a:rPr lang="ja-JP" altLang="en-US">
                <a:latin typeface="ＭＳ Ｐゴシック" charset="-128"/>
              </a:rPr>
              <a:t>年度開催予定</a:t>
            </a:r>
            <a:endParaRPr lang="en-US" altLang="ja-JP">
              <a:latin typeface="ＭＳ Ｐゴシック" charset="-128"/>
            </a:endParaRPr>
          </a:p>
          <a:p>
            <a:pPr marL="1150938" lvl="2" indent="-150813">
              <a:spcBef>
                <a:spcPct val="20000"/>
              </a:spcBef>
              <a:buFontTx/>
              <a:buChar char="•"/>
            </a:pPr>
            <a:endParaRPr lang="en-US" altLang="ja-JP">
              <a:latin typeface="ＭＳ Ｐゴシック" charset="-128"/>
            </a:endParaRPr>
          </a:p>
          <a:p>
            <a:pPr marL="1150938" lvl="2" indent="-150813">
              <a:spcBef>
                <a:spcPct val="20000"/>
              </a:spcBef>
              <a:buFontTx/>
              <a:buChar char="•"/>
            </a:pPr>
            <a:endParaRPr lang="en-US" altLang="ja-JP">
              <a:latin typeface="ＭＳ Ｐゴシック" charset="-128"/>
            </a:endParaRPr>
          </a:p>
          <a:p>
            <a:pPr marL="1150938" lvl="2" indent="-150813">
              <a:spcBef>
                <a:spcPct val="20000"/>
              </a:spcBef>
              <a:buFontTx/>
              <a:buChar char="•"/>
            </a:pPr>
            <a:endParaRPr lang="en-US" altLang="ja-JP">
              <a:latin typeface="ＭＳ Ｐゴシック" charset="-128"/>
            </a:endParaRPr>
          </a:p>
          <a:p>
            <a:pPr marL="1150938" lvl="2" indent="-150813">
              <a:spcBef>
                <a:spcPct val="20000"/>
              </a:spcBef>
            </a:pPr>
            <a:endParaRPr lang="en-US" altLang="ja-JP">
              <a:latin typeface="Arial" charset="0"/>
            </a:endParaRPr>
          </a:p>
          <a:p>
            <a:pPr marL="1150938" lvl="2" indent="-150813">
              <a:spcBef>
                <a:spcPct val="20000"/>
              </a:spcBef>
            </a:pPr>
            <a:endParaRPr lang="en-US" altLang="ja-JP">
              <a:latin typeface="Arial" charset="0"/>
            </a:endParaRPr>
          </a:p>
          <a:p>
            <a:pPr marL="1150938" lvl="2" indent="-150813">
              <a:spcBef>
                <a:spcPct val="20000"/>
              </a:spcBef>
            </a:pPr>
            <a:endParaRPr lang="en-US" altLang="ja-JP" sz="1000">
              <a:latin typeface="Arial" charset="0"/>
            </a:endParaRPr>
          </a:p>
        </p:txBody>
      </p:sp>
      <p:graphicFrame>
        <p:nvGraphicFramePr>
          <p:cNvPr id="5" name="表 4"/>
          <p:cNvGraphicFramePr>
            <a:graphicFrameLocks noGrp="1"/>
          </p:cNvGraphicFramePr>
          <p:nvPr/>
        </p:nvGraphicFramePr>
        <p:xfrm>
          <a:off x="950913" y="4652963"/>
          <a:ext cx="7689850" cy="1554170"/>
        </p:xfrm>
        <a:graphic>
          <a:graphicData uri="http://schemas.openxmlformats.org/drawingml/2006/table">
            <a:tbl>
              <a:tblPr firstRow="1" bandRow="1">
                <a:tableStyleId>{073A0DAA-6AF3-43AB-8588-CEC1D06C72B9}</a:tableStyleId>
              </a:tblPr>
              <a:tblGrid>
                <a:gridCol w="596751"/>
                <a:gridCol w="1368152"/>
                <a:gridCol w="5724947"/>
              </a:tblGrid>
              <a:tr h="274257">
                <a:tc>
                  <a:txBody>
                    <a:bodyPr/>
                    <a:lstStyle/>
                    <a:p>
                      <a:pPr algn="ctr"/>
                      <a:r>
                        <a:rPr kumimoji="1" lang="ja-JP" altLang="en-US" sz="1200" dirty="0" smtClean="0"/>
                        <a:t>回</a:t>
                      </a:r>
                      <a:endParaRPr kumimoji="1" lang="ja-JP" altLang="en-US" sz="1200" dirty="0"/>
                    </a:p>
                  </a:txBody>
                  <a:tcPr marT="45689" marB="45689"/>
                </a:tc>
                <a:tc>
                  <a:txBody>
                    <a:bodyPr/>
                    <a:lstStyle/>
                    <a:p>
                      <a:pPr algn="ctr"/>
                      <a:r>
                        <a:rPr kumimoji="1" lang="ja-JP" altLang="en-US" sz="1200" dirty="0" smtClean="0"/>
                        <a:t>日時</a:t>
                      </a:r>
                      <a:endParaRPr kumimoji="1" lang="ja-JP" altLang="en-US" sz="1200" dirty="0"/>
                    </a:p>
                  </a:txBody>
                  <a:tcPr marT="45689" marB="45689"/>
                </a:tc>
                <a:tc>
                  <a:txBody>
                    <a:bodyPr/>
                    <a:lstStyle/>
                    <a:p>
                      <a:pPr algn="ctr"/>
                      <a:r>
                        <a:rPr kumimoji="1" lang="ja-JP" altLang="en-US" sz="1200" dirty="0" smtClean="0"/>
                        <a:t>開催内容</a:t>
                      </a:r>
                      <a:endParaRPr kumimoji="1" lang="ja-JP" altLang="en-US" sz="1200" dirty="0"/>
                    </a:p>
                  </a:txBody>
                  <a:tcPr marT="45689" marB="45689"/>
                </a:tc>
              </a:tr>
              <a:tr h="274257">
                <a:tc>
                  <a:txBody>
                    <a:bodyPr/>
                    <a:lstStyle/>
                    <a:p>
                      <a:r>
                        <a:rPr kumimoji="1" lang="ja-JP" altLang="en-US" sz="1200" dirty="0" smtClean="0"/>
                        <a:t>第１回</a:t>
                      </a:r>
                      <a:endParaRPr kumimoji="1" lang="ja-JP" altLang="en-US" sz="1200" dirty="0"/>
                    </a:p>
                  </a:txBody>
                  <a:tcPr marT="45689" marB="45689"/>
                </a:tc>
                <a:tc>
                  <a:txBody>
                    <a:bodyPr/>
                    <a:lstStyle/>
                    <a:p>
                      <a:r>
                        <a:rPr kumimoji="1" lang="en-US" altLang="ja-JP" sz="1200" dirty="0" smtClean="0"/>
                        <a:t>2015.9.30</a:t>
                      </a:r>
                      <a:endParaRPr kumimoji="1" lang="ja-JP" altLang="en-US" sz="1200" dirty="0"/>
                    </a:p>
                  </a:txBody>
                  <a:tcPr marT="45689" marB="45689"/>
                </a:tc>
                <a:tc>
                  <a:txBody>
                    <a:bodyPr/>
                    <a:lstStyle/>
                    <a:p>
                      <a:r>
                        <a:rPr kumimoji="1" lang="ja-JP" altLang="en-US" sz="1200" dirty="0" smtClean="0"/>
                        <a:t>学術情報のあり方　－人社系の研究評価を中心に－</a:t>
                      </a:r>
                      <a:endParaRPr kumimoji="1" lang="ja-JP" altLang="en-US" sz="1200" dirty="0"/>
                    </a:p>
                  </a:txBody>
                  <a:tcPr marT="45689" marB="45689"/>
                </a:tc>
              </a:tr>
              <a:tr h="457136">
                <a:tc>
                  <a:txBody>
                    <a:bodyPr/>
                    <a:lstStyle/>
                    <a:p>
                      <a:r>
                        <a:rPr kumimoji="1" lang="ja-JP" altLang="en-US" sz="1200" dirty="0" smtClean="0"/>
                        <a:t>第２回</a:t>
                      </a:r>
                      <a:endParaRPr kumimoji="1" lang="ja-JP" altLang="en-US" sz="1200" dirty="0"/>
                    </a:p>
                  </a:txBody>
                  <a:tcPr marT="45689" marB="45689"/>
                </a:tc>
                <a:tc>
                  <a:txBody>
                    <a:bodyPr/>
                    <a:lstStyle/>
                    <a:p>
                      <a:r>
                        <a:rPr kumimoji="1" lang="en-US" altLang="ja-JP" sz="1200" dirty="0" smtClean="0"/>
                        <a:t>2015.10.21</a:t>
                      </a:r>
                      <a:endParaRPr kumimoji="1" lang="ja-JP" altLang="en-US" sz="1200" dirty="0"/>
                    </a:p>
                  </a:txBody>
                  <a:tcPr marT="45689" marB="45689"/>
                </a:tc>
                <a:tc>
                  <a:txBody>
                    <a:bodyPr/>
                    <a:lstStyle/>
                    <a:p>
                      <a:r>
                        <a:rPr kumimoji="1" lang="ja-JP" altLang="en-US" sz="1200" dirty="0" smtClean="0"/>
                        <a:t>科学的研究プロセスと研究環境の新たなパラダイムに向けて　－</a:t>
                      </a:r>
                      <a:r>
                        <a:rPr kumimoji="1" lang="en-US" altLang="ja-JP" sz="1200" dirty="0" smtClean="0"/>
                        <a:t>e</a:t>
                      </a:r>
                      <a:r>
                        <a:rPr kumimoji="1" lang="ja-JP" altLang="en-US" sz="1200" dirty="0" smtClean="0"/>
                        <a:t>サイエンス、研究データ共有、そして研究データ基盤－</a:t>
                      </a:r>
                      <a:endParaRPr kumimoji="1" lang="ja-JP" altLang="en-US" sz="1200" dirty="0"/>
                    </a:p>
                  </a:txBody>
                  <a:tcPr marT="45689" marB="45689"/>
                </a:tc>
              </a:tr>
              <a:tr h="274257">
                <a:tc>
                  <a:txBody>
                    <a:bodyPr/>
                    <a:lstStyle/>
                    <a:p>
                      <a:r>
                        <a:rPr kumimoji="1" lang="ja-JP" altLang="en-US" sz="1200" dirty="0" smtClean="0"/>
                        <a:t>第３回</a:t>
                      </a:r>
                      <a:endParaRPr kumimoji="1" lang="ja-JP" altLang="en-US" sz="1200" dirty="0"/>
                    </a:p>
                  </a:txBody>
                  <a:tcPr marT="45689" marB="45689"/>
                </a:tc>
                <a:tc>
                  <a:txBody>
                    <a:bodyPr/>
                    <a:lstStyle/>
                    <a:p>
                      <a:r>
                        <a:rPr kumimoji="1" lang="en-US" altLang="ja-JP" sz="1200" dirty="0" smtClean="0"/>
                        <a:t>2016.1</a:t>
                      </a:r>
                      <a:r>
                        <a:rPr kumimoji="1" lang="ja-JP" altLang="en-US" sz="1200" dirty="0" smtClean="0"/>
                        <a:t>（予定）</a:t>
                      </a:r>
                      <a:endParaRPr kumimoji="1" lang="ja-JP" altLang="en-US" sz="1200" dirty="0"/>
                    </a:p>
                  </a:txBody>
                  <a:tcPr marT="45689" marB="45689"/>
                </a:tc>
                <a:tc>
                  <a:txBody>
                    <a:bodyPr/>
                    <a:lstStyle/>
                    <a:p>
                      <a:r>
                        <a:rPr kumimoji="1" lang="en-US" altLang="ja-JP" sz="1200" dirty="0" err="1" smtClean="0"/>
                        <a:t>ResearchGate</a:t>
                      </a:r>
                      <a:r>
                        <a:rPr kumimoji="1" lang="ja-JP" altLang="en-US" sz="1200" dirty="0" smtClean="0"/>
                        <a:t>（仮題）</a:t>
                      </a:r>
                      <a:endParaRPr kumimoji="1" lang="ja-JP" altLang="en-US" sz="1200" dirty="0"/>
                    </a:p>
                  </a:txBody>
                  <a:tcPr marT="45689" marB="45689"/>
                </a:tc>
              </a:tr>
              <a:tr h="274257">
                <a:tc>
                  <a:txBody>
                    <a:bodyPr/>
                    <a:lstStyle/>
                    <a:p>
                      <a:r>
                        <a:rPr kumimoji="1" lang="ja-JP" altLang="en-US" sz="1200" dirty="0" smtClean="0"/>
                        <a:t>第４回</a:t>
                      </a:r>
                      <a:endParaRPr kumimoji="1" lang="ja-JP" altLang="en-US" sz="1200" dirty="0"/>
                    </a:p>
                  </a:txBody>
                  <a:tcPr marT="45689" marB="45689"/>
                </a:tc>
                <a:tc>
                  <a:txBody>
                    <a:bodyPr/>
                    <a:lstStyle/>
                    <a:p>
                      <a:r>
                        <a:rPr kumimoji="1" lang="en-US" altLang="ja-JP" sz="1200" dirty="0" smtClean="0"/>
                        <a:t>2016.2-3</a:t>
                      </a:r>
                      <a:r>
                        <a:rPr kumimoji="1" lang="ja-JP" altLang="en-US" sz="1200" dirty="0" smtClean="0"/>
                        <a:t>（予定）</a:t>
                      </a:r>
                      <a:endParaRPr kumimoji="1" lang="ja-JP" altLang="en-US" sz="1200" dirty="0"/>
                    </a:p>
                  </a:txBody>
                  <a:tcPr marT="45689" marB="45689"/>
                </a:tc>
                <a:tc>
                  <a:txBody>
                    <a:bodyPr/>
                    <a:lstStyle/>
                    <a:p>
                      <a:r>
                        <a:rPr kumimoji="1" lang="ja-JP" altLang="en-US" sz="1200" dirty="0" smtClean="0"/>
                        <a:t>次世代研究者サービス（仮題）</a:t>
                      </a:r>
                      <a:endParaRPr kumimoji="1" lang="ja-JP" altLang="en-US" sz="1200" dirty="0"/>
                    </a:p>
                  </a:txBody>
                  <a:tcPr marT="45689" marB="45689"/>
                </a:tc>
              </a:tr>
            </a:tbl>
          </a:graphicData>
        </a:graphic>
      </p:graphicFrame>
      <p:sp>
        <p:nvSpPr>
          <p:cNvPr id="108563" name="正方形/長方形 5"/>
          <p:cNvSpPr>
            <a:spLocks noChangeArrowheads="1"/>
          </p:cNvSpPr>
          <p:nvPr/>
        </p:nvSpPr>
        <p:spPr bwMode="auto">
          <a:xfrm>
            <a:off x="9525" y="2381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algn="ctr">
              <a:lnSpc>
                <a:spcPct val="100000"/>
              </a:lnSpc>
              <a:spcBef>
                <a:spcPct val="20000"/>
              </a:spcBef>
              <a:spcAft>
                <a:spcPct val="0"/>
              </a:spcAft>
              <a:buClrTx/>
              <a:buSzTx/>
              <a:buFontTx/>
              <a:buNone/>
              <a:defRPr/>
            </a:pPr>
            <a:r>
              <a:rPr lang="zh-TW" altLang="en-US" sz="2800" dirty="0">
                <a:solidFill>
                  <a:schemeClr val="tx1"/>
                </a:solidFill>
                <a:latin typeface="+mj-ea"/>
                <a:ea typeface="+mj-ea"/>
              </a:rPr>
              <a:t>国際学術情報流通基盤整備事業</a:t>
            </a:r>
            <a:r>
              <a:rPr lang="en-US" altLang="zh-TW" sz="2800" dirty="0">
                <a:solidFill>
                  <a:schemeClr val="tx1"/>
                </a:solidFill>
                <a:latin typeface="+mj-ea"/>
                <a:ea typeface="+mj-ea"/>
              </a:rPr>
              <a:t>(SPARC Japan)</a:t>
            </a:r>
          </a:p>
        </p:txBody>
      </p:sp>
      <p:sp>
        <p:nvSpPr>
          <p:cNvPr id="33823" name="スライド番号プレースホルダ 4"/>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EA1F5156-F867-4672-AD30-CFC166A6D2E4}" type="slidenum">
              <a:rPr lang="ja-JP" altLang="en-US" sz="1400">
                <a:solidFill>
                  <a:srgbClr val="000000"/>
                </a:solidFill>
                <a:latin typeface="Arial" charset="0"/>
              </a:rPr>
              <a:pPr algn="r"/>
              <a:t>23</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 2"/>
          <p:cNvSpPr>
            <a:spLocks noGrp="1"/>
          </p:cNvSpPr>
          <p:nvPr>
            <p:ph type="sldNum" sz="quarter" idx="10"/>
          </p:nvPr>
        </p:nvSpPr>
        <p:spPr>
          <a:xfrm>
            <a:off x="8027988" y="6416675"/>
            <a:ext cx="984250" cy="441325"/>
          </a:xfrm>
          <a:noFill/>
        </p:spPr>
        <p:txBody>
          <a:bodyPr/>
          <a:lstStyle/>
          <a:p>
            <a:fld id="{7662F141-D8DE-4BA8-9175-0B94E0B3AA02}" type="slidenum">
              <a:rPr lang="ja-JP" altLang="en-US" sz="1600" smtClean="0">
                <a:solidFill>
                  <a:srgbClr val="FFFFFF"/>
                </a:solidFill>
                <a:latin typeface="Calibri" pitchFamily="34" charset="0"/>
                <a:ea typeface="ＭＳ Ｐゴシック" charset="-128"/>
              </a:rPr>
              <a:pPr/>
              <a:t>24</a:t>
            </a:fld>
            <a:endParaRPr lang="ja-JP" altLang="en-US" sz="1600" smtClean="0">
              <a:solidFill>
                <a:srgbClr val="FFFFFF"/>
              </a:solidFill>
              <a:latin typeface="Calibri" pitchFamily="34" charset="0"/>
              <a:ea typeface="ＭＳ Ｐゴシック" charset="-128"/>
            </a:endParaRPr>
          </a:p>
        </p:txBody>
      </p:sp>
      <p:sp>
        <p:nvSpPr>
          <p:cNvPr id="34819" name="正方形/長方形 3"/>
          <p:cNvSpPr>
            <a:spLocks noChangeArrowheads="1"/>
          </p:cNvSpPr>
          <p:nvPr/>
        </p:nvSpPr>
        <p:spPr bwMode="auto">
          <a:xfrm>
            <a:off x="26988" y="23813"/>
            <a:ext cx="9144000" cy="522287"/>
          </a:xfrm>
          <a:prstGeom prst="rect">
            <a:avLst/>
          </a:prstGeom>
          <a:noFill/>
          <a:ln w="9525">
            <a:noFill/>
            <a:miter lim="800000"/>
            <a:headEnd/>
            <a:tailEnd/>
          </a:ln>
        </p:spPr>
        <p:txBody>
          <a:bodyPr>
            <a:spAutoFit/>
          </a:bodyPr>
          <a:lstStyle/>
          <a:p>
            <a:pPr algn="ctr"/>
            <a:r>
              <a:rPr lang="ja-JP" altLang="en-US" sz="2800">
                <a:latin typeface="Arial" charset="0"/>
              </a:rPr>
              <a:t>教育研修事業</a:t>
            </a:r>
          </a:p>
        </p:txBody>
      </p:sp>
      <p:sp>
        <p:nvSpPr>
          <p:cNvPr id="34820" name="テキスト ボックス 6"/>
          <p:cNvSpPr txBox="1">
            <a:spLocks noChangeArrowheads="1"/>
          </p:cNvSpPr>
          <p:nvPr/>
        </p:nvSpPr>
        <p:spPr bwMode="auto">
          <a:xfrm>
            <a:off x="358775" y="1633538"/>
            <a:ext cx="2493963" cy="400050"/>
          </a:xfrm>
          <a:prstGeom prst="rect">
            <a:avLst/>
          </a:prstGeom>
          <a:noFill/>
          <a:ln w="9525">
            <a:noFill/>
            <a:miter lim="800000"/>
            <a:headEnd/>
            <a:tailEnd/>
          </a:ln>
        </p:spPr>
        <p:txBody>
          <a:bodyPr wrap="none">
            <a:spAutoFit/>
          </a:bodyPr>
          <a:lstStyle/>
          <a:p>
            <a:pPr marL="285750" indent="-285750"/>
            <a:r>
              <a:rPr lang="ja-JP" altLang="en-US" sz="2000"/>
              <a:t>教育研修事業の概要</a:t>
            </a:r>
          </a:p>
        </p:txBody>
      </p:sp>
      <p:graphicFrame>
        <p:nvGraphicFramePr>
          <p:cNvPr id="6" name="表 5"/>
          <p:cNvGraphicFramePr>
            <a:graphicFrameLocks noGrp="1"/>
          </p:cNvGraphicFramePr>
          <p:nvPr/>
        </p:nvGraphicFramePr>
        <p:xfrm>
          <a:off x="373063" y="1998663"/>
          <a:ext cx="3852863" cy="4268788"/>
        </p:xfrm>
        <a:graphic>
          <a:graphicData uri="http://schemas.openxmlformats.org/drawingml/2006/table">
            <a:tbl>
              <a:tblPr/>
              <a:tblGrid>
                <a:gridCol w="706947"/>
                <a:gridCol w="1627304"/>
                <a:gridCol w="1518612"/>
              </a:tblGrid>
              <a:tr h="343945">
                <a:tc>
                  <a:txBody>
                    <a:bodyPr/>
                    <a:lstStyle/>
                    <a:p>
                      <a:pPr marL="0" marR="0" algn="ctr">
                        <a:spcBef>
                          <a:spcPts val="0"/>
                        </a:spcBef>
                        <a:spcAft>
                          <a:spcPts val="0"/>
                        </a:spcAft>
                      </a:pPr>
                      <a:r>
                        <a:rPr lang="ja-JP" sz="1400" b="1" kern="100" dirty="0">
                          <a:latin typeface="ＭＳ Ｐゴシック" pitchFamily="50" charset="-128"/>
                          <a:ea typeface="ＭＳ Ｐゴシック" pitchFamily="50" charset="-128"/>
                          <a:cs typeface="Times New Roman"/>
                        </a:rPr>
                        <a:t>区分</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ja-JP" sz="1400" b="1" kern="100" dirty="0">
                          <a:latin typeface="ＭＳ Ｐゴシック" pitchFamily="50" charset="-128"/>
                          <a:ea typeface="ＭＳ Ｐゴシック" pitchFamily="50" charset="-128"/>
                          <a:cs typeface="Times New Roman"/>
                        </a:rPr>
                        <a:t>対象</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ja-JP" sz="1400" b="1" kern="100" dirty="0">
                          <a:latin typeface="ＭＳ Ｐゴシック" pitchFamily="50" charset="-128"/>
                          <a:ea typeface="ＭＳ Ｐゴシック" pitchFamily="50" charset="-128"/>
                          <a:cs typeface="Times New Roman"/>
                        </a:rPr>
                        <a:t>目的</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281">
                <a:tc>
                  <a:txBody>
                    <a:bodyPr/>
                    <a:lstStyle/>
                    <a:p>
                      <a:pPr marL="0" marR="0" algn="l">
                        <a:spcBef>
                          <a:spcPts val="0"/>
                        </a:spcBef>
                        <a:spcAft>
                          <a:spcPts val="0"/>
                        </a:spcAft>
                      </a:pPr>
                      <a:r>
                        <a:rPr lang="ja-JP" sz="1400" kern="100" dirty="0">
                          <a:latin typeface="ＭＳ Ｐゴシック" pitchFamily="50" charset="-128"/>
                          <a:ea typeface="ＭＳ Ｐゴシック" pitchFamily="50" charset="-128"/>
                          <a:cs typeface="Times New Roman"/>
                        </a:rPr>
                        <a:t>講習会</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ja-JP" sz="1400" kern="0" dirty="0">
                          <a:latin typeface="ＭＳ Ｐゴシック" pitchFamily="50" charset="-128"/>
                          <a:ea typeface="ＭＳ Ｐゴシック" pitchFamily="50" charset="-128"/>
                          <a:cs typeface="Times New Roman"/>
                        </a:rPr>
                        <a:t>本研究所の目録所在情報サービス、</a:t>
                      </a:r>
                      <a:r>
                        <a:rPr lang="en-US" sz="1400" kern="100" dirty="0">
                          <a:latin typeface="ＭＳ Ｐゴシック" pitchFamily="50" charset="-128"/>
                          <a:ea typeface="ＭＳ Ｐゴシック" pitchFamily="50" charset="-128"/>
                          <a:cs typeface="Times New Roman"/>
                        </a:rPr>
                        <a:t>JAIRO Cloud</a:t>
                      </a:r>
                      <a:r>
                        <a:rPr lang="ja-JP" sz="1400" kern="100" dirty="0">
                          <a:latin typeface="ＭＳ Ｐゴシック" pitchFamily="50" charset="-128"/>
                          <a:ea typeface="ＭＳ Ｐゴシック" pitchFamily="50" charset="-128"/>
                          <a:cs typeface="Times New Roman"/>
                        </a:rPr>
                        <a:t>（共用リポジトリサービス）</a:t>
                      </a:r>
                      <a:r>
                        <a:rPr lang="ja-JP" sz="1400" kern="0" dirty="0">
                          <a:latin typeface="ＭＳ Ｐゴシック" pitchFamily="50" charset="-128"/>
                          <a:ea typeface="ＭＳ Ｐゴシック" pitchFamily="50" charset="-128"/>
                          <a:cs typeface="Times New Roman"/>
                        </a:rPr>
                        <a:t>の業務担当者</a:t>
                      </a:r>
                      <a:endParaRPr lang="ja-JP" sz="1400" kern="100" dirty="0">
                        <a:latin typeface="ＭＳ Ｐゴシック" pitchFamily="50" charset="-128"/>
                        <a:ea typeface="ＭＳ Ｐゴシック" pitchFamily="50" charset="-128"/>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altLang="ja-JP" sz="1400" kern="0" dirty="0" smtClean="0">
                          <a:latin typeface="ＭＳ Ｐゴシック" pitchFamily="50" charset="-128"/>
                          <a:ea typeface="ＭＳ Ｐゴシック" pitchFamily="50" charset="-128"/>
                          <a:cs typeface="Times New Roman"/>
                        </a:rPr>
                        <a:t>NACSIS-CAT</a:t>
                      </a:r>
                    </a:p>
                    <a:p>
                      <a:pPr marL="0" marR="0" algn="just">
                        <a:spcBef>
                          <a:spcPts val="0"/>
                        </a:spcBef>
                        <a:spcAft>
                          <a:spcPts val="0"/>
                        </a:spcAft>
                      </a:pPr>
                      <a:r>
                        <a:rPr lang="en-US" sz="1400" kern="100" dirty="0" smtClean="0">
                          <a:latin typeface="ＭＳ Ｐゴシック" pitchFamily="50" charset="-128"/>
                          <a:ea typeface="ＭＳ Ｐゴシック" pitchFamily="50" charset="-128"/>
                          <a:cs typeface="Times New Roman"/>
                        </a:rPr>
                        <a:t>JAIRO </a:t>
                      </a:r>
                      <a:r>
                        <a:rPr lang="en-US" sz="1400" kern="100" dirty="0">
                          <a:latin typeface="ＭＳ Ｐゴシック" pitchFamily="50" charset="-128"/>
                          <a:ea typeface="ＭＳ Ｐゴシック" pitchFamily="50" charset="-128"/>
                          <a:cs typeface="Times New Roman"/>
                        </a:rPr>
                        <a:t>Cloud </a:t>
                      </a:r>
                      <a:r>
                        <a:rPr lang="ja-JP" sz="1400" kern="0" dirty="0">
                          <a:latin typeface="ＭＳ Ｐゴシック" pitchFamily="50" charset="-128"/>
                          <a:ea typeface="ＭＳ Ｐゴシック" pitchFamily="50" charset="-128"/>
                          <a:cs typeface="Times New Roman"/>
                        </a:rPr>
                        <a:t>の内容や操作・運用方法等の修得</a:t>
                      </a:r>
                      <a:endParaRPr lang="ja-JP" sz="1400" kern="100" dirty="0">
                        <a:latin typeface="ＭＳ Ｐゴシック" pitchFamily="50" charset="-128"/>
                        <a:ea typeface="ＭＳ Ｐゴシック" pitchFamily="50" charset="-128"/>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281">
                <a:tc>
                  <a:txBody>
                    <a:bodyPr/>
                    <a:lstStyle/>
                    <a:p>
                      <a:pPr marL="0" marR="0" algn="just">
                        <a:spcBef>
                          <a:spcPts val="0"/>
                        </a:spcBef>
                        <a:spcAft>
                          <a:spcPts val="0"/>
                        </a:spcAft>
                      </a:pPr>
                      <a:r>
                        <a:rPr lang="ja-JP" sz="1400" kern="100" dirty="0" smtClean="0">
                          <a:latin typeface="ＭＳ Ｐゴシック" pitchFamily="50" charset="-128"/>
                          <a:ea typeface="ＭＳ Ｐゴシック" pitchFamily="50" charset="-128"/>
                          <a:cs typeface="Times New Roman"/>
                        </a:rPr>
                        <a:t>専門</a:t>
                      </a:r>
                      <a:endParaRPr lang="en-US" altLang="ja-JP" sz="1400" kern="100" dirty="0" smtClean="0">
                        <a:latin typeface="ＭＳ Ｐゴシック" pitchFamily="50" charset="-128"/>
                        <a:ea typeface="ＭＳ Ｐゴシック" pitchFamily="50" charset="-128"/>
                        <a:cs typeface="Times New Roman"/>
                      </a:endParaRPr>
                    </a:p>
                    <a:p>
                      <a:pPr marL="0" marR="0" algn="just">
                        <a:spcBef>
                          <a:spcPts val="0"/>
                        </a:spcBef>
                        <a:spcAft>
                          <a:spcPts val="0"/>
                        </a:spcAft>
                      </a:pPr>
                      <a:r>
                        <a:rPr lang="ja-JP" sz="1400" kern="100" dirty="0" smtClean="0">
                          <a:latin typeface="ＭＳ Ｐゴシック" pitchFamily="50" charset="-128"/>
                          <a:ea typeface="ＭＳ Ｐゴシック" pitchFamily="50" charset="-128"/>
                          <a:cs typeface="Times New Roman"/>
                        </a:rPr>
                        <a:t>研修</a:t>
                      </a:r>
                      <a:endParaRPr lang="ja-JP" sz="1400" kern="100" dirty="0">
                        <a:latin typeface="ＭＳ Ｐゴシック" pitchFamily="50" charset="-128"/>
                        <a:ea typeface="ＭＳ Ｐゴシック" pitchFamily="50" charset="-128"/>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ja-JP" sz="1400" kern="0" dirty="0">
                          <a:latin typeface="ＭＳ Ｐゴシック" pitchFamily="50" charset="-128"/>
                          <a:ea typeface="ＭＳ Ｐゴシック" pitchFamily="50" charset="-128"/>
                          <a:cs typeface="Times New Roman"/>
                        </a:rPr>
                        <a:t>大学等における学術研究活動支援に携わる者</a:t>
                      </a:r>
                      <a:endParaRPr lang="ja-JP" sz="1400" kern="100" dirty="0">
                        <a:latin typeface="ＭＳ Ｐゴシック" pitchFamily="50" charset="-128"/>
                        <a:ea typeface="ＭＳ Ｐゴシック" pitchFamily="50" charset="-128"/>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ja-JP" sz="1400" kern="0">
                          <a:latin typeface="ＭＳ Ｐゴシック" pitchFamily="50" charset="-128"/>
                          <a:ea typeface="ＭＳ Ｐゴシック" pitchFamily="50" charset="-128"/>
                          <a:cs typeface="Times New Roman"/>
                        </a:rPr>
                        <a:t>学術コンテンツ、情報通信等の最新動向の認知、必要となる専門知識や技術の修得</a:t>
                      </a:r>
                      <a:endParaRPr lang="ja-JP" sz="1400" kern="100">
                        <a:latin typeface="ＭＳ Ｐゴシック" pitchFamily="50" charset="-128"/>
                        <a:ea typeface="ＭＳ Ｐゴシック" pitchFamily="50" charset="-128"/>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281">
                <a:tc>
                  <a:txBody>
                    <a:bodyPr/>
                    <a:lstStyle/>
                    <a:p>
                      <a:pPr marL="0" marR="0" algn="just">
                        <a:spcBef>
                          <a:spcPts val="0"/>
                        </a:spcBef>
                        <a:spcAft>
                          <a:spcPts val="0"/>
                        </a:spcAft>
                      </a:pPr>
                      <a:r>
                        <a:rPr lang="ja-JP" sz="1400" kern="100" dirty="0" smtClean="0">
                          <a:latin typeface="ＭＳ Ｐゴシック" pitchFamily="50" charset="-128"/>
                          <a:ea typeface="ＭＳ Ｐゴシック" pitchFamily="50" charset="-128"/>
                          <a:cs typeface="Times New Roman"/>
                        </a:rPr>
                        <a:t>総合</a:t>
                      </a:r>
                      <a:endParaRPr lang="en-US" altLang="ja-JP" sz="1400" kern="100" dirty="0" smtClean="0">
                        <a:latin typeface="ＭＳ Ｐゴシック" pitchFamily="50" charset="-128"/>
                        <a:ea typeface="ＭＳ Ｐゴシック" pitchFamily="50" charset="-128"/>
                        <a:cs typeface="Times New Roman"/>
                      </a:endParaRPr>
                    </a:p>
                    <a:p>
                      <a:pPr marL="0" marR="0" algn="just">
                        <a:spcBef>
                          <a:spcPts val="0"/>
                        </a:spcBef>
                        <a:spcAft>
                          <a:spcPts val="0"/>
                        </a:spcAft>
                      </a:pPr>
                      <a:r>
                        <a:rPr lang="ja-JP" sz="1400" kern="100" dirty="0" smtClean="0">
                          <a:latin typeface="ＭＳ Ｐゴシック" pitchFamily="50" charset="-128"/>
                          <a:ea typeface="ＭＳ Ｐゴシック" pitchFamily="50" charset="-128"/>
                          <a:cs typeface="Times New Roman"/>
                        </a:rPr>
                        <a:t>研修</a:t>
                      </a:r>
                      <a:endParaRPr lang="ja-JP" sz="1400" kern="100" dirty="0">
                        <a:latin typeface="ＭＳ Ｐゴシック" pitchFamily="50" charset="-128"/>
                        <a:ea typeface="ＭＳ Ｐゴシック" pitchFamily="50" charset="-128"/>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ja-JP" sz="1400" kern="0" dirty="0">
                          <a:latin typeface="ＭＳ Ｐゴシック" pitchFamily="50" charset="-128"/>
                          <a:ea typeface="ＭＳ Ｐゴシック" pitchFamily="50" charset="-128"/>
                          <a:cs typeface="Times New Roman"/>
                        </a:rPr>
                        <a:t>大学等において、図書館、電子計算機およびネットワーク等の業務に専任的に従事する者</a:t>
                      </a:r>
                      <a:endParaRPr lang="ja-JP" sz="1400" kern="100" dirty="0">
                        <a:latin typeface="ＭＳ Ｐゴシック" pitchFamily="50" charset="-128"/>
                        <a:ea typeface="ＭＳ Ｐゴシック" pitchFamily="50" charset="-128"/>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ja-JP" sz="1400" kern="0" dirty="0">
                          <a:latin typeface="ＭＳ Ｐゴシック" pitchFamily="50" charset="-128"/>
                          <a:ea typeface="ＭＳ Ｐゴシック" pitchFamily="50" charset="-128"/>
                          <a:cs typeface="Times New Roman"/>
                        </a:rPr>
                        <a:t>高度の学術情報システム環境に対応しうる知識等の</a:t>
                      </a:r>
                      <a:r>
                        <a:rPr lang="ja-JP" sz="1400" kern="0" dirty="0" smtClean="0">
                          <a:latin typeface="ＭＳ Ｐゴシック" pitchFamily="50" charset="-128"/>
                          <a:ea typeface="ＭＳ Ｐゴシック" pitchFamily="50" charset="-128"/>
                          <a:cs typeface="Times New Roman"/>
                        </a:rPr>
                        <a:t>修得</a:t>
                      </a:r>
                      <a:endParaRPr lang="en-US" altLang="ja-JP" sz="1400" kern="0" dirty="0" smtClean="0">
                        <a:latin typeface="ＭＳ Ｐゴシック" pitchFamily="50" charset="-128"/>
                        <a:ea typeface="ＭＳ Ｐゴシック" pitchFamily="50" charset="-128"/>
                        <a:cs typeface="Times New Roman"/>
                      </a:endParaRPr>
                    </a:p>
                    <a:p>
                      <a:pPr marL="0" marR="0" algn="just">
                        <a:spcBef>
                          <a:spcPts val="0"/>
                        </a:spcBef>
                        <a:spcAft>
                          <a:spcPts val="0"/>
                        </a:spcAft>
                      </a:pPr>
                      <a:r>
                        <a:rPr lang="ja-JP" altLang="en-US" sz="1400" kern="0" dirty="0" smtClean="0">
                          <a:latin typeface="ＭＳ Ｐゴシック" pitchFamily="50" charset="-128"/>
                          <a:ea typeface="ＭＳ Ｐゴシック" pitchFamily="50" charset="-128"/>
                          <a:cs typeface="Times New Roman"/>
                        </a:rPr>
                        <a:t>（実務研修を含む）</a:t>
                      </a:r>
                      <a:endParaRPr lang="ja-JP" sz="1400" kern="100" dirty="0">
                        <a:latin typeface="ＭＳ Ｐゴシック" pitchFamily="50" charset="-128"/>
                        <a:ea typeface="ＭＳ Ｐゴシック" pitchFamily="50" charset="-128"/>
                        <a:cs typeface="Times New Roman"/>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4843" name="グループ化 9"/>
          <p:cNvGrpSpPr>
            <a:grpSpLocks/>
          </p:cNvGrpSpPr>
          <p:nvPr/>
        </p:nvGrpSpPr>
        <p:grpSpPr bwMode="auto">
          <a:xfrm>
            <a:off x="4679950" y="908050"/>
            <a:ext cx="4176713" cy="5184775"/>
            <a:chOff x="4427538" y="812800"/>
            <a:chExt cx="4573587" cy="5568950"/>
          </a:xfrm>
        </p:grpSpPr>
        <p:sp>
          <p:nvSpPr>
            <p:cNvPr id="34847" name="テキスト ボックス 1"/>
            <p:cNvSpPr txBox="1">
              <a:spLocks noChangeArrowheads="1"/>
            </p:cNvSpPr>
            <p:nvPr/>
          </p:nvSpPr>
          <p:spPr bwMode="auto">
            <a:xfrm>
              <a:off x="4427538" y="812800"/>
              <a:ext cx="4573587" cy="5568950"/>
            </a:xfrm>
            <a:prstGeom prst="rect">
              <a:avLst/>
            </a:prstGeom>
            <a:noFill/>
            <a:ln w="9525">
              <a:solidFill>
                <a:schemeClr val="tx1"/>
              </a:solidFill>
              <a:miter lim="800000"/>
              <a:headEnd/>
              <a:tailEnd/>
            </a:ln>
          </p:spPr>
          <p:txBody>
            <a:bodyPr wrap="none"/>
            <a:lstStyle/>
            <a:p>
              <a:pPr algn="ctr"/>
              <a:r>
                <a:rPr lang="ja-JP" altLang="en-US" sz="1800"/>
                <a:t>　講習会・研修体系図</a:t>
              </a:r>
            </a:p>
          </p:txBody>
        </p:sp>
        <p:sp>
          <p:nvSpPr>
            <p:cNvPr id="12" name="正方形/長方形 11"/>
            <p:cNvSpPr/>
            <p:nvPr/>
          </p:nvSpPr>
          <p:spPr>
            <a:xfrm>
              <a:off x="4961211" y="1266364"/>
              <a:ext cx="1187289" cy="361487"/>
            </a:xfrm>
            <a:prstGeom prst="rect">
              <a:avLst/>
            </a:prstGeom>
            <a:solidFill>
              <a:srgbClr val="CCCCFF">
                <a:alpha val="64706"/>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講習会</a:t>
              </a:r>
            </a:p>
          </p:txBody>
        </p:sp>
        <p:sp>
          <p:nvSpPr>
            <p:cNvPr id="13" name="正方形/長方形 12"/>
            <p:cNvSpPr/>
            <p:nvPr/>
          </p:nvSpPr>
          <p:spPr>
            <a:xfrm>
              <a:off x="6306690" y="1271480"/>
              <a:ext cx="1189028" cy="359782"/>
            </a:xfrm>
            <a:prstGeom prst="rect">
              <a:avLst/>
            </a:prstGeom>
            <a:solidFill>
              <a:srgbClr val="CCCCFF">
                <a:alpha val="64706"/>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専門研修</a:t>
              </a:r>
            </a:p>
          </p:txBody>
        </p:sp>
        <p:sp>
          <p:nvSpPr>
            <p:cNvPr id="14" name="正方形/長方形 13"/>
            <p:cNvSpPr/>
            <p:nvPr/>
          </p:nvSpPr>
          <p:spPr>
            <a:xfrm>
              <a:off x="7622617" y="1271480"/>
              <a:ext cx="1189028" cy="359782"/>
            </a:xfrm>
            <a:prstGeom prst="rect">
              <a:avLst/>
            </a:prstGeom>
            <a:solidFill>
              <a:srgbClr val="CCCCFF">
                <a:alpha val="64706"/>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総合研修</a:t>
              </a:r>
            </a:p>
          </p:txBody>
        </p:sp>
        <p:sp>
          <p:nvSpPr>
            <p:cNvPr id="15" name="角丸四角形 14"/>
            <p:cNvSpPr/>
            <p:nvPr/>
          </p:nvSpPr>
          <p:spPr>
            <a:xfrm>
              <a:off x="4961211" y="1806891"/>
              <a:ext cx="1204673" cy="456974"/>
            </a:xfrm>
            <a:prstGeom prst="roundRect">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latin typeface="+mn-ea"/>
                </a:rPr>
                <a:t>目録システム</a:t>
              </a:r>
              <a:endParaRPr lang="en-US" altLang="ja-JP" sz="1000" dirty="0">
                <a:solidFill>
                  <a:schemeClr val="tx1"/>
                </a:solidFill>
                <a:latin typeface="+mn-ea"/>
              </a:endParaRPr>
            </a:p>
            <a:p>
              <a:pPr algn="ctr" fontAlgn="auto">
                <a:spcBef>
                  <a:spcPts val="0"/>
                </a:spcBef>
                <a:spcAft>
                  <a:spcPts val="0"/>
                </a:spcAft>
                <a:defRPr/>
              </a:pPr>
              <a:r>
                <a:rPr lang="ja-JP" altLang="en-US" sz="1000" dirty="0">
                  <a:solidFill>
                    <a:schemeClr val="tx1"/>
                  </a:solidFill>
                  <a:latin typeface="+mn-ea"/>
                </a:rPr>
                <a:t>地域講習会</a:t>
              </a:r>
              <a:endParaRPr lang="en-US" altLang="ja-JP" sz="1000" dirty="0">
                <a:solidFill>
                  <a:schemeClr val="tx1"/>
                </a:solidFill>
                <a:latin typeface="+mn-ea"/>
              </a:endParaRPr>
            </a:p>
            <a:p>
              <a:pPr algn="ctr" fontAlgn="auto">
                <a:spcBef>
                  <a:spcPts val="0"/>
                </a:spcBef>
                <a:spcAft>
                  <a:spcPts val="0"/>
                </a:spcAft>
                <a:defRPr/>
              </a:pPr>
              <a:r>
                <a:rPr lang="ja-JP" altLang="en-US" sz="1000" dirty="0">
                  <a:solidFill>
                    <a:schemeClr val="tx1"/>
                  </a:solidFill>
                  <a:latin typeface="+mn-ea"/>
                </a:rPr>
                <a:t>（図書コース）</a:t>
              </a:r>
            </a:p>
          </p:txBody>
        </p:sp>
        <p:sp>
          <p:nvSpPr>
            <p:cNvPr id="16" name="角丸四角形 15"/>
            <p:cNvSpPr/>
            <p:nvPr/>
          </p:nvSpPr>
          <p:spPr>
            <a:xfrm>
              <a:off x="4954257" y="2371288"/>
              <a:ext cx="1220318" cy="456974"/>
            </a:xfrm>
            <a:prstGeom prst="roundRect">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rPr>
                <a:t>目録システム</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地域講習会</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（雑誌コース）</a:t>
              </a:r>
            </a:p>
          </p:txBody>
        </p:sp>
        <p:sp>
          <p:nvSpPr>
            <p:cNvPr id="17" name="角丸四角形 16"/>
            <p:cNvSpPr/>
            <p:nvPr/>
          </p:nvSpPr>
          <p:spPr>
            <a:xfrm>
              <a:off x="4961211" y="2956147"/>
              <a:ext cx="1213365" cy="456974"/>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rPr>
                <a:t>目録システム書誌</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作成研修（試行）</a:t>
              </a:r>
            </a:p>
          </p:txBody>
        </p:sp>
        <p:sp>
          <p:nvSpPr>
            <p:cNvPr id="18" name="角丸四角形 17"/>
            <p:cNvSpPr/>
            <p:nvPr/>
          </p:nvSpPr>
          <p:spPr>
            <a:xfrm>
              <a:off x="4954257" y="3508609"/>
              <a:ext cx="1223795" cy="456974"/>
            </a:xfrm>
            <a:prstGeom prst="roundRect">
              <a:avLst/>
            </a:prstGeom>
            <a:solidFill>
              <a:srgbClr val="CC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rPr>
                <a:t>目録システム入門</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講習会</a:t>
              </a:r>
              <a:endParaRPr lang="en-US" altLang="ja-JP" sz="1000" dirty="0">
                <a:solidFill>
                  <a:schemeClr val="tx1"/>
                </a:solidFill>
              </a:endParaRPr>
            </a:p>
          </p:txBody>
        </p:sp>
        <p:sp>
          <p:nvSpPr>
            <p:cNvPr id="19" name="角丸四角形 18"/>
            <p:cNvSpPr/>
            <p:nvPr/>
          </p:nvSpPr>
          <p:spPr>
            <a:xfrm>
              <a:off x="4954257" y="4052544"/>
              <a:ext cx="1223795" cy="600205"/>
            </a:xfrm>
            <a:prstGeom prst="roundRect">
              <a:avLst/>
            </a:prstGeom>
            <a:solidFill>
              <a:srgbClr val="CC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en-US" altLang="ja-JP" sz="1000" dirty="0">
                  <a:solidFill>
                    <a:schemeClr val="tx1"/>
                  </a:solidFill>
                </a:rPr>
                <a:t>JAIRO Cloud</a:t>
              </a:r>
            </a:p>
            <a:p>
              <a:pPr algn="ctr" fontAlgn="auto">
                <a:spcBef>
                  <a:spcPts val="0"/>
                </a:spcBef>
                <a:spcAft>
                  <a:spcPts val="0"/>
                </a:spcAft>
                <a:defRPr/>
              </a:pPr>
              <a:r>
                <a:rPr lang="ja-JP" altLang="en-US" sz="1000" dirty="0">
                  <a:solidFill>
                    <a:schemeClr val="tx1"/>
                  </a:solidFill>
                </a:rPr>
                <a:t>講習会</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（機関リポジトリ新任担当者研修）</a:t>
              </a:r>
              <a:endParaRPr lang="en-US" altLang="ja-JP" sz="1000" dirty="0">
                <a:solidFill>
                  <a:schemeClr val="tx1"/>
                </a:solidFill>
              </a:endParaRPr>
            </a:p>
          </p:txBody>
        </p:sp>
        <p:sp>
          <p:nvSpPr>
            <p:cNvPr id="20" name="角丸四角形 19"/>
            <p:cNvSpPr/>
            <p:nvPr/>
          </p:nvSpPr>
          <p:spPr>
            <a:xfrm>
              <a:off x="6311904" y="1815416"/>
              <a:ext cx="1253348" cy="458680"/>
            </a:xfrm>
            <a:prstGeom prst="roundRect">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rPr>
                <a:t>学術情報</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ウェブサービス</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担当者研修</a:t>
              </a:r>
            </a:p>
          </p:txBody>
        </p:sp>
        <p:sp>
          <p:nvSpPr>
            <p:cNvPr id="21" name="角丸四角形 20"/>
            <p:cNvSpPr/>
            <p:nvPr/>
          </p:nvSpPr>
          <p:spPr>
            <a:xfrm>
              <a:off x="6303213" y="2378108"/>
              <a:ext cx="1284637" cy="456974"/>
            </a:xfrm>
            <a:prstGeom prst="roundRect">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rPr>
                <a:t>学術情報</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リテラシー教育</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担当者研修</a:t>
              </a:r>
            </a:p>
          </p:txBody>
        </p:sp>
        <p:sp>
          <p:nvSpPr>
            <p:cNvPr id="22" name="角丸四角形 21"/>
            <p:cNvSpPr/>
            <p:nvPr/>
          </p:nvSpPr>
          <p:spPr>
            <a:xfrm>
              <a:off x="7674767" y="2949327"/>
              <a:ext cx="1232487" cy="593385"/>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rPr>
                <a:t>学術情報システム</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総合ワークショップ</a:t>
              </a:r>
            </a:p>
          </p:txBody>
        </p:sp>
        <p:sp>
          <p:nvSpPr>
            <p:cNvPr id="23" name="角丸四角形 22"/>
            <p:cNvSpPr/>
            <p:nvPr/>
          </p:nvSpPr>
          <p:spPr>
            <a:xfrm>
              <a:off x="7674767" y="4446430"/>
              <a:ext cx="1216842" cy="566103"/>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ja-JP" altLang="en-US" sz="1000" dirty="0">
                  <a:solidFill>
                    <a:schemeClr val="tx1"/>
                  </a:solidFill>
                </a:rPr>
                <a:t>国立情報学研究所</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実務研修</a:t>
              </a:r>
              <a:endParaRPr lang="en-US" altLang="ja-JP" sz="1000" dirty="0">
                <a:solidFill>
                  <a:schemeClr val="tx1"/>
                </a:solidFill>
              </a:endParaRPr>
            </a:p>
          </p:txBody>
        </p:sp>
        <p:sp>
          <p:nvSpPr>
            <p:cNvPr id="24" name="角丸四角形 23"/>
            <p:cNvSpPr/>
            <p:nvPr/>
          </p:nvSpPr>
          <p:spPr>
            <a:xfrm>
              <a:off x="6317120" y="4990365"/>
              <a:ext cx="1248132" cy="456974"/>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rPr>
                <a:t>情報処理技術</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セミナー</a:t>
              </a:r>
              <a:endParaRPr lang="en-US" altLang="ja-JP" sz="1000" dirty="0">
                <a:solidFill>
                  <a:schemeClr val="tx1"/>
                </a:solidFill>
              </a:endParaRPr>
            </a:p>
          </p:txBody>
        </p:sp>
        <p:sp>
          <p:nvSpPr>
            <p:cNvPr id="34861" name="テキスト ボックス 4"/>
            <p:cNvSpPr txBox="1">
              <a:spLocks noChangeArrowheads="1"/>
            </p:cNvSpPr>
            <p:nvPr/>
          </p:nvSpPr>
          <p:spPr bwMode="auto">
            <a:xfrm>
              <a:off x="4861240" y="4989513"/>
              <a:ext cx="1160688" cy="495892"/>
            </a:xfrm>
            <a:prstGeom prst="rect">
              <a:avLst/>
            </a:prstGeom>
            <a:noFill/>
            <a:ln w="9525">
              <a:noFill/>
              <a:miter lim="800000"/>
              <a:headEnd/>
              <a:tailEnd/>
            </a:ln>
          </p:spPr>
          <p:txBody>
            <a:bodyPr wrap="none">
              <a:spAutoFit/>
            </a:bodyPr>
            <a:lstStyle/>
            <a:p>
              <a:r>
                <a:rPr lang="ja-JP" altLang="en-US" sz="1200" b="1"/>
                <a:t>システム運用</a:t>
              </a:r>
              <a:endParaRPr lang="en-US" altLang="ja-JP" sz="1200" b="1"/>
            </a:p>
            <a:p>
              <a:r>
                <a:rPr lang="ja-JP" altLang="en-US" sz="1200" b="1"/>
                <a:t>管理者向け</a:t>
              </a:r>
            </a:p>
          </p:txBody>
        </p:sp>
        <p:sp>
          <p:nvSpPr>
            <p:cNvPr id="34862" name="テキスト ボックス 5"/>
            <p:cNvSpPr txBox="1">
              <a:spLocks noChangeArrowheads="1"/>
            </p:cNvSpPr>
            <p:nvPr/>
          </p:nvSpPr>
          <p:spPr bwMode="auto">
            <a:xfrm>
              <a:off x="4450125" y="2335221"/>
              <a:ext cx="404450" cy="1228711"/>
            </a:xfrm>
            <a:prstGeom prst="rect">
              <a:avLst/>
            </a:prstGeom>
            <a:noFill/>
            <a:ln w="9525">
              <a:noFill/>
              <a:miter lim="800000"/>
              <a:headEnd/>
              <a:tailEnd/>
            </a:ln>
          </p:spPr>
          <p:txBody>
            <a:bodyPr vert="eaVert" wrap="none">
              <a:spAutoFit/>
            </a:bodyPr>
            <a:lstStyle/>
            <a:p>
              <a:pPr algn="ctr"/>
              <a:r>
                <a:rPr lang="ja-JP" altLang="en-US" sz="1200" b="1"/>
                <a:t>図書館職員向け</a:t>
              </a:r>
            </a:p>
          </p:txBody>
        </p:sp>
        <p:sp>
          <p:nvSpPr>
            <p:cNvPr id="27" name="角丸四角形 26"/>
            <p:cNvSpPr/>
            <p:nvPr/>
          </p:nvSpPr>
          <p:spPr>
            <a:xfrm>
              <a:off x="7674767" y="3704698"/>
              <a:ext cx="1232487" cy="571219"/>
            </a:xfrm>
            <a:prstGeom prst="roundRect">
              <a:avLst/>
            </a:prstGeom>
            <a:solidFill>
              <a:srgbClr val="CC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rPr>
                <a:t>大学図書館職員</a:t>
              </a:r>
              <a:endParaRPr lang="en-US" altLang="ja-JP" sz="1000" dirty="0">
                <a:solidFill>
                  <a:schemeClr val="tx1"/>
                </a:solidFill>
              </a:endParaRPr>
            </a:p>
            <a:p>
              <a:pPr algn="ctr" fontAlgn="auto">
                <a:spcBef>
                  <a:spcPts val="0"/>
                </a:spcBef>
                <a:spcAft>
                  <a:spcPts val="0"/>
                </a:spcAft>
                <a:defRPr/>
              </a:pPr>
              <a:r>
                <a:rPr lang="ja-JP" altLang="en-US" sz="1000" dirty="0">
                  <a:solidFill>
                    <a:schemeClr val="tx1"/>
                  </a:solidFill>
                </a:rPr>
                <a:t>短期研修</a:t>
              </a:r>
              <a:endParaRPr lang="en-US" altLang="ja-JP" sz="1000" dirty="0">
                <a:solidFill>
                  <a:schemeClr val="tx1"/>
                </a:solidFill>
              </a:endParaRPr>
            </a:p>
          </p:txBody>
        </p:sp>
        <p:sp>
          <p:nvSpPr>
            <p:cNvPr id="28" name="角丸四角形 27"/>
            <p:cNvSpPr/>
            <p:nvPr/>
          </p:nvSpPr>
          <p:spPr>
            <a:xfrm>
              <a:off x="6271923" y="5987866"/>
              <a:ext cx="1223795" cy="289872"/>
            </a:xfrm>
            <a:prstGeom prst="roundRect">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rPr>
                <a:t>平成</a:t>
              </a:r>
              <a:r>
                <a:rPr lang="en-US" altLang="ja-JP" sz="1000" dirty="0">
                  <a:solidFill>
                    <a:schemeClr val="tx1"/>
                  </a:solidFill>
                </a:rPr>
                <a:t>27</a:t>
              </a:r>
              <a:r>
                <a:rPr lang="ja-JP" altLang="en-US" sz="1000" dirty="0">
                  <a:solidFill>
                    <a:schemeClr val="tx1"/>
                  </a:solidFill>
                </a:rPr>
                <a:t>年度で終了</a:t>
              </a:r>
            </a:p>
          </p:txBody>
        </p:sp>
        <p:sp>
          <p:nvSpPr>
            <p:cNvPr id="29" name="角丸四角形 28"/>
            <p:cNvSpPr/>
            <p:nvPr/>
          </p:nvSpPr>
          <p:spPr>
            <a:xfrm>
              <a:off x="7587850" y="5987866"/>
              <a:ext cx="1223795" cy="289872"/>
            </a:xfrm>
            <a:prstGeom prst="roundRect">
              <a:avLst/>
            </a:prstGeom>
            <a:solidFill>
              <a:srgbClr val="CC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fontAlgn="auto">
                <a:spcBef>
                  <a:spcPts val="0"/>
                </a:spcBef>
                <a:spcAft>
                  <a:spcPts val="0"/>
                </a:spcAft>
                <a:defRPr/>
              </a:pPr>
              <a:r>
                <a:rPr lang="ja-JP" altLang="en-US" sz="1000" dirty="0">
                  <a:solidFill>
                    <a:schemeClr val="tx1"/>
                  </a:solidFill>
                </a:rPr>
                <a:t>他機関との共催</a:t>
              </a:r>
              <a:endParaRPr lang="en-US" altLang="ja-JP" sz="1000" dirty="0">
                <a:solidFill>
                  <a:schemeClr val="tx1"/>
                </a:solidFill>
              </a:endParaRPr>
            </a:p>
          </p:txBody>
        </p:sp>
        <p:cxnSp>
          <p:nvCxnSpPr>
            <p:cNvPr id="30" name="直線コネクタ 29"/>
            <p:cNvCxnSpPr/>
            <p:nvPr/>
          </p:nvCxnSpPr>
          <p:spPr>
            <a:xfrm flipH="1" flipV="1">
              <a:off x="4545745" y="4756763"/>
              <a:ext cx="2838718"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4844" name="Rectangle 4"/>
          <p:cNvSpPr>
            <a:spLocks noChangeArrowheads="1"/>
          </p:cNvSpPr>
          <p:nvPr/>
        </p:nvSpPr>
        <p:spPr bwMode="auto">
          <a:xfrm>
            <a:off x="358775" y="773113"/>
            <a:ext cx="3833813" cy="557212"/>
          </a:xfrm>
          <a:prstGeom prst="rect">
            <a:avLst/>
          </a:prstGeom>
          <a:solidFill>
            <a:schemeClr val="bg1"/>
          </a:solidFill>
          <a:ln w="38100" cmpd="dbl">
            <a:solidFill>
              <a:schemeClr val="tx1"/>
            </a:solidFill>
            <a:miter lim="800000"/>
            <a:headEnd/>
            <a:tailEnd/>
          </a:ln>
        </p:spPr>
        <p:txBody>
          <a:bodyPr wrap="none" anchor="ctr"/>
          <a:lstStyle/>
          <a:p>
            <a:pPr algn="ctr"/>
            <a:r>
              <a:rPr lang="ja-JP" altLang="en-US" sz="2000">
                <a:solidFill>
                  <a:srgbClr val="000000"/>
                </a:solidFill>
                <a:latin typeface="Gill Sans MT" pitchFamily="34" charset="0"/>
              </a:rPr>
              <a:t>年間　</a:t>
            </a:r>
            <a:r>
              <a:rPr lang="en-US" altLang="ja-JP" sz="2000">
                <a:solidFill>
                  <a:srgbClr val="000000"/>
                </a:solidFill>
                <a:latin typeface="Gill Sans MT" pitchFamily="34" charset="0"/>
              </a:rPr>
              <a:t>9</a:t>
            </a:r>
            <a:r>
              <a:rPr lang="ja-JP" altLang="en-US" sz="2000">
                <a:solidFill>
                  <a:srgbClr val="000000"/>
                </a:solidFill>
                <a:latin typeface="Gill Sans MT" pitchFamily="34" charset="0"/>
              </a:rPr>
              <a:t>種 ・ </a:t>
            </a:r>
            <a:r>
              <a:rPr lang="en-US" altLang="ja-JP" sz="2000">
                <a:solidFill>
                  <a:srgbClr val="000000"/>
                </a:solidFill>
                <a:latin typeface="Gill Sans MT" pitchFamily="34" charset="0"/>
              </a:rPr>
              <a:t>33</a:t>
            </a:r>
            <a:r>
              <a:rPr lang="ja-JP" altLang="en-US" sz="2000">
                <a:solidFill>
                  <a:srgbClr val="000000"/>
                </a:solidFill>
                <a:latin typeface="Gill Sans MT" pitchFamily="34" charset="0"/>
              </a:rPr>
              <a:t>回 ・ </a:t>
            </a:r>
            <a:r>
              <a:rPr lang="en-US" altLang="ja-JP" sz="2000">
                <a:solidFill>
                  <a:srgbClr val="000000"/>
                </a:solidFill>
                <a:latin typeface="Gill Sans MT" pitchFamily="34" charset="0"/>
              </a:rPr>
              <a:t>796</a:t>
            </a:r>
            <a:r>
              <a:rPr lang="ja-JP" altLang="en-US" sz="2000">
                <a:solidFill>
                  <a:srgbClr val="000000"/>
                </a:solidFill>
                <a:latin typeface="Gill Sans MT" pitchFamily="34" charset="0"/>
              </a:rPr>
              <a:t>名受講</a:t>
            </a:r>
            <a:r>
              <a:rPr lang="ja-JP" altLang="en-US" sz="2000" baseline="30000">
                <a:solidFill>
                  <a:srgbClr val="000000"/>
                </a:solidFill>
                <a:latin typeface="Gill Sans MT" pitchFamily="34" charset="0"/>
              </a:rPr>
              <a:t>*</a:t>
            </a:r>
          </a:p>
        </p:txBody>
      </p:sp>
      <p:sp>
        <p:nvSpPr>
          <p:cNvPr id="34845" name="テキスト ボックス 10"/>
          <p:cNvSpPr txBox="1">
            <a:spLocks noChangeArrowheads="1"/>
          </p:cNvSpPr>
          <p:nvPr/>
        </p:nvSpPr>
        <p:spPr bwMode="auto">
          <a:xfrm>
            <a:off x="2908300" y="1384300"/>
            <a:ext cx="1336675" cy="277813"/>
          </a:xfrm>
          <a:prstGeom prst="rect">
            <a:avLst/>
          </a:prstGeom>
          <a:noFill/>
          <a:ln w="9525">
            <a:noFill/>
            <a:miter lim="800000"/>
            <a:headEnd/>
            <a:tailEnd/>
          </a:ln>
        </p:spPr>
        <p:txBody>
          <a:bodyPr wrap="none">
            <a:spAutoFit/>
          </a:bodyPr>
          <a:lstStyle/>
          <a:p>
            <a:r>
              <a:rPr lang="ja-JP" altLang="en-US" sz="1200">
                <a:solidFill>
                  <a:srgbClr val="000000"/>
                </a:solidFill>
                <a:latin typeface="Arial" charset="0"/>
              </a:rPr>
              <a:t>*平成</a:t>
            </a:r>
            <a:r>
              <a:rPr lang="en-US" altLang="ja-JP" sz="1200">
                <a:solidFill>
                  <a:srgbClr val="000000"/>
                </a:solidFill>
                <a:latin typeface="Arial" charset="0"/>
              </a:rPr>
              <a:t>26</a:t>
            </a:r>
            <a:r>
              <a:rPr lang="ja-JP" altLang="en-US" sz="1200">
                <a:solidFill>
                  <a:srgbClr val="000000"/>
                </a:solidFill>
                <a:latin typeface="Arial" charset="0"/>
              </a:rPr>
              <a:t>年度実績</a:t>
            </a:r>
          </a:p>
        </p:txBody>
      </p:sp>
      <p:sp>
        <p:nvSpPr>
          <p:cNvPr id="34846" name="スライド番号プレースホルダ 4"/>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67FFC705-C111-480E-8E18-63BBE491300F}" type="slidenum">
              <a:rPr lang="ja-JP" altLang="en-US" sz="1400">
                <a:solidFill>
                  <a:srgbClr val="000000"/>
                </a:solidFill>
                <a:latin typeface="Arial" charset="0"/>
              </a:rPr>
              <a:pPr algn="r"/>
              <a:t>24</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ー 2"/>
          <p:cNvSpPr>
            <a:spLocks noGrp="1"/>
          </p:cNvSpPr>
          <p:nvPr>
            <p:ph type="sldNum" sz="quarter" idx="10"/>
          </p:nvPr>
        </p:nvSpPr>
        <p:spPr>
          <a:xfrm>
            <a:off x="8027988" y="6416675"/>
            <a:ext cx="984250" cy="441325"/>
          </a:xfrm>
          <a:noFill/>
        </p:spPr>
        <p:txBody>
          <a:bodyPr/>
          <a:lstStyle/>
          <a:p>
            <a:fld id="{6D4C6253-136C-4E51-AA6D-F71105B4CF9F}" type="slidenum">
              <a:rPr lang="ja-JP" altLang="en-US" smtClean="0">
                <a:solidFill>
                  <a:srgbClr val="FFFFFF"/>
                </a:solidFill>
                <a:latin typeface="Calibri" pitchFamily="34" charset="0"/>
                <a:ea typeface="ＭＳ Ｐゴシック" charset="-128"/>
              </a:rPr>
              <a:pPr/>
              <a:t>25</a:t>
            </a:fld>
            <a:endParaRPr lang="ja-JP" altLang="en-US" smtClean="0">
              <a:solidFill>
                <a:srgbClr val="FFFFFF"/>
              </a:solidFill>
              <a:latin typeface="Calibri" pitchFamily="34" charset="0"/>
              <a:ea typeface="ＭＳ Ｐゴシック" charset="-128"/>
            </a:endParaRPr>
          </a:p>
        </p:txBody>
      </p:sp>
      <p:sp>
        <p:nvSpPr>
          <p:cNvPr id="35843" name="正方形/長方形 3"/>
          <p:cNvSpPr>
            <a:spLocks noChangeArrowheads="1"/>
          </p:cNvSpPr>
          <p:nvPr/>
        </p:nvSpPr>
        <p:spPr bwMode="auto">
          <a:xfrm>
            <a:off x="0" y="0"/>
            <a:ext cx="9155113" cy="523875"/>
          </a:xfrm>
          <a:prstGeom prst="rect">
            <a:avLst/>
          </a:prstGeom>
          <a:noFill/>
          <a:ln w="9525">
            <a:noFill/>
            <a:miter lim="800000"/>
            <a:headEnd/>
            <a:tailEnd/>
          </a:ln>
        </p:spPr>
        <p:txBody>
          <a:bodyPr>
            <a:spAutoFit/>
          </a:bodyPr>
          <a:lstStyle/>
          <a:p>
            <a:pPr algn="ctr"/>
            <a:r>
              <a:rPr lang="ja-JP" altLang="en-US" sz="2800">
                <a:latin typeface="Arial" charset="0"/>
              </a:rPr>
              <a:t>実務研修募集中</a:t>
            </a:r>
          </a:p>
        </p:txBody>
      </p:sp>
      <p:sp>
        <p:nvSpPr>
          <p:cNvPr id="38916" name="コンテンツ プレースホルダー 2"/>
          <p:cNvSpPr txBox="1">
            <a:spLocks/>
          </p:cNvSpPr>
          <p:nvPr/>
        </p:nvSpPr>
        <p:spPr bwMode="auto">
          <a:xfrm>
            <a:off x="323850" y="981075"/>
            <a:ext cx="85693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382588" indent="-182563"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566738" indent="-182563" eaLnBrk="0" hangingPunct="0">
              <a:spcBef>
                <a:spcPct val="20000"/>
              </a:spcBef>
              <a:buChar char="•"/>
              <a:defRPr kumimoji="1" sz="2400">
                <a:solidFill>
                  <a:schemeClr val="tx1"/>
                </a:solidFill>
                <a:latin typeface="Arial" charset="0"/>
                <a:ea typeface="ＭＳ Ｐゴシック" charset="-128"/>
              </a:defRPr>
            </a:lvl3pPr>
            <a:lvl4pPr marL="749300" indent="-182563" eaLnBrk="0" hangingPunct="0">
              <a:spcBef>
                <a:spcPct val="20000"/>
              </a:spcBef>
              <a:buChar char="–"/>
              <a:defRPr kumimoji="1" sz="2000">
                <a:solidFill>
                  <a:schemeClr val="tx1"/>
                </a:solidFill>
                <a:latin typeface="Arial" charset="0"/>
                <a:ea typeface="ＭＳ Ｐゴシック" charset="-128"/>
              </a:defRPr>
            </a:lvl4pPr>
            <a:lvl5pPr marL="931863" indent="-182563" eaLnBrk="0" hangingPunct="0">
              <a:spcBef>
                <a:spcPct val="20000"/>
              </a:spcBef>
              <a:buChar char="»"/>
              <a:defRPr kumimoji="1" sz="2000">
                <a:solidFill>
                  <a:schemeClr val="tx1"/>
                </a:solidFill>
                <a:latin typeface="Arial" charset="0"/>
                <a:ea typeface="ＭＳ Ｐゴシック" charset="-128"/>
              </a:defRPr>
            </a:lvl5pPr>
            <a:lvl6pPr marL="1389063" indent="-18256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1846263" indent="-18256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2303463" indent="-18256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2760663" indent="-18256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90000"/>
              </a:lnSpc>
              <a:spcBef>
                <a:spcPts val="1200"/>
              </a:spcBef>
              <a:spcAft>
                <a:spcPts val="200"/>
              </a:spcAft>
              <a:buFont typeface="Calibri" pitchFamily="34" charset="0"/>
              <a:buChar char=" "/>
              <a:defRPr/>
            </a:pPr>
            <a:r>
              <a:rPr lang="ja-JP" altLang="en-US" sz="2400" dirty="0" smtClean="0"/>
              <a:t>実務研修</a:t>
            </a:r>
            <a:endParaRPr lang="en-US" altLang="ja-JP" sz="2400" dirty="0" smtClean="0"/>
          </a:p>
          <a:p>
            <a:pPr lvl="1" eaLnBrk="1" hangingPunct="1">
              <a:lnSpc>
                <a:spcPct val="90000"/>
              </a:lnSpc>
              <a:spcBef>
                <a:spcPts val="200"/>
              </a:spcBef>
              <a:spcAft>
                <a:spcPts val="400"/>
              </a:spcAft>
              <a:buFont typeface="Arial" panose="020B0604020202020204" pitchFamily="34" charset="0"/>
              <a:buChar char="•"/>
              <a:defRPr/>
            </a:pPr>
            <a:r>
              <a:rPr lang="ja-JP" altLang="en-US" sz="1600" dirty="0" smtClean="0"/>
              <a:t>ＮＩＩで数ヵ月間の</a:t>
            </a:r>
            <a:r>
              <a:rPr lang="en-US" altLang="ja-JP" sz="1600" dirty="0" smtClean="0"/>
              <a:t>OJT</a:t>
            </a:r>
          </a:p>
          <a:p>
            <a:pPr lvl="1" eaLnBrk="1" hangingPunct="1">
              <a:lnSpc>
                <a:spcPct val="90000"/>
              </a:lnSpc>
              <a:spcBef>
                <a:spcPts val="200"/>
              </a:spcBef>
              <a:spcAft>
                <a:spcPts val="400"/>
              </a:spcAft>
              <a:buFont typeface="Arial" panose="020B0604020202020204" pitchFamily="34" charset="0"/>
              <a:buChar char="•"/>
              <a:defRPr/>
            </a:pPr>
            <a:r>
              <a:rPr lang="ja-JP" altLang="en-US" sz="1600" dirty="0" smtClean="0"/>
              <a:t>個別に研修テーマを設定</a:t>
            </a:r>
            <a:endParaRPr lang="en-US" altLang="ja-JP" sz="1600" dirty="0" smtClean="0"/>
          </a:p>
          <a:p>
            <a:pPr lvl="1" eaLnBrk="1" hangingPunct="1">
              <a:lnSpc>
                <a:spcPct val="90000"/>
              </a:lnSpc>
              <a:spcBef>
                <a:spcPts val="200"/>
              </a:spcBef>
              <a:spcAft>
                <a:spcPts val="400"/>
              </a:spcAft>
              <a:buFont typeface="Arial" panose="020B0604020202020204" pitchFamily="34" charset="0"/>
              <a:buChar char="•"/>
              <a:defRPr/>
            </a:pPr>
            <a:r>
              <a:rPr lang="ja-JP" altLang="en-US" sz="1600" dirty="0" smtClean="0"/>
              <a:t>コンテンツ事業、</a:t>
            </a:r>
            <a:r>
              <a:rPr lang="en-US" altLang="ja-JP" sz="1600" dirty="0" smtClean="0"/>
              <a:t>JUSTICE</a:t>
            </a:r>
            <a:r>
              <a:rPr lang="ja-JP" altLang="en-US" sz="1600" dirty="0" err="1" smtClean="0"/>
              <a:t>、</a:t>
            </a:r>
            <a:r>
              <a:rPr lang="ja-JP" altLang="en-US" sz="1600" dirty="0" smtClean="0"/>
              <a:t>ネットワークなど</a:t>
            </a:r>
            <a:endParaRPr lang="en-US" altLang="ja-JP" sz="1600" dirty="0" smtClean="0"/>
          </a:p>
          <a:p>
            <a:pPr lvl="1" eaLnBrk="1" hangingPunct="1">
              <a:lnSpc>
                <a:spcPct val="90000"/>
              </a:lnSpc>
              <a:spcBef>
                <a:spcPts val="200"/>
              </a:spcBef>
              <a:spcAft>
                <a:spcPts val="400"/>
              </a:spcAft>
              <a:buFont typeface="Arial" panose="020B0604020202020204" pitchFamily="34" charset="0"/>
              <a:buChar char="•"/>
              <a:defRPr/>
            </a:pPr>
            <a:r>
              <a:rPr lang="ja-JP" altLang="en-US" sz="1600" dirty="0" smtClean="0"/>
              <a:t>学術情報流通基盤構築の手法・知識・技術を習得</a:t>
            </a:r>
            <a:endParaRPr lang="en-US" altLang="ja-JP" sz="1600" dirty="0" smtClean="0"/>
          </a:p>
          <a:p>
            <a:pPr eaLnBrk="1" hangingPunct="1">
              <a:lnSpc>
                <a:spcPct val="90000"/>
              </a:lnSpc>
              <a:spcBef>
                <a:spcPts val="1200"/>
              </a:spcBef>
              <a:spcAft>
                <a:spcPts val="200"/>
              </a:spcAft>
              <a:buFont typeface="Calibri" pitchFamily="34" charset="0"/>
              <a:buChar char=" "/>
              <a:defRPr/>
            </a:pPr>
            <a:r>
              <a:rPr lang="ja-JP" altLang="en-US" sz="2400" dirty="0" smtClean="0"/>
              <a:t>これまでの実績（参考）</a:t>
            </a:r>
            <a:endParaRPr lang="en-US" altLang="ja-JP" sz="2400" dirty="0" smtClean="0"/>
          </a:p>
          <a:p>
            <a:pPr lvl="1" eaLnBrk="1" hangingPunct="1">
              <a:lnSpc>
                <a:spcPct val="90000"/>
              </a:lnSpc>
              <a:spcBef>
                <a:spcPts val="200"/>
              </a:spcBef>
              <a:spcAft>
                <a:spcPts val="400"/>
              </a:spcAft>
              <a:buClr>
                <a:srgbClr val="009644"/>
              </a:buClr>
              <a:buFont typeface="Calibri" pitchFamily="34" charset="0"/>
              <a:buChar char="◦"/>
              <a:defRPr/>
            </a:pPr>
            <a:endParaRPr lang="en-US" altLang="ja-JP" sz="1600" dirty="0" smtClean="0"/>
          </a:p>
          <a:p>
            <a:pPr lvl="1" eaLnBrk="1" hangingPunct="1">
              <a:lnSpc>
                <a:spcPct val="90000"/>
              </a:lnSpc>
              <a:spcBef>
                <a:spcPts val="200"/>
              </a:spcBef>
              <a:spcAft>
                <a:spcPts val="400"/>
              </a:spcAft>
              <a:buClr>
                <a:srgbClr val="009644"/>
              </a:buClr>
              <a:buFont typeface="Calibri" pitchFamily="34" charset="0"/>
              <a:buChar char="◦"/>
              <a:defRPr/>
            </a:pPr>
            <a:endParaRPr lang="en-US" altLang="ja-JP" sz="1600" dirty="0" smtClean="0"/>
          </a:p>
          <a:p>
            <a:pPr lvl="1" eaLnBrk="1" hangingPunct="1">
              <a:lnSpc>
                <a:spcPct val="90000"/>
              </a:lnSpc>
              <a:spcBef>
                <a:spcPts val="200"/>
              </a:spcBef>
              <a:spcAft>
                <a:spcPts val="400"/>
              </a:spcAft>
              <a:buClr>
                <a:srgbClr val="009644"/>
              </a:buClr>
              <a:buFont typeface="Calibri" pitchFamily="34" charset="0"/>
              <a:buChar char="◦"/>
              <a:defRPr/>
            </a:pPr>
            <a:endParaRPr lang="en-US" altLang="ja-JP" sz="1600" dirty="0" smtClean="0"/>
          </a:p>
          <a:p>
            <a:pPr lvl="1" eaLnBrk="1" hangingPunct="1">
              <a:lnSpc>
                <a:spcPct val="90000"/>
              </a:lnSpc>
              <a:spcBef>
                <a:spcPts val="200"/>
              </a:spcBef>
              <a:spcAft>
                <a:spcPts val="400"/>
              </a:spcAft>
              <a:buClr>
                <a:srgbClr val="009644"/>
              </a:buClr>
              <a:buFont typeface="Calibri" pitchFamily="34" charset="0"/>
              <a:buChar char="◦"/>
              <a:defRPr/>
            </a:pPr>
            <a:endParaRPr lang="en-US" altLang="ja-JP" sz="1600" dirty="0" smtClean="0"/>
          </a:p>
          <a:p>
            <a:pPr lvl="1" eaLnBrk="1" hangingPunct="1">
              <a:lnSpc>
                <a:spcPct val="90000"/>
              </a:lnSpc>
              <a:spcBef>
                <a:spcPts val="200"/>
              </a:spcBef>
              <a:spcAft>
                <a:spcPts val="400"/>
              </a:spcAft>
              <a:buClr>
                <a:srgbClr val="009644"/>
              </a:buClr>
              <a:buFont typeface="Calibri" pitchFamily="34" charset="0"/>
              <a:buChar char="◦"/>
              <a:defRPr/>
            </a:pPr>
            <a:endParaRPr lang="en-US" altLang="ja-JP" sz="1600" dirty="0" smtClean="0"/>
          </a:p>
          <a:p>
            <a:pPr marL="0" indent="0" eaLnBrk="1" hangingPunct="1">
              <a:lnSpc>
                <a:spcPct val="90000"/>
              </a:lnSpc>
              <a:spcBef>
                <a:spcPts val="1200"/>
              </a:spcBef>
              <a:spcAft>
                <a:spcPts val="200"/>
              </a:spcAft>
              <a:buFont typeface="Wingdings" pitchFamily="2" charset="2"/>
              <a:buNone/>
              <a:defRPr/>
            </a:pPr>
            <a:endParaRPr lang="en-US" altLang="ja-JP" sz="2400" dirty="0" smtClean="0"/>
          </a:p>
        </p:txBody>
      </p:sp>
      <p:graphicFrame>
        <p:nvGraphicFramePr>
          <p:cNvPr id="6" name="表 5"/>
          <p:cNvGraphicFramePr>
            <a:graphicFrameLocks noGrp="1"/>
          </p:cNvGraphicFramePr>
          <p:nvPr/>
        </p:nvGraphicFramePr>
        <p:xfrm>
          <a:off x="615950" y="3213100"/>
          <a:ext cx="7923213" cy="3017835"/>
        </p:xfrm>
        <a:graphic>
          <a:graphicData uri="http://schemas.openxmlformats.org/drawingml/2006/table">
            <a:tbl>
              <a:tblPr firstRow="1" bandRow="1">
                <a:tableStyleId>{073A0DAA-6AF3-43AB-8588-CEC1D06C72B9}</a:tableStyleId>
              </a:tblPr>
              <a:tblGrid>
                <a:gridCol w="903062"/>
                <a:gridCol w="1332028"/>
                <a:gridCol w="5688123"/>
              </a:tblGrid>
              <a:tr h="259107">
                <a:tc>
                  <a:txBody>
                    <a:bodyPr/>
                    <a:lstStyle/>
                    <a:p>
                      <a:pPr algn="ctr"/>
                      <a:r>
                        <a:rPr kumimoji="1" lang="ja-JP" altLang="en-US" sz="1100" dirty="0" smtClean="0"/>
                        <a:t>受講年度</a:t>
                      </a:r>
                      <a:endParaRPr kumimoji="1" lang="ja-JP" altLang="en-US" sz="1100" dirty="0"/>
                    </a:p>
                  </a:txBody>
                  <a:tcPr marL="91432" marR="91432" marT="45725" marB="45725"/>
                </a:tc>
                <a:tc>
                  <a:txBody>
                    <a:bodyPr/>
                    <a:lstStyle/>
                    <a:p>
                      <a:pPr algn="ctr"/>
                      <a:r>
                        <a:rPr kumimoji="1" lang="ja-JP" altLang="en-US" sz="1100" dirty="0" smtClean="0"/>
                        <a:t>所属機関</a:t>
                      </a:r>
                      <a:endParaRPr kumimoji="1" lang="ja-JP" altLang="en-US" sz="1100" dirty="0"/>
                    </a:p>
                  </a:txBody>
                  <a:tcPr marL="91432" marR="91432" marT="45725" marB="45725"/>
                </a:tc>
                <a:tc>
                  <a:txBody>
                    <a:bodyPr/>
                    <a:lstStyle/>
                    <a:p>
                      <a:pPr algn="ctr"/>
                      <a:r>
                        <a:rPr kumimoji="1" lang="ja-JP" altLang="en-US" sz="1100" dirty="0" smtClean="0"/>
                        <a:t>研修テーマ</a:t>
                      </a:r>
                      <a:endParaRPr kumimoji="1" lang="ja-JP" altLang="en-US" sz="1100" dirty="0"/>
                    </a:p>
                  </a:txBody>
                  <a:tcPr marL="91432" marR="91432" marT="45725" marB="45725"/>
                </a:tc>
              </a:tr>
              <a:tr h="259107">
                <a:tc>
                  <a:txBody>
                    <a:bodyPr/>
                    <a:lstStyle/>
                    <a:p>
                      <a:r>
                        <a:rPr kumimoji="1" lang="ja-JP" altLang="en-US" sz="1100" dirty="0" smtClean="0">
                          <a:latin typeface="+mn-ea"/>
                          <a:ea typeface="+mn-ea"/>
                        </a:rPr>
                        <a:t>平成</a:t>
                      </a:r>
                      <a:r>
                        <a:rPr kumimoji="1" lang="en-US" altLang="ja-JP" sz="1100" dirty="0" smtClean="0">
                          <a:latin typeface="+mn-ea"/>
                          <a:ea typeface="+mn-ea"/>
                        </a:rPr>
                        <a:t>27</a:t>
                      </a:r>
                      <a:r>
                        <a:rPr kumimoji="1" lang="ja-JP" altLang="en-US" sz="1100" dirty="0" smtClean="0">
                          <a:latin typeface="+mn-ea"/>
                          <a:ea typeface="+mn-ea"/>
                        </a:rPr>
                        <a:t>年度</a:t>
                      </a:r>
                      <a:endParaRPr kumimoji="1" lang="ja-JP" altLang="en-US" sz="1100" b="1" dirty="0">
                        <a:latin typeface="+mn-ea"/>
                        <a:ea typeface="+mn-ea"/>
                      </a:endParaRPr>
                    </a:p>
                  </a:txBody>
                  <a:tcPr marL="91432" marR="91432" marT="45725" marB="45725"/>
                </a:tc>
                <a:tc>
                  <a:txBody>
                    <a:bodyPr/>
                    <a:lstStyle/>
                    <a:p>
                      <a:r>
                        <a:rPr kumimoji="1" lang="ja-JP" altLang="en-US" sz="1100" dirty="0" smtClean="0">
                          <a:latin typeface="+mn-ea"/>
                          <a:ea typeface="+mn-ea"/>
                        </a:rPr>
                        <a:t>筑波大学</a:t>
                      </a:r>
                      <a:endParaRPr kumimoji="1" lang="ja-JP" altLang="en-US" sz="1100" b="1" dirty="0">
                        <a:latin typeface="+mn-ea"/>
                        <a:ea typeface="+mn-ea"/>
                      </a:endParaRPr>
                    </a:p>
                  </a:txBody>
                  <a:tcPr marL="91432" marR="91432" marT="45725" marB="45725"/>
                </a:tc>
                <a:tc>
                  <a:txBody>
                    <a:bodyPr/>
                    <a:lstStyle/>
                    <a:p>
                      <a:r>
                        <a:rPr kumimoji="1" lang="ja-JP" altLang="en-US" sz="1100" dirty="0" smtClean="0">
                          <a:latin typeface="+mn-ea"/>
                          <a:ea typeface="+mn-ea"/>
                        </a:rPr>
                        <a:t>電子リソースの利用統計の収集・分析とその活用方法に関する調査</a:t>
                      </a:r>
                      <a:endParaRPr kumimoji="1" lang="ja-JP" altLang="en-US" sz="1100" b="1" dirty="0">
                        <a:latin typeface="+mn-ea"/>
                        <a:ea typeface="+mn-ea"/>
                      </a:endParaRPr>
                    </a:p>
                  </a:txBody>
                  <a:tcPr marL="91432" marR="91432" marT="45725" marB="45725"/>
                </a:tc>
              </a:tr>
              <a:tr h="259107">
                <a:tc>
                  <a:txBody>
                    <a:bodyPr/>
                    <a:lstStyle/>
                    <a:p>
                      <a:r>
                        <a:rPr kumimoji="1" lang="ja-JP" altLang="en-US" sz="1100" dirty="0" smtClean="0">
                          <a:latin typeface="+mn-ea"/>
                          <a:ea typeface="+mn-ea"/>
                        </a:rPr>
                        <a:t>平成</a:t>
                      </a:r>
                      <a:r>
                        <a:rPr kumimoji="1" lang="en-US" altLang="ja-JP" sz="1100" dirty="0" smtClean="0">
                          <a:latin typeface="+mn-ea"/>
                          <a:ea typeface="+mn-ea"/>
                        </a:rPr>
                        <a:t>26</a:t>
                      </a:r>
                      <a:r>
                        <a:rPr kumimoji="1" lang="ja-JP" altLang="en-US" sz="1100" dirty="0" smtClean="0">
                          <a:latin typeface="+mn-ea"/>
                          <a:ea typeface="+mn-ea"/>
                        </a:rPr>
                        <a:t>年度</a:t>
                      </a:r>
                      <a:endParaRPr kumimoji="1" lang="ja-JP" altLang="en-US" sz="1100" b="1" dirty="0">
                        <a:latin typeface="+mn-ea"/>
                        <a:ea typeface="+mn-ea"/>
                      </a:endParaRPr>
                    </a:p>
                  </a:txBody>
                  <a:tcPr marL="91432" marR="91432" marT="45725" marB="45725">
                    <a:solidFill>
                      <a:srgbClr val="E7E7E7"/>
                    </a:solidFill>
                  </a:tcPr>
                </a:tc>
                <a:tc>
                  <a:txBody>
                    <a:bodyPr/>
                    <a:lstStyle/>
                    <a:p>
                      <a:r>
                        <a:rPr kumimoji="1" lang="ja-JP" altLang="en-US" sz="1100" dirty="0" smtClean="0">
                          <a:latin typeface="+mn-ea"/>
                          <a:ea typeface="+mn-ea"/>
                        </a:rPr>
                        <a:t>新潟大学</a:t>
                      </a:r>
                      <a:endParaRPr kumimoji="1" lang="ja-JP" altLang="en-US" sz="1100" b="1" dirty="0">
                        <a:latin typeface="+mn-ea"/>
                        <a:ea typeface="+mn-ea"/>
                      </a:endParaRPr>
                    </a:p>
                  </a:txBody>
                  <a:tcPr marL="91432" marR="91432" marT="45725" marB="45725"/>
                </a:tc>
                <a:tc>
                  <a:txBody>
                    <a:bodyPr/>
                    <a:lstStyle/>
                    <a:p>
                      <a:r>
                        <a:rPr kumimoji="1" lang="ja-JP" altLang="en-US" sz="1100" kern="1200" dirty="0" smtClean="0">
                          <a:effectLst/>
                          <a:latin typeface="+mn-ea"/>
                          <a:ea typeface="+mn-ea"/>
                        </a:rPr>
                        <a:t>電子ジャーナル契約見直しに関するモデルケース作成にむけた調査・検討</a:t>
                      </a:r>
                      <a:endParaRPr kumimoji="1" lang="ja-JP" altLang="en-US" sz="1100" b="1" dirty="0">
                        <a:latin typeface="+mn-ea"/>
                        <a:ea typeface="+mn-ea"/>
                      </a:endParaRPr>
                    </a:p>
                  </a:txBody>
                  <a:tcPr marL="91432" marR="91432" marT="45725" marB="45725"/>
                </a:tc>
              </a:tr>
              <a:tr h="426765">
                <a:tc rowSpan="2">
                  <a:txBody>
                    <a:bodyPr/>
                    <a:lstStyle/>
                    <a:p>
                      <a:r>
                        <a:rPr kumimoji="1" lang="ja-JP" altLang="en-US" sz="1100" dirty="0" smtClean="0">
                          <a:latin typeface="+mn-ea"/>
                          <a:ea typeface="+mn-ea"/>
                        </a:rPr>
                        <a:t>平成</a:t>
                      </a:r>
                      <a:r>
                        <a:rPr kumimoji="1" lang="en-US" altLang="ja-JP" sz="1100" dirty="0" smtClean="0">
                          <a:latin typeface="+mn-ea"/>
                          <a:ea typeface="+mn-ea"/>
                        </a:rPr>
                        <a:t>25</a:t>
                      </a:r>
                      <a:r>
                        <a:rPr kumimoji="1" lang="ja-JP" altLang="en-US" sz="1100" dirty="0" smtClean="0">
                          <a:latin typeface="+mn-ea"/>
                          <a:ea typeface="+mn-ea"/>
                        </a:rPr>
                        <a:t>年度</a:t>
                      </a:r>
                      <a:endParaRPr kumimoji="1" lang="ja-JP" altLang="en-US" sz="1100" b="1" dirty="0">
                        <a:latin typeface="+mn-ea"/>
                        <a:ea typeface="+mn-ea"/>
                      </a:endParaRPr>
                    </a:p>
                  </a:txBody>
                  <a:tcPr marL="91432" marR="91432" marT="45725" marB="45725">
                    <a:solidFill>
                      <a:srgbClr val="CBCBCB"/>
                    </a:solidFill>
                  </a:tcPr>
                </a:tc>
                <a:tc>
                  <a:txBody>
                    <a:bodyPr/>
                    <a:lstStyle/>
                    <a:p>
                      <a:r>
                        <a:rPr kumimoji="1" lang="ja-JP" altLang="en-US" sz="1100" dirty="0" smtClean="0">
                          <a:latin typeface="+mn-ea"/>
                          <a:ea typeface="+mn-ea"/>
                        </a:rPr>
                        <a:t>広島大学</a:t>
                      </a:r>
                      <a:endParaRPr kumimoji="1" lang="ja-JP" altLang="en-US" sz="1100" b="1" dirty="0">
                        <a:latin typeface="+mn-ea"/>
                        <a:ea typeface="+mn-ea"/>
                      </a:endParaRPr>
                    </a:p>
                  </a:txBody>
                  <a:tcPr marL="91432" marR="91432" marT="45725" marB="45725"/>
                </a:tc>
                <a:tc>
                  <a:txBody>
                    <a:bodyPr/>
                    <a:lstStyle/>
                    <a:p>
                      <a:r>
                        <a:rPr kumimoji="1" lang="ja-JP" altLang="en-US" sz="1100" kern="1200" dirty="0" smtClean="0">
                          <a:effectLst/>
                          <a:latin typeface="+mn-ea"/>
                          <a:ea typeface="+mn-ea"/>
                        </a:rPr>
                        <a:t>機関リポジトリ等に集約された多様なデータを，ユーザに提供するための情報検索についての考察</a:t>
                      </a:r>
                      <a:endParaRPr kumimoji="1" lang="ja-JP" altLang="en-US" sz="1100" b="1" dirty="0">
                        <a:latin typeface="+mn-ea"/>
                        <a:ea typeface="+mn-ea"/>
                      </a:endParaRPr>
                    </a:p>
                  </a:txBody>
                  <a:tcPr marL="91432" marR="91432" marT="45725" marB="45725"/>
                </a:tc>
              </a:tr>
              <a:tr h="259107">
                <a:tc vMerge="1">
                  <a:txBody>
                    <a:bodyPr/>
                    <a:lstStyle/>
                    <a:p>
                      <a:endParaRPr kumimoji="1" lang="ja-JP" altLang="en-US" sz="1050" dirty="0"/>
                    </a:p>
                  </a:txBody>
                  <a:tcPr>
                    <a:solidFill>
                      <a:srgbClr val="CDCDDE"/>
                    </a:solidFill>
                  </a:tcPr>
                </a:tc>
                <a:tc>
                  <a:txBody>
                    <a:bodyPr/>
                    <a:lstStyle/>
                    <a:p>
                      <a:r>
                        <a:rPr kumimoji="1" lang="ja-JP" altLang="en-US" sz="1100" dirty="0" smtClean="0">
                          <a:latin typeface="+mn-ea"/>
                          <a:ea typeface="+mn-ea"/>
                        </a:rPr>
                        <a:t>お茶の水女子大学</a:t>
                      </a:r>
                      <a:endParaRPr kumimoji="1" lang="ja-JP" altLang="en-US" sz="1100" b="1" dirty="0">
                        <a:latin typeface="+mn-ea"/>
                        <a:ea typeface="+mn-ea"/>
                      </a:endParaRPr>
                    </a:p>
                  </a:txBody>
                  <a:tcPr marL="91432" marR="91432" marT="45725" marB="45725"/>
                </a:tc>
                <a:tc>
                  <a:txBody>
                    <a:bodyPr/>
                    <a:lstStyle/>
                    <a:p>
                      <a:r>
                        <a:rPr kumimoji="1" lang="ja-JP" altLang="en-US" sz="1100" kern="1200" dirty="0" smtClean="0">
                          <a:effectLst/>
                          <a:latin typeface="+mn-ea"/>
                          <a:ea typeface="+mn-ea"/>
                        </a:rPr>
                        <a:t>学術認証フェデレーション（学認）を用いたシングルサインオンによる全学システム整備</a:t>
                      </a:r>
                      <a:endParaRPr kumimoji="1" lang="ja-JP" altLang="en-US" sz="1100" b="1" dirty="0">
                        <a:latin typeface="+mn-ea"/>
                        <a:ea typeface="+mn-ea"/>
                      </a:endParaRPr>
                    </a:p>
                  </a:txBody>
                  <a:tcPr marL="91432" marR="91432" marT="45725" marB="45725"/>
                </a:tc>
              </a:tr>
              <a:tr h="259107">
                <a:tc rowSpan="2">
                  <a:txBody>
                    <a:bodyPr/>
                    <a:lstStyle/>
                    <a:p>
                      <a:r>
                        <a:rPr kumimoji="1" lang="ja-JP" altLang="en-US" sz="1100" dirty="0" smtClean="0">
                          <a:latin typeface="+mn-ea"/>
                          <a:ea typeface="+mn-ea"/>
                        </a:rPr>
                        <a:t>平成</a:t>
                      </a:r>
                      <a:r>
                        <a:rPr kumimoji="1" lang="en-US" altLang="ja-JP" sz="1100" dirty="0" smtClean="0">
                          <a:latin typeface="+mn-ea"/>
                          <a:ea typeface="+mn-ea"/>
                        </a:rPr>
                        <a:t>24</a:t>
                      </a:r>
                      <a:r>
                        <a:rPr kumimoji="1" lang="ja-JP" altLang="en-US" sz="1100" dirty="0" smtClean="0">
                          <a:latin typeface="+mn-ea"/>
                          <a:ea typeface="+mn-ea"/>
                        </a:rPr>
                        <a:t>年度</a:t>
                      </a:r>
                      <a:endParaRPr kumimoji="1" lang="ja-JP" altLang="en-US" sz="1100" b="1" dirty="0">
                        <a:latin typeface="+mn-ea"/>
                        <a:ea typeface="+mn-ea"/>
                      </a:endParaRPr>
                    </a:p>
                  </a:txBody>
                  <a:tcPr marL="91432" marR="91432" marT="45725" marB="45725">
                    <a:solidFill>
                      <a:srgbClr val="E7E7E7"/>
                    </a:solidFill>
                  </a:tcPr>
                </a:tc>
                <a:tc>
                  <a:txBody>
                    <a:bodyPr/>
                    <a:lstStyle/>
                    <a:p>
                      <a:r>
                        <a:rPr kumimoji="1" lang="ja-JP" altLang="en-US" sz="1100" dirty="0" smtClean="0">
                          <a:latin typeface="+mn-ea"/>
                          <a:ea typeface="+mn-ea"/>
                        </a:rPr>
                        <a:t>大阪大学</a:t>
                      </a:r>
                      <a:endParaRPr kumimoji="1" lang="ja-JP" altLang="en-US" sz="1100" b="1" dirty="0">
                        <a:latin typeface="+mn-ea"/>
                        <a:ea typeface="+mn-ea"/>
                      </a:endParaRPr>
                    </a:p>
                  </a:txBody>
                  <a:tcPr marL="91432" marR="91432" marT="45725" marB="45725"/>
                </a:tc>
                <a:tc>
                  <a:txBody>
                    <a:bodyPr/>
                    <a:lstStyle/>
                    <a:p>
                      <a:r>
                        <a:rPr kumimoji="1" lang="ja-JP" altLang="en-US" sz="1100" kern="1200" dirty="0" smtClean="0">
                          <a:effectLst/>
                          <a:latin typeface="+mn-ea"/>
                          <a:ea typeface="+mn-ea"/>
                        </a:rPr>
                        <a:t>電子情報資源を含む学術情報発見システム構築に向けた調査・検討</a:t>
                      </a:r>
                      <a:endParaRPr kumimoji="1" lang="ja-JP" altLang="en-US" sz="1100" b="1" dirty="0">
                        <a:latin typeface="+mn-ea"/>
                        <a:ea typeface="+mn-ea"/>
                      </a:endParaRPr>
                    </a:p>
                  </a:txBody>
                  <a:tcPr marL="91432" marR="91432" marT="45725" marB="45725"/>
                </a:tc>
              </a:tr>
              <a:tr h="259107">
                <a:tc vMerge="1">
                  <a:txBody>
                    <a:bodyPr/>
                    <a:lstStyle/>
                    <a:p>
                      <a:endParaRPr kumimoji="1" lang="ja-JP" altLang="en-US" sz="1050" dirty="0"/>
                    </a:p>
                  </a:txBody>
                  <a:tcPr/>
                </a:tc>
                <a:tc>
                  <a:txBody>
                    <a:bodyPr/>
                    <a:lstStyle/>
                    <a:p>
                      <a:r>
                        <a:rPr kumimoji="1" lang="ja-JP" altLang="en-US" sz="1100" dirty="0" smtClean="0">
                          <a:latin typeface="+mn-ea"/>
                          <a:ea typeface="+mn-ea"/>
                        </a:rPr>
                        <a:t>琉球大学</a:t>
                      </a:r>
                      <a:endParaRPr kumimoji="1" lang="ja-JP" altLang="en-US" sz="1100" b="1" dirty="0">
                        <a:latin typeface="+mn-ea"/>
                        <a:ea typeface="+mn-ea"/>
                      </a:endParaRPr>
                    </a:p>
                  </a:txBody>
                  <a:tcPr marL="91432" marR="91432" marT="45725" marB="45725"/>
                </a:tc>
                <a:tc>
                  <a:txBody>
                    <a:bodyPr/>
                    <a:lstStyle/>
                    <a:p>
                      <a:r>
                        <a:rPr kumimoji="1" lang="en-US" altLang="ja-JP" sz="1100" kern="1200" dirty="0" smtClean="0">
                          <a:effectLst/>
                          <a:latin typeface="+mn-ea"/>
                          <a:ea typeface="+mn-ea"/>
                        </a:rPr>
                        <a:t>IRDB</a:t>
                      </a:r>
                      <a:r>
                        <a:rPr kumimoji="1" lang="ja-JP" altLang="en-US" sz="1100" kern="1200" dirty="0" smtClean="0">
                          <a:effectLst/>
                          <a:latin typeface="+mn-ea"/>
                          <a:ea typeface="+mn-ea"/>
                        </a:rPr>
                        <a:t>コンテンツ分析システムを用いデータ分析を通した機関リポジトリの現状把握</a:t>
                      </a:r>
                      <a:endParaRPr kumimoji="1" lang="ja-JP" altLang="en-US" sz="1100" b="1" dirty="0">
                        <a:latin typeface="+mn-ea"/>
                        <a:ea typeface="+mn-ea"/>
                      </a:endParaRPr>
                    </a:p>
                  </a:txBody>
                  <a:tcPr marL="91432" marR="91432" marT="45725" marB="45725"/>
                </a:tc>
              </a:tr>
              <a:tr h="259107">
                <a:tc rowSpan="4">
                  <a:txBody>
                    <a:bodyPr/>
                    <a:lstStyle/>
                    <a:p>
                      <a:r>
                        <a:rPr kumimoji="1" lang="ja-JP" altLang="en-US" sz="1100" b="0" dirty="0" smtClean="0">
                          <a:latin typeface="+mn-ea"/>
                          <a:ea typeface="+mn-ea"/>
                        </a:rPr>
                        <a:t>平成</a:t>
                      </a:r>
                      <a:r>
                        <a:rPr kumimoji="1" lang="en-US" altLang="ja-JP" sz="1100" b="0" dirty="0" smtClean="0">
                          <a:latin typeface="+mn-ea"/>
                          <a:ea typeface="+mn-ea"/>
                        </a:rPr>
                        <a:t>23</a:t>
                      </a:r>
                      <a:r>
                        <a:rPr kumimoji="1" lang="ja-JP" altLang="en-US" sz="1100" b="0" dirty="0" smtClean="0">
                          <a:latin typeface="+mn-ea"/>
                          <a:ea typeface="+mn-ea"/>
                        </a:rPr>
                        <a:t>年度</a:t>
                      </a:r>
                      <a:endParaRPr kumimoji="1" lang="ja-JP" altLang="en-US" sz="1100" b="0" dirty="0">
                        <a:latin typeface="+mn-ea"/>
                        <a:ea typeface="+mn-ea"/>
                      </a:endParaRPr>
                    </a:p>
                  </a:txBody>
                  <a:tcPr marL="91432" marR="91432" marT="45725" marB="45725">
                    <a:solidFill>
                      <a:srgbClr val="CBCBCB"/>
                    </a:solidFill>
                  </a:tcPr>
                </a:tc>
                <a:tc>
                  <a:txBody>
                    <a:bodyPr/>
                    <a:lstStyle/>
                    <a:p>
                      <a:r>
                        <a:rPr kumimoji="1" lang="ja-JP" altLang="en-US" sz="1100" b="0" dirty="0" smtClean="0">
                          <a:latin typeface="+mn-ea"/>
                          <a:ea typeface="+mn-ea"/>
                        </a:rPr>
                        <a:t>鳴門教育大学</a:t>
                      </a:r>
                      <a:endParaRPr kumimoji="1" lang="ja-JP" altLang="en-US" sz="1100" b="0" dirty="0">
                        <a:latin typeface="+mn-ea"/>
                        <a:ea typeface="+mn-ea"/>
                      </a:endParaRPr>
                    </a:p>
                  </a:txBody>
                  <a:tcPr marL="91432" marR="91432" marT="45725" marB="45725"/>
                </a:tc>
                <a:tc>
                  <a:txBody>
                    <a:bodyPr/>
                    <a:lstStyle/>
                    <a:p>
                      <a:r>
                        <a:rPr kumimoji="1" lang="ja-JP" altLang="en-US" sz="1100" b="0" dirty="0" smtClean="0">
                          <a:latin typeface="+mn-ea"/>
                          <a:ea typeface="+mn-ea"/>
                        </a:rPr>
                        <a:t>オンライン共同分担目録方式の最適化に向けた大学図書館の観点からの調査・検討</a:t>
                      </a:r>
                      <a:endParaRPr kumimoji="1" lang="ja-JP" altLang="en-US" sz="1100" b="0" dirty="0">
                        <a:latin typeface="+mn-ea"/>
                        <a:ea typeface="+mn-ea"/>
                      </a:endParaRPr>
                    </a:p>
                  </a:txBody>
                  <a:tcPr marL="91432" marR="91432" marT="45725" marB="45725"/>
                </a:tc>
              </a:tr>
              <a:tr h="259107">
                <a:tc vMerge="1">
                  <a:txBody>
                    <a:bodyPr/>
                    <a:lstStyle/>
                    <a:p>
                      <a:endParaRPr kumimoji="1" lang="ja-JP" altLang="en-US" sz="1100" b="0" dirty="0">
                        <a:latin typeface="+mn-ea"/>
                        <a:ea typeface="+mn-ea"/>
                      </a:endParaRPr>
                    </a:p>
                  </a:txBody>
                  <a:tcPr marL="91432" marR="91432" marT="45721" marB="45721">
                    <a:solidFill>
                      <a:srgbClr val="E7E7E7"/>
                    </a:solidFill>
                  </a:tcPr>
                </a:tc>
                <a:tc>
                  <a:txBody>
                    <a:bodyPr/>
                    <a:lstStyle/>
                    <a:p>
                      <a:r>
                        <a:rPr kumimoji="1" lang="ja-JP" altLang="en-US" sz="1100" b="0" dirty="0" smtClean="0">
                          <a:latin typeface="+mn-ea"/>
                          <a:ea typeface="+mn-ea"/>
                        </a:rPr>
                        <a:t>一橋大学</a:t>
                      </a:r>
                      <a:endParaRPr kumimoji="1" lang="ja-JP" altLang="en-US" sz="1100" b="0" dirty="0">
                        <a:latin typeface="+mn-ea"/>
                        <a:ea typeface="+mn-ea"/>
                      </a:endParaRPr>
                    </a:p>
                  </a:txBody>
                  <a:tcPr marL="91432" marR="91432" marT="45725" marB="45725"/>
                </a:tc>
                <a:tc>
                  <a:txBody>
                    <a:bodyPr/>
                    <a:lstStyle/>
                    <a:p>
                      <a:r>
                        <a:rPr kumimoji="1" lang="ja-JP" altLang="en-US" sz="1100" b="0" dirty="0" smtClean="0">
                          <a:latin typeface="+mn-ea"/>
                          <a:ea typeface="+mn-ea"/>
                        </a:rPr>
                        <a:t>電子ジャーナルバックファイル等の国レベルでの整備に向けた調査・企画</a:t>
                      </a:r>
                      <a:endParaRPr kumimoji="1" lang="ja-JP" altLang="en-US" sz="1100" b="0" dirty="0">
                        <a:latin typeface="+mn-ea"/>
                        <a:ea typeface="+mn-ea"/>
                      </a:endParaRPr>
                    </a:p>
                  </a:txBody>
                  <a:tcPr marL="91432" marR="91432" marT="45725" marB="45725"/>
                </a:tc>
              </a:tr>
              <a:tr h="259107">
                <a:tc vMerge="1">
                  <a:txBody>
                    <a:bodyPr/>
                    <a:lstStyle/>
                    <a:p>
                      <a:endParaRPr kumimoji="1" lang="ja-JP" altLang="en-US" sz="1100" b="0" dirty="0">
                        <a:latin typeface="+mn-ea"/>
                        <a:ea typeface="+mn-ea"/>
                      </a:endParaRPr>
                    </a:p>
                  </a:txBody>
                  <a:tcPr marL="91432" marR="91432" marT="45721" marB="45721">
                    <a:solidFill>
                      <a:srgbClr val="E7E7E7"/>
                    </a:solidFill>
                  </a:tcPr>
                </a:tc>
                <a:tc>
                  <a:txBody>
                    <a:bodyPr/>
                    <a:lstStyle/>
                    <a:p>
                      <a:r>
                        <a:rPr kumimoji="1" lang="ja-JP" altLang="en-US" sz="1100" b="0" dirty="0" smtClean="0">
                          <a:latin typeface="+mn-ea"/>
                          <a:ea typeface="+mn-ea"/>
                        </a:rPr>
                        <a:t>大阪大学</a:t>
                      </a:r>
                      <a:endParaRPr kumimoji="1" lang="ja-JP" altLang="en-US" sz="1100" b="0" dirty="0">
                        <a:latin typeface="+mn-ea"/>
                        <a:ea typeface="+mn-ea"/>
                      </a:endParaRPr>
                    </a:p>
                  </a:txBody>
                  <a:tcPr marL="91432" marR="91432" marT="45725" marB="45725"/>
                </a:tc>
                <a:tc>
                  <a:txBody>
                    <a:bodyPr/>
                    <a:lstStyle/>
                    <a:p>
                      <a:r>
                        <a:rPr kumimoji="1" lang="ja-JP" altLang="en-US" sz="1100" b="0" dirty="0" smtClean="0">
                          <a:latin typeface="+mn-ea"/>
                          <a:ea typeface="+mn-ea"/>
                        </a:rPr>
                        <a:t>電子資料契約実務必携の作成、出版社からの提案書の標準化</a:t>
                      </a:r>
                      <a:endParaRPr kumimoji="1" lang="ja-JP" altLang="en-US" sz="1100" b="0" dirty="0">
                        <a:latin typeface="+mn-ea"/>
                        <a:ea typeface="+mn-ea"/>
                      </a:endParaRPr>
                    </a:p>
                  </a:txBody>
                  <a:tcPr marL="91432" marR="91432" marT="45725" marB="45725"/>
                </a:tc>
              </a:tr>
              <a:tr h="259107">
                <a:tc vMerge="1">
                  <a:txBody>
                    <a:bodyPr/>
                    <a:lstStyle/>
                    <a:p>
                      <a:endParaRPr kumimoji="1" lang="ja-JP" altLang="en-US" sz="1100" b="0" dirty="0">
                        <a:latin typeface="+mn-ea"/>
                        <a:ea typeface="+mn-ea"/>
                      </a:endParaRPr>
                    </a:p>
                  </a:txBody>
                  <a:tcPr marL="91432" marR="91432" marT="45721" marB="45721">
                    <a:solidFill>
                      <a:srgbClr val="E7E7E7"/>
                    </a:solidFill>
                  </a:tcPr>
                </a:tc>
                <a:tc>
                  <a:txBody>
                    <a:bodyPr/>
                    <a:lstStyle/>
                    <a:p>
                      <a:r>
                        <a:rPr kumimoji="1" lang="ja-JP" altLang="en-US" sz="1100" b="0" dirty="0" smtClean="0">
                          <a:latin typeface="+mn-ea"/>
                          <a:ea typeface="+mn-ea"/>
                        </a:rPr>
                        <a:t>明治大学</a:t>
                      </a:r>
                      <a:endParaRPr kumimoji="1" lang="ja-JP" altLang="en-US" sz="1100" b="0" dirty="0">
                        <a:latin typeface="+mn-ea"/>
                        <a:ea typeface="+mn-ea"/>
                      </a:endParaRPr>
                    </a:p>
                  </a:txBody>
                  <a:tcPr marL="91432" marR="91432" marT="45725" marB="45725"/>
                </a:tc>
                <a:tc>
                  <a:txBody>
                    <a:bodyPr/>
                    <a:lstStyle/>
                    <a:p>
                      <a:r>
                        <a:rPr kumimoji="1" lang="ja-JP" altLang="en-US" sz="1100" b="0" dirty="0" smtClean="0">
                          <a:latin typeface="+mn-ea"/>
                          <a:ea typeface="+mn-ea"/>
                        </a:rPr>
                        <a:t>電子リソース利用統計のコンソーシアムによる活用に向けた調査・検討</a:t>
                      </a:r>
                      <a:endParaRPr kumimoji="1" lang="ja-JP" altLang="en-US" sz="1100" b="0" dirty="0">
                        <a:latin typeface="+mn-ea"/>
                        <a:ea typeface="+mn-ea"/>
                      </a:endParaRPr>
                    </a:p>
                  </a:txBody>
                  <a:tcPr marL="91432" marR="91432" marT="45725" marB="45725"/>
                </a:tc>
              </a:tr>
            </a:tbl>
          </a:graphicData>
        </a:graphic>
      </p:graphicFrame>
      <p:sp>
        <p:nvSpPr>
          <p:cNvPr id="35890"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4ACD9C70-3A59-4242-95F6-962D22CFDE9C}" type="slidenum">
              <a:rPr lang="ja-JP" altLang="en-US" sz="1400">
                <a:solidFill>
                  <a:srgbClr val="000000"/>
                </a:solidFill>
                <a:latin typeface="Arial" charset="0"/>
              </a:rPr>
              <a:pPr algn="r"/>
              <a:t>25</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p:txBody>
          <a:bodyPr/>
          <a:lstStyle/>
          <a:p>
            <a:pPr>
              <a:defRPr/>
            </a:pPr>
            <a:r>
              <a:rPr lang="ja-JP" altLang="en-US" sz="2800" b="0" dirty="0" smtClean="0">
                <a:latin typeface="+mj-ea"/>
              </a:rPr>
              <a:t>コンテンツ</a:t>
            </a:r>
            <a:r>
              <a:rPr lang="ja-JP" altLang="en-US" sz="2800" b="0" dirty="0">
                <a:latin typeface="+mj-ea"/>
              </a:rPr>
              <a:t>事業</a:t>
            </a:r>
            <a:r>
              <a:rPr lang="ja-JP" altLang="en-US" sz="2800" b="0" dirty="0" smtClean="0">
                <a:latin typeface="+mj-ea"/>
              </a:rPr>
              <a:t>の課題</a:t>
            </a:r>
          </a:p>
        </p:txBody>
      </p:sp>
      <p:sp>
        <p:nvSpPr>
          <p:cNvPr id="3" name="コンテンツ プレースホルダー 2"/>
          <p:cNvSpPr>
            <a:spLocks noGrp="1"/>
          </p:cNvSpPr>
          <p:nvPr>
            <p:ph idx="1"/>
          </p:nvPr>
        </p:nvSpPr>
        <p:spPr>
          <a:xfrm>
            <a:off x="323528" y="764704"/>
            <a:ext cx="8496300" cy="5145088"/>
          </a:xfrm>
        </p:spPr>
        <p:txBody>
          <a:bodyPr>
            <a:noAutofit/>
          </a:bodyPr>
          <a:lstStyle/>
          <a:p>
            <a:pPr marL="0" indent="0">
              <a:buFont typeface="Wingdings" pitchFamily="2" charset="2"/>
              <a:buNone/>
              <a:defRPr/>
            </a:pPr>
            <a:r>
              <a:rPr lang="ja-JP" altLang="en-US" sz="2000" b="1" dirty="0" smtClean="0">
                <a:latin typeface="+mj-ea"/>
                <a:ea typeface="+mj-ea"/>
              </a:rPr>
              <a:t>各サービスの課題</a:t>
            </a:r>
            <a:endParaRPr lang="en-US" altLang="ja-JP" sz="2000" b="1" dirty="0">
              <a:latin typeface="+mj-ea"/>
              <a:ea typeface="+mj-ea"/>
            </a:endParaRPr>
          </a:p>
          <a:p>
            <a:pPr lvl="1">
              <a:buFont typeface="Arial" panose="020B0604020202020204" pitchFamily="34" charset="0"/>
              <a:buChar char="•"/>
              <a:defRPr/>
            </a:pPr>
            <a:r>
              <a:rPr lang="en-US" altLang="ja-JP" sz="1600" dirty="0"/>
              <a:t>CAT/ILL</a:t>
            </a:r>
            <a:r>
              <a:rPr lang="ja-JP" altLang="en-US" sz="1600" dirty="0"/>
              <a:t>：</a:t>
            </a:r>
            <a:r>
              <a:rPr lang="ja-JP" altLang="en-US" sz="1600" dirty="0" smtClean="0"/>
              <a:t>システム及び業務の軽量化・合理化</a:t>
            </a:r>
            <a:endParaRPr lang="en-US" altLang="ja-JP" sz="1600" dirty="0"/>
          </a:p>
          <a:p>
            <a:pPr lvl="1">
              <a:buFont typeface="Arial" panose="020B0604020202020204" pitchFamily="34" charset="0"/>
              <a:buChar char="•"/>
              <a:defRPr/>
            </a:pPr>
            <a:r>
              <a:rPr lang="en-US" altLang="ja-JP" sz="1600" dirty="0" err="1"/>
              <a:t>CiNIi</a:t>
            </a:r>
            <a:r>
              <a:rPr lang="ja-JP" altLang="en-US" sz="1600" dirty="0"/>
              <a:t>：サービスのフロントとして</a:t>
            </a:r>
            <a:r>
              <a:rPr lang="ja-JP" altLang="en-US" sz="1600" dirty="0" smtClean="0"/>
              <a:t>集中化・高度化</a:t>
            </a:r>
            <a:endParaRPr lang="en-US" altLang="ja-JP" sz="1600" dirty="0"/>
          </a:p>
          <a:p>
            <a:pPr lvl="1">
              <a:buFont typeface="Arial" panose="020B0604020202020204" pitchFamily="34" charset="0"/>
              <a:buChar char="•"/>
              <a:defRPr/>
            </a:pPr>
            <a:r>
              <a:rPr lang="en-US" altLang="ja-JP" sz="1600" dirty="0"/>
              <a:t>JAIRO Cloud</a:t>
            </a:r>
            <a:r>
              <a:rPr lang="ja-JP" altLang="en-US" sz="1600" dirty="0"/>
              <a:t>：重点事業の一方</a:t>
            </a:r>
            <a:r>
              <a:rPr lang="ja-JP" altLang="en-US" sz="1600" dirty="0" smtClean="0"/>
              <a:t>で運営体制（有料化含む）の整備</a:t>
            </a:r>
            <a:endParaRPr lang="en-US" altLang="ja-JP" sz="1600" dirty="0"/>
          </a:p>
          <a:p>
            <a:pPr lvl="1">
              <a:buFont typeface="Arial" panose="020B0604020202020204" pitchFamily="34" charset="0"/>
              <a:buChar char="•"/>
              <a:defRPr/>
            </a:pPr>
            <a:r>
              <a:rPr lang="en-US" altLang="ja-JP" sz="1600" dirty="0"/>
              <a:t>KAKEN/SEIKA</a:t>
            </a:r>
            <a:r>
              <a:rPr lang="ja-JP" altLang="en-US" sz="1600" dirty="0"/>
              <a:t>：ＪＳＴとの</a:t>
            </a:r>
            <a:r>
              <a:rPr lang="ja-JP" altLang="en-US" sz="1600" dirty="0" smtClean="0"/>
              <a:t>共同開発・連携を通じて事業</a:t>
            </a:r>
            <a:r>
              <a:rPr lang="ja-JP" altLang="en-US" sz="1600" dirty="0"/>
              <a:t>拡大</a:t>
            </a:r>
            <a:endParaRPr lang="en-US" altLang="ja-JP" sz="1600" dirty="0"/>
          </a:p>
          <a:p>
            <a:pPr lvl="1">
              <a:buFont typeface="Arial" panose="020B0604020202020204" pitchFamily="34" charset="0"/>
              <a:buChar char="•"/>
              <a:defRPr/>
            </a:pPr>
            <a:r>
              <a:rPr lang="ja-JP" altLang="en-US" sz="1600" dirty="0"/>
              <a:t>教育研修事業</a:t>
            </a:r>
            <a:r>
              <a:rPr lang="ja-JP" altLang="en-US" sz="1600" dirty="0" smtClean="0"/>
              <a:t>：研修体系の見直しと分業化</a:t>
            </a:r>
            <a:endParaRPr lang="en-US" altLang="ja-JP" sz="1600" dirty="0"/>
          </a:p>
          <a:p>
            <a:pPr lvl="1">
              <a:buFont typeface="Arial" panose="020B0604020202020204" pitchFamily="34" charset="0"/>
              <a:buChar char="•"/>
              <a:defRPr/>
            </a:pPr>
            <a:r>
              <a:rPr lang="en-US" altLang="ja-JP" sz="1600" dirty="0"/>
              <a:t>SPARC Japan</a:t>
            </a:r>
            <a:r>
              <a:rPr lang="ja-JP" altLang="en-US" sz="1600" dirty="0" smtClean="0"/>
              <a:t>：機関リポジトリや</a:t>
            </a:r>
            <a:r>
              <a:rPr lang="en-US" altLang="ja-JP" sz="1600" dirty="0" smtClean="0"/>
              <a:t>JUSTICE</a:t>
            </a:r>
            <a:r>
              <a:rPr lang="ja-JP" altLang="en-US" sz="1600" dirty="0" smtClean="0"/>
              <a:t>の活動との連携強化</a:t>
            </a:r>
            <a:endParaRPr lang="en-US" altLang="ja-JP" sz="1600" dirty="0"/>
          </a:p>
          <a:p>
            <a:pPr marL="0" indent="0">
              <a:buFont typeface="Wingdings" pitchFamily="2" charset="2"/>
              <a:buNone/>
              <a:defRPr/>
            </a:pPr>
            <a:r>
              <a:rPr lang="ja-JP" altLang="en-US" sz="2000" b="1" dirty="0" smtClean="0">
                <a:latin typeface="+mj-ea"/>
                <a:ea typeface="+mj-ea"/>
              </a:rPr>
              <a:t>事業体制</a:t>
            </a:r>
            <a:endParaRPr lang="en-US" altLang="ja-JP" sz="2000" b="1" dirty="0" smtClean="0">
              <a:latin typeface="+mj-ea"/>
              <a:ea typeface="+mj-ea"/>
            </a:endParaRPr>
          </a:p>
          <a:p>
            <a:pPr lvl="1">
              <a:buFont typeface="Arial" panose="020B0604020202020204" pitchFamily="34" charset="0"/>
              <a:buChar char="•"/>
              <a:defRPr/>
            </a:pPr>
            <a:r>
              <a:rPr lang="ja-JP" altLang="en-US" sz="1600" dirty="0" smtClean="0"/>
              <a:t>人的リソースの不足（大学との人的交流の促進、連携・協力体制の一層の強化）</a:t>
            </a:r>
            <a:endParaRPr lang="en-US" altLang="ja-JP" sz="1600" dirty="0" smtClean="0"/>
          </a:p>
          <a:p>
            <a:pPr marL="0" indent="0">
              <a:buFont typeface="Wingdings" pitchFamily="2" charset="2"/>
              <a:buNone/>
              <a:defRPr/>
            </a:pPr>
            <a:r>
              <a:rPr lang="ja-JP" altLang="en-US" sz="2000" b="1" dirty="0" smtClean="0">
                <a:latin typeface="+mj-ea"/>
                <a:ea typeface="+mj-ea"/>
              </a:rPr>
              <a:t>事業予算</a:t>
            </a:r>
            <a:endParaRPr lang="en-US" altLang="ja-JP" sz="2000" b="1" dirty="0" smtClean="0">
              <a:latin typeface="+mj-ea"/>
              <a:ea typeface="+mj-ea"/>
            </a:endParaRPr>
          </a:p>
          <a:p>
            <a:pPr lvl="1">
              <a:buFont typeface="Arial" panose="020B0604020202020204" pitchFamily="34" charset="0"/>
              <a:buChar char="•"/>
              <a:defRPr/>
            </a:pPr>
            <a:r>
              <a:rPr lang="ja-JP" altLang="en-US" sz="1600" dirty="0" smtClean="0">
                <a:latin typeface="+mj-ea"/>
                <a:ea typeface="+mj-ea"/>
              </a:rPr>
              <a:t>学術情報</a:t>
            </a:r>
            <a:r>
              <a:rPr lang="ja-JP" altLang="en-US" sz="1600" dirty="0">
                <a:latin typeface="+mj-ea"/>
                <a:ea typeface="+mj-ea"/>
              </a:rPr>
              <a:t>基盤</a:t>
            </a:r>
            <a:r>
              <a:rPr lang="ja-JP" altLang="en-US" sz="1600" dirty="0" smtClean="0">
                <a:latin typeface="+mj-ea"/>
                <a:ea typeface="+mj-ea"/>
              </a:rPr>
              <a:t>（</a:t>
            </a:r>
            <a:r>
              <a:rPr lang="en-US" altLang="ja-JP" sz="1600" dirty="0" smtClean="0">
                <a:latin typeface="+mj-ea"/>
                <a:ea typeface="+mj-ea"/>
              </a:rPr>
              <a:t>SINET5</a:t>
            </a:r>
            <a:r>
              <a:rPr lang="ja-JP" altLang="en-US" sz="1600" dirty="0" smtClean="0">
                <a:latin typeface="+mj-ea"/>
                <a:ea typeface="+mj-ea"/>
              </a:rPr>
              <a:t>）の一機能として一体的に予算要求</a:t>
            </a:r>
            <a:endParaRPr lang="en-US" altLang="ja-JP" sz="1600" dirty="0" smtClean="0">
              <a:latin typeface="+mj-ea"/>
              <a:ea typeface="+mj-ea"/>
            </a:endParaRPr>
          </a:p>
          <a:p>
            <a:pPr marL="0" indent="0">
              <a:buFont typeface="Wingdings" pitchFamily="2" charset="2"/>
              <a:buNone/>
              <a:defRPr/>
            </a:pPr>
            <a:r>
              <a:rPr lang="ja-JP" altLang="en-US" sz="2000" b="1" dirty="0" smtClean="0">
                <a:latin typeface="+mj-ea"/>
                <a:ea typeface="+mj-ea"/>
              </a:rPr>
              <a:t>関係機関との連携とデマケ</a:t>
            </a:r>
            <a:endParaRPr lang="en-US" altLang="ja-JP" sz="2000" b="1" dirty="0" smtClean="0">
              <a:latin typeface="+mj-ea"/>
              <a:ea typeface="+mj-ea"/>
            </a:endParaRPr>
          </a:p>
          <a:p>
            <a:pPr lvl="1">
              <a:buFont typeface="Arial" panose="020B0604020202020204" pitchFamily="34" charset="0"/>
              <a:buChar char="•"/>
              <a:defRPr/>
            </a:pPr>
            <a:r>
              <a:rPr lang="ja-JP" altLang="en-US" sz="1600" dirty="0" smtClean="0">
                <a:latin typeface="+mn-ea"/>
              </a:rPr>
              <a:t>大学図書館との関係：対等かつ強固な連携・協力関係の構築</a:t>
            </a:r>
            <a:endParaRPr lang="en-US" altLang="ja-JP" sz="1600" dirty="0" smtClean="0">
              <a:latin typeface="+mn-ea"/>
            </a:endParaRPr>
          </a:p>
          <a:p>
            <a:pPr lvl="1">
              <a:buFont typeface="Arial" panose="020B0604020202020204" pitchFamily="34" charset="0"/>
              <a:buChar char="•"/>
              <a:defRPr/>
            </a:pPr>
            <a:r>
              <a:rPr lang="ja-JP" altLang="en-US" sz="1600" dirty="0" smtClean="0">
                <a:latin typeface="+mn-ea"/>
              </a:rPr>
              <a:t>他機関（</a:t>
            </a:r>
            <a:r>
              <a:rPr lang="en-US" altLang="ja-JP" sz="1600" dirty="0" smtClean="0">
                <a:latin typeface="+mn-ea"/>
              </a:rPr>
              <a:t>JST,ND</a:t>
            </a:r>
            <a:r>
              <a:rPr lang="ja-JP" altLang="en-US" sz="1600" dirty="0" smtClean="0">
                <a:latin typeface="+mn-ea"/>
              </a:rPr>
              <a:t>Ｌ等）との関係：連携強化と役割分担の明確化</a:t>
            </a:r>
            <a:endParaRPr lang="en-US" altLang="ja-JP" sz="1600" dirty="0" smtClean="0">
              <a:latin typeface="+mn-ea"/>
            </a:endParaRPr>
          </a:p>
          <a:p>
            <a:pPr marL="0" indent="0">
              <a:buFont typeface="Wingdings" pitchFamily="2" charset="2"/>
              <a:buNone/>
              <a:defRPr/>
            </a:pPr>
            <a:r>
              <a:rPr lang="ja-JP" altLang="en-US" sz="2000" b="1" dirty="0" smtClean="0">
                <a:latin typeface="+mj-ea"/>
                <a:ea typeface="+mj-ea"/>
              </a:rPr>
              <a:t>学術情報政策との関連</a:t>
            </a:r>
            <a:endParaRPr lang="en-US" altLang="ja-JP" sz="2000" b="1" dirty="0" smtClean="0">
              <a:latin typeface="+mj-ea"/>
              <a:ea typeface="+mj-ea"/>
            </a:endParaRPr>
          </a:p>
          <a:p>
            <a:pPr lvl="1">
              <a:buFont typeface="Arial" panose="020B0604020202020204" pitchFamily="34" charset="0"/>
              <a:buChar char="•"/>
              <a:defRPr/>
            </a:pPr>
            <a:r>
              <a:rPr lang="ja-JP" altLang="en-US" sz="1600" dirty="0" smtClean="0">
                <a:latin typeface="+mn-ea"/>
              </a:rPr>
              <a:t>（参考）科学</a:t>
            </a:r>
            <a:r>
              <a:rPr lang="ja-JP" altLang="en-US" sz="1600" dirty="0">
                <a:latin typeface="+mn-ea"/>
              </a:rPr>
              <a:t>技術・学術審議会 学術分科会 </a:t>
            </a:r>
            <a:r>
              <a:rPr lang="ja-JP" altLang="en-US" sz="1600" dirty="0" smtClean="0">
                <a:latin typeface="+mn-ea"/>
              </a:rPr>
              <a:t>第８期学術</a:t>
            </a:r>
            <a:r>
              <a:rPr lang="ja-JP" altLang="en-US" sz="1600" dirty="0">
                <a:latin typeface="+mn-ea"/>
              </a:rPr>
              <a:t>情報</a:t>
            </a:r>
            <a:r>
              <a:rPr lang="ja-JP" altLang="en-US" sz="1600" dirty="0" smtClean="0">
                <a:latin typeface="+mn-ea"/>
              </a:rPr>
              <a:t>部会での検討状況</a:t>
            </a:r>
            <a:endParaRPr lang="en-US" altLang="ja-JP" sz="1600" dirty="0" smtClean="0">
              <a:latin typeface="+mn-ea"/>
            </a:endParaRPr>
          </a:p>
          <a:p>
            <a:pPr lvl="1">
              <a:buFont typeface="Arial" panose="020B0604020202020204" pitchFamily="34" charset="0"/>
              <a:buChar char="•"/>
              <a:defRPr/>
            </a:pPr>
            <a:r>
              <a:rPr lang="ja-JP" altLang="en-US" sz="1600" dirty="0" smtClean="0">
                <a:cs typeface="メイリオ" panose="020B0604030504040204" pitchFamily="50" charset="-128"/>
              </a:rPr>
              <a:t>「学術情報のオープン化の推進について（中間まとめ）」（</a:t>
            </a:r>
            <a:r>
              <a:rPr lang="en-US" altLang="ja-JP" sz="1600" dirty="0" smtClean="0">
                <a:cs typeface="メイリオ" panose="020B0604030504040204" pitchFamily="50" charset="-128"/>
              </a:rPr>
              <a:t>H27.9.11)</a:t>
            </a:r>
            <a:endParaRPr lang="en-US" altLang="ja-JP" sz="1600" dirty="0">
              <a:latin typeface="+mn-ea"/>
            </a:endParaRPr>
          </a:p>
          <a:p>
            <a:pPr lvl="1">
              <a:buFont typeface="Arial" panose="020B0604020202020204" pitchFamily="34" charset="0"/>
              <a:buChar char="•"/>
              <a:defRPr/>
            </a:pPr>
            <a:endParaRPr lang="en-US" altLang="ja-JP" sz="1600" dirty="0" smtClean="0"/>
          </a:p>
        </p:txBody>
      </p:sp>
      <p:sp>
        <p:nvSpPr>
          <p:cNvPr id="36868"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EC7DE0B4-686F-49DE-A5BB-A797AAD82248}" type="slidenum">
              <a:rPr lang="ja-JP" altLang="en-US" sz="1400">
                <a:solidFill>
                  <a:srgbClr val="000000"/>
                </a:solidFill>
                <a:latin typeface="Arial" charset="0"/>
              </a:rPr>
              <a:pPr algn="r"/>
              <a:t>26</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6"/>
          <p:cNvSpPr>
            <a:spLocks noGrp="1"/>
          </p:cNvSpPr>
          <p:nvPr>
            <p:ph type="title"/>
          </p:nvPr>
        </p:nvSpPr>
        <p:spPr>
          <a:xfrm>
            <a:off x="428625" y="1571625"/>
            <a:ext cx="8229600" cy="1143000"/>
          </a:xfrm>
        </p:spPr>
        <p:txBody>
          <a:bodyPr/>
          <a:lstStyle/>
          <a:p>
            <a:pPr eaLnBrk="1" hangingPunct="1"/>
            <a:r>
              <a:rPr lang="ja-JP" altLang="en-US" dirty="0" smtClean="0"/>
              <a:t>学術コンテンツ基盤の今後に向けて</a:t>
            </a:r>
            <a:r>
              <a:rPr lang="en-US" altLang="ja-JP" dirty="0" smtClean="0"/>
              <a:t/>
            </a:r>
            <a:br>
              <a:rPr lang="en-US" altLang="ja-JP" dirty="0" smtClean="0"/>
            </a:br>
            <a:r>
              <a:rPr lang="ja-JP" altLang="en-US" dirty="0" smtClean="0"/>
              <a:t>ー大学図書館との連携・協力の推進</a:t>
            </a:r>
            <a:r>
              <a:rPr lang="ja-JP" altLang="en-US" dirty="0" err="1" smtClean="0"/>
              <a:t>ー</a:t>
            </a:r>
            <a:endParaRPr lang="ja-JP" altLang="en-US" dirty="0" smtClean="0"/>
          </a:p>
        </p:txBody>
      </p:sp>
      <p:pic>
        <p:nvPicPr>
          <p:cNvPr id="37891" name="Picture 2"/>
          <p:cNvPicPr>
            <a:picLocks noChangeAspect="1" noChangeArrowheads="1"/>
          </p:cNvPicPr>
          <p:nvPr/>
        </p:nvPicPr>
        <p:blipFill>
          <a:blip r:embed="rId3" cstate="print"/>
          <a:srcRect/>
          <a:stretch>
            <a:fillRect/>
          </a:stretch>
        </p:blipFill>
        <p:spPr bwMode="auto">
          <a:xfrm>
            <a:off x="1331913" y="3141663"/>
            <a:ext cx="6840537" cy="776287"/>
          </a:xfrm>
          <a:prstGeom prst="rect">
            <a:avLst/>
          </a:prstGeom>
          <a:noFill/>
          <a:ln w="9525">
            <a:noFill/>
            <a:miter lim="800000"/>
            <a:headEnd/>
            <a:tailEnd/>
          </a:ln>
        </p:spPr>
      </p:pic>
      <p:sp>
        <p:nvSpPr>
          <p:cNvPr id="5" name="正方形/長方形 4"/>
          <p:cNvSpPr/>
          <p:nvPr/>
        </p:nvSpPr>
        <p:spPr>
          <a:xfrm>
            <a:off x="2843213" y="4868863"/>
            <a:ext cx="3295650" cy="40005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altLang="ja-JP" sz="2000" dirty="0"/>
              <a:t>http://www.nii.ac.jp/content/</a:t>
            </a:r>
            <a:endParaRPr lang="ja-JP" altLang="en-US" sz="2000" dirty="0"/>
          </a:p>
        </p:txBody>
      </p:sp>
      <p:sp>
        <p:nvSpPr>
          <p:cNvPr id="37893" name="スライド番号プレースホルダー 1"/>
          <p:cNvSpPr>
            <a:spLocks noGrp="1"/>
          </p:cNvSpPr>
          <p:nvPr>
            <p:ph type="sldNum" sz="quarter" idx="4294967295"/>
          </p:nvPr>
        </p:nvSpPr>
        <p:spPr>
          <a:xfrm>
            <a:off x="7010400" y="6381750"/>
            <a:ext cx="2133600" cy="476250"/>
          </a:xfrm>
          <a:noFill/>
        </p:spPr>
        <p:txBody>
          <a:bodyPr/>
          <a:lstStyle/>
          <a:p>
            <a:fld id="{E4F2CFFD-4B07-4409-AB1C-81DA52578AAB}" type="slidenum">
              <a:rPr lang="en-US" altLang="ja-JP" smtClean="0">
                <a:ea typeface="ＭＳ Ｐゴシック" charset="-128"/>
              </a:rPr>
              <a:pPr/>
              <a:t>27</a:t>
            </a:fld>
            <a:endParaRPr lang="en-US" altLang="ja-JP" smtClean="0">
              <a:ea typeface="ＭＳ Ｐゴシック" charset="-128"/>
            </a:endParaRPr>
          </a:p>
        </p:txBody>
      </p:sp>
      <p:cxnSp>
        <p:nvCxnSpPr>
          <p:cNvPr id="6" name="直線コネクタ 5"/>
          <p:cNvCxnSpPr/>
          <p:nvPr/>
        </p:nvCxnSpPr>
        <p:spPr>
          <a:xfrm>
            <a:off x="0" y="2708275"/>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350" y="4149725"/>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lstStyle/>
          <a:p>
            <a:r>
              <a:rPr lang="ja-JP" altLang="en-US" sz="2800" b="0" smtClean="0"/>
              <a:t>大学図書館との連携・協力推進のための協定</a:t>
            </a:r>
          </a:p>
        </p:txBody>
      </p:sp>
      <p:sp>
        <p:nvSpPr>
          <p:cNvPr id="34819" name="Rectangle 3"/>
          <p:cNvSpPr>
            <a:spLocks noGrp="1" noChangeArrowheads="1"/>
          </p:cNvSpPr>
          <p:nvPr>
            <p:ph idx="1"/>
          </p:nvPr>
        </p:nvSpPr>
        <p:spPr/>
        <p:txBody>
          <a:bodyPr/>
          <a:lstStyle/>
          <a:p>
            <a:pPr marL="0" lvl="1" indent="0" eaLnBrk="1" hangingPunct="1">
              <a:buFont typeface="Wingdings" pitchFamily="2" charset="2"/>
              <a:buNone/>
              <a:defRPr/>
            </a:pPr>
            <a:r>
              <a:rPr lang="ja-JP" altLang="en-US" sz="2000" dirty="0" smtClean="0">
                <a:latin typeface="ＭＳ Ｐゴシック" charset="-128"/>
              </a:rPr>
              <a:t>「大学共同利用機関法人 情報・システム研究機構 国立情報学研究所と国公私立大学図書館協力委員会との間における連携・協力の推進に関する協定書」締結（平成</a:t>
            </a:r>
            <a:r>
              <a:rPr lang="en-US" altLang="ja-JP" sz="2000" dirty="0" smtClean="0">
                <a:latin typeface="ＭＳ Ｐゴシック" charset="-128"/>
              </a:rPr>
              <a:t>22</a:t>
            </a:r>
            <a:r>
              <a:rPr lang="ja-JP" altLang="en-US" sz="2000" dirty="0" smtClean="0">
                <a:latin typeface="ＭＳ Ｐゴシック" charset="-128"/>
              </a:rPr>
              <a:t>年</a:t>
            </a:r>
            <a:r>
              <a:rPr lang="en-US" altLang="ja-JP" sz="2000" dirty="0" smtClean="0">
                <a:latin typeface="ＭＳ Ｐゴシック" charset="-128"/>
              </a:rPr>
              <a:t>10</a:t>
            </a:r>
            <a:r>
              <a:rPr lang="ja-JP" altLang="en-US" sz="2000" dirty="0" smtClean="0">
                <a:latin typeface="ＭＳ Ｐゴシック" charset="-128"/>
              </a:rPr>
              <a:t>月</a:t>
            </a:r>
            <a:r>
              <a:rPr lang="en-US" altLang="ja-JP" sz="2000" dirty="0" smtClean="0">
                <a:latin typeface="ＭＳ Ｐゴシック" charset="-128"/>
              </a:rPr>
              <a:t>13</a:t>
            </a:r>
            <a:r>
              <a:rPr lang="ja-JP" altLang="en-US" sz="2000" dirty="0" smtClean="0">
                <a:latin typeface="ＭＳ Ｐゴシック" charset="-128"/>
              </a:rPr>
              <a:t>日）</a:t>
            </a:r>
          </a:p>
          <a:p>
            <a:pPr marL="0" lvl="1" indent="0" eaLnBrk="1" hangingPunct="1">
              <a:buFont typeface="Wingdings" pitchFamily="2" charset="2"/>
              <a:buNone/>
              <a:defRPr/>
            </a:pPr>
            <a:r>
              <a:rPr lang="ja-JP" altLang="en-US" sz="1800" dirty="0" smtClean="0">
                <a:latin typeface="ＭＳ Ｐゴシック" charset="-128"/>
              </a:rPr>
              <a:t>　</a:t>
            </a:r>
            <a:r>
              <a:rPr lang="en-US" altLang="ja-JP" sz="1800" b="1" dirty="0" smtClean="0">
                <a:latin typeface="ＭＳ Ｐゴシック" charset="-128"/>
              </a:rPr>
              <a:t>〔</a:t>
            </a:r>
            <a:r>
              <a:rPr lang="ja-JP" altLang="en-US" sz="1800" b="1" dirty="0" smtClean="0">
                <a:latin typeface="ＭＳ Ｐゴシック" charset="-128"/>
              </a:rPr>
              <a:t>目的</a:t>
            </a:r>
            <a:r>
              <a:rPr lang="en-US" altLang="ja-JP" sz="1800" b="1" dirty="0" smtClean="0">
                <a:latin typeface="ＭＳ Ｐゴシック" charset="-128"/>
              </a:rPr>
              <a:t>〕</a:t>
            </a:r>
            <a:r>
              <a:rPr lang="ja-JP" altLang="en-US" sz="1800" dirty="0" smtClean="0">
                <a:latin typeface="ＭＳ Ｐゴシック" charset="-128"/>
              </a:rPr>
              <a:t>　</a:t>
            </a:r>
            <a:endParaRPr lang="en-US" altLang="ja-JP" sz="1800" dirty="0" smtClean="0">
              <a:latin typeface="ＭＳ Ｐゴシック" charset="-128"/>
            </a:endParaRPr>
          </a:p>
          <a:p>
            <a:pPr marL="342900" lvl="1" indent="-342900" eaLnBrk="1" hangingPunct="1">
              <a:buFont typeface="Wingdings" pitchFamily="2" charset="2"/>
              <a:buNone/>
              <a:defRPr/>
            </a:pPr>
            <a:r>
              <a:rPr lang="en-US" altLang="ja-JP" sz="1800" dirty="0" smtClean="0">
                <a:latin typeface="ＭＳ Ｐゴシック" charset="-128"/>
              </a:rPr>
              <a:t>	</a:t>
            </a:r>
            <a:r>
              <a:rPr lang="ja-JP" altLang="en-US" sz="1800" dirty="0" smtClean="0">
                <a:latin typeface="ＭＳ Ｐゴシック" charset="-128"/>
              </a:rPr>
              <a:t>「我が国の大学等の教育研究機関において不可欠な学術情報の確保と発信の一層の強化を図る」</a:t>
            </a:r>
          </a:p>
          <a:p>
            <a:pPr marL="0" lvl="1" indent="0" eaLnBrk="1" hangingPunct="1">
              <a:buFont typeface="Wingdings" pitchFamily="2" charset="2"/>
              <a:buNone/>
              <a:defRPr/>
            </a:pPr>
            <a:r>
              <a:rPr lang="ja-JP" altLang="en-US" sz="1800" dirty="0" smtClean="0">
                <a:latin typeface="ＭＳ Ｐゴシック" charset="-128"/>
              </a:rPr>
              <a:t>　</a:t>
            </a:r>
            <a:r>
              <a:rPr lang="en-US" altLang="ja-JP" sz="1800" b="1" dirty="0" smtClean="0">
                <a:latin typeface="ＭＳ Ｐゴシック" charset="-128"/>
              </a:rPr>
              <a:t>〔</a:t>
            </a:r>
            <a:r>
              <a:rPr lang="ja-JP" altLang="en-US" sz="1800" b="1" dirty="0" smtClean="0">
                <a:latin typeface="ＭＳ Ｐゴシック" charset="-128"/>
              </a:rPr>
              <a:t>連携・協力の推進</a:t>
            </a:r>
            <a:r>
              <a:rPr lang="en-US" altLang="ja-JP" sz="1800" b="1" dirty="0" smtClean="0">
                <a:latin typeface="ＭＳ Ｐゴシック" charset="-128"/>
              </a:rPr>
              <a:t>〕</a:t>
            </a:r>
            <a:endParaRPr lang="ja-JP" altLang="en-US" sz="1800" b="1" dirty="0" smtClean="0">
              <a:latin typeface="ＭＳ Ｐゴシック" charset="-128"/>
            </a:endParaRPr>
          </a:p>
          <a:p>
            <a:pPr marL="1257300" lvl="2" indent="-342900" eaLnBrk="1" hangingPunct="1">
              <a:buFontTx/>
              <a:buAutoNum type="arabicPeriod"/>
              <a:defRPr/>
            </a:pPr>
            <a:r>
              <a:rPr lang="ja-JP" altLang="en-US" sz="1400" dirty="0" smtClean="0">
                <a:latin typeface="ＭＳ Ｐゴシック" charset="-128"/>
              </a:rPr>
              <a:t>バックファイルを含む電子ジャーナル等の確保と恒久的なアクセス保障体制の整備</a:t>
            </a:r>
            <a:endParaRPr lang="en-US" altLang="ja-JP" sz="1400" dirty="0" smtClean="0">
              <a:latin typeface="ＭＳ Ｐゴシック" charset="-128"/>
            </a:endParaRPr>
          </a:p>
          <a:p>
            <a:pPr marL="1257300" lvl="2" indent="-342900" eaLnBrk="1" hangingPunct="1">
              <a:buFontTx/>
              <a:buAutoNum type="arabicPeriod"/>
              <a:defRPr/>
            </a:pPr>
            <a:r>
              <a:rPr lang="ja-JP" altLang="en-US" sz="1400" dirty="0" smtClean="0">
                <a:latin typeface="ＭＳ Ｐゴシック" charset="-128"/>
              </a:rPr>
              <a:t>機関リポジトリを通じた大学の知の発信システムの構築</a:t>
            </a:r>
            <a:endParaRPr lang="en-US" altLang="ja-JP" sz="1400" dirty="0" smtClean="0">
              <a:latin typeface="ＭＳ Ｐゴシック" charset="-128"/>
            </a:endParaRPr>
          </a:p>
          <a:p>
            <a:pPr marL="1257300" lvl="2" indent="-342900" eaLnBrk="1" hangingPunct="1">
              <a:buFontTx/>
              <a:buAutoNum type="arabicPeriod"/>
              <a:defRPr/>
            </a:pPr>
            <a:r>
              <a:rPr lang="ja-JP" altLang="en-US" sz="1400" dirty="0" smtClean="0">
                <a:latin typeface="ＭＳ Ｐゴシック" charset="-128"/>
              </a:rPr>
              <a:t>電子情報資源を含む総合目録データベースの強化</a:t>
            </a:r>
            <a:endParaRPr lang="en-US" altLang="ja-JP" sz="1400" dirty="0" smtClean="0">
              <a:latin typeface="ＭＳ Ｐゴシック" charset="-128"/>
            </a:endParaRPr>
          </a:p>
          <a:p>
            <a:pPr marL="1257300" lvl="2" indent="-342900" eaLnBrk="1" hangingPunct="1">
              <a:buFontTx/>
              <a:buAutoNum type="arabicPeriod"/>
              <a:defRPr/>
            </a:pPr>
            <a:r>
              <a:rPr lang="ja-JP" altLang="en-US" sz="1400" dirty="0" smtClean="0">
                <a:latin typeface="ＭＳ Ｐゴシック" charset="-128"/>
              </a:rPr>
              <a:t>学術情報の確保と発信に関する人材の交流と育成</a:t>
            </a:r>
            <a:endParaRPr lang="en-US" altLang="ja-JP" sz="1400" dirty="0" smtClean="0">
              <a:latin typeface="ＭＳ Ｐゴシック" charset="-128"/>
            </a:endParaRPr>
          </a:p>
          <a:p>
            <a:pPr marL="1257300" lvl="2" indent="-342900" eaLnBrk="1" hangingPunct="1">
              <a:buFontTx/>
              <a:buAutoNum type="arabicPeriod"/>
              <a:defRPr/>
            </a:pPr>
            <a:r>
              <a:rPr lang="ja-JP" altLang="en-US" sz="1400" dirty="0" smtClean="0">
                <a:latin typeface="ＭＳ Ｐゴシック" charset="-128"/>
              </a:rPr>
              <a:t>学術情報の確保と発信に関する国際連携の推進</a:t>
            </a:r>
            <a:endParaRPr lang="en-US" altLang="ja-JP" sz="1400" dirty="0" smtClean="0">
              <a:latin typeface="ＭＳ Ｐゴシック" charset="-128"/>
            </a:endParaRPr>
          </a:p>
          <a:p>
            <a:pPr marL="1257300" lvl="2" indent="-342900" eaLnBrk="1" hangingPunct="1">
              <a:buFontTx/>
              <a:buAutoNum type="arabicPeriod"/>
              <a:defRPr/>
            </a:pPr>
            <a:r>
              <a:rPr lang="ja-JP" altLang="en-US" sz="1400" dirty="0" smtClean="0">
                <a:latin typeface="ＭＳ Ｐゴシック" charset="-128"/>
              </a:rPr>
              <a:t>その他本目的を達成するために必要な事項</a:t>
            </a:r>
          </a:p>
          <a:p>
            <a:pPr marL="0" lvl="1" indent="0" eaLnBrk="1" hangingPunct="1">
              <a:buFont typeface="Wingdings" pitchFamily="2" charset="2"/>
              <a:buNone/>
              <a:defRPr/>
            </a:pPr>
            <a:r>
              <a:rPr lang="ja-JP" altLang="en-US" sz="1800" dirty="0" smtClean="0">
                <a:latin typeface="ＭＳ Ｐゴシック" charset="-128"/>
              </a:rPr>
              <a:t>　</a:t>
            </a:r>
            <a:r>
              <a:rPr lang="en-US" altLang="ja-JP" sz="1800" b="1" dirty="0" smtClean="0">
                <a:latin typeface="ＭＳ Ｐゴシック" charset="-128"/>
              </a:rPr>
              <a:t>〔</a:t>
            </a:r>
            <a:r>
              <a:rPr lang="ja-JP" altLang="en-US" sz="1800" b="1" dirty="0" smtClean="0">
                <a:latin typeface="ＭＳ Ｐゴシック" charset="-128"/>
              </a:rPr>
              <a:t>組織</a:t>
            </a:r>
            <a:r>
              <a:rPr lang="en-US" altLang="ja-JP" sz="1800" b="1" dirty="0" smtClean="0">
                <a:latin typeface="ＭＳ Ｐゴシック" charset="-128"/>
              </a:rPr>
              <a:t>〕</a:t>
            </a:r>
          </a:p>
          <a:p>
            <a:pPr marL="342900" lvl="1" indent="-342900" eaLnBrk="1" hangingPunct="1">
              <a:buFont typeface="Wingdings" pitchFamily="2" charset="2"/>
              <a:buNone/>
              <a:defRPr/>
            </a:pPr>
            <a:r>
              <a:rPr lang="en-US" altLang="ja-JP" sz="1800" dirty="0" smtClean="0">
                <a:latin typeface="ＭＳ Ｐゴシック" charset="-128"/>
              </a:rPr>
              <a:t>	NII</a:t>
            </a:r>
            <a:r>
              <a:rPr lang="ja-JP" altLang="en-US" sz="1800" dirty="0" smtClean="0">
                <a:latin typeface="ＭＳ Ｐゴシック" charset="-128"/>
              </a:rPr>
              <a:t>と国公私立大学図書館協力委員会との間に、</a:t>
            </a:r>
            <a:r>
              <a:rPr lang="ja-JP" altLang="en-US" sz="1800" u="sng" dirty="0" smtClean="0">
                <a:latin typeface="ＭＳ Ｐゴシック" charset="-128"/>
              </a:rPr>
              <a:t>連携・協力推進会議</a:t>
            </a:r>
            <a:r>
              <a:rPr lang="ja-JP" altLang="en-US" sz="1800" dirty="0" smtClean="0">
                <a:latin typeface="ＭＳ Ｐゴシック" charset="-128"/>
              </a:rPr>
              <a:t>を設置</a:t>
            </a:r>
            <a:endParaRPr lang="en-US" altLang="ja-JP" sz="1800" dirty="0" smtClean="0">
              <a:latin typeface="ＭＳ Ｐゴシック" charset="-128"/>
            </a:endParaRPr>
          </a:p>
          <a:p>
            <a:pPr marL="342900" lvl="1" indent="-342900" eaLnBrk="1" hangingPunct="1">
              <a:buFont typeface="Arial" charset="0"/>
              <a:buNone/>
              <a:defRPr/>
            </a:pPr>
            <a:endParaRPr lang="en-US" altLang="ja-JP" sz="1400" dirty="0" smtClean="0">
              <a:latin typeface="ＭＳ Ｐゴシック" charset="-128"/>
            </a:endParaRPr>
          </a:p>
          <a:p>
            <a:pPr marL="342900" lvl="1" indent="-342900" eaLnBrk="1" hangingPunct="1">
              <a:buFont typeface="Arial" charset="0"/>
              <a:buChar char="–"/>
              <a:defRPr/>
            </a:pPr>
            <a:endParaRPr lang="ja-JP" altLang="en-US" sz="1800" dirty="0" smtClean="0"/>
          </a:p>
        </p:txBody>
      </p:sp>
      <p:sp>
        <p:nvSpPr>
          <p:cNvPr id="38916" name="スライド番号プレースホルダ 9"/>
          <p:cNvSpPr>
            <a:spLocks noGrp="1"/>
          </p:cNvSpPr>
          <p:nvPr>
            <p:ph type="sldNum" sz="quarter" idx="4294967295"/>
          </p:nvPr>
        </p:nvSpPr>
        <p:spPr>
          <a:xfrm>
            <a:off x="7010400" y="6381750"/>
            <a:ext cx="2133600" cy="476250"/>
          </a:xfrm>
          <a:noFill/>
        </p:spPr>
        <p:txBody>
          <a:bodyPr/>
          <a:lstStyle/>
          <a:p>
            <a:fld id="{014BB963-731A-4F44-BB9A-D58DA063BE0D}" type="slidenum">
              <a:rPr lang="ja-JP" altLang="en-US" smtClean="0">
                <a:ea typeface="ＭＳ Ｐゴシック" charset="-128"/>
              </a:rPr>
              <a:pPr/>
              <a:t>28</a:t>
            </a:fld>
            <a:endParaRPr lang="ja-JP" altLang="en-US" smtClean="0">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2"/>
          <p:cNvSpPr>
            <a:spLocks noGrp="1"/>
          </p:cNvSpPr>
          <p:nvPr>
            <p:ph type="sldNum" sz="quarter" idx="10"/>
          </p:nvPr>
        </p:nvSpPr>
        <p:spPr>
          <a:xfrm>
            <a:off x="8027988" y="6416675"/>
            <a:ext cx="984250" cy="441325"/>
          </a:xfrm>
          <a:noFill/>
        </p:spPr>
        <p:txBody>
          <a:bodyPr/>
          <a:lstStyle/>
          <a:p>
            <a:fld id="{A78C30C5-D14C-4019-82F9-C6FDD53198FB}" type="slidenum">
              <a:rPr lang="ja-JP" altLang="en-US" sz="1600" smtClean="0">
                <a:solidFill>
                  <a:srgbClr val="FFFFFF"/>
                </a:solidFill>
                <a:latin typeface="Calibri" pitchFamily="34" charset="0"/>
                <a:ea typeface="ＭＳ Ｐゴシック" charset="-128"/>
              </a:rPr>
              <a:pPr/>
              <a:t>2</a:t>
            </a:fld>
            <a:endParaRPr lang="ja-JP" altLang="en-US" sz="1600" smtClean="0">
              <a:solidFill>
                <a:srgbClr val="FFFFFF"/>
              </a:solidFill>
              <a:latin typeface="Calibri" pitchFamily="34" charset="0"/>
              <a:ea typeface="ＭＳ Ｐゴシック" charset="-128"/>
            </a:endParaRPr>
          </a:p>
        </p:txBody>
      </p:sp>
      <p:sp>
        <p:nvSpPr>
          <p:cNvPr id="9219" name="正方形/長方形 3"/>
          <p:cNvSpPr>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en-US" altLang="ja-JP" dirty="0" smtClean="0">
                <a:latin typeface="+mj-ea"/>
                <a:ea typeface="+mj-ea"/>
              </a:rPr>
              <a:t>NII</a:t>
            </a:r>
            <a:r>
              <a:rPr lang="ja-JP" altLang="en-US" dirty="0" smtClean="0">
                <a:latin typeface="+mj-ea"/>
                <a:ea typeface="+mj-ea"/>
              </a:rPr>
              <a:t>の</a:t>
            </a:r>
            <a:r>
              <a:rPr lang="en-US" altLang="ja-JP" dirty="0" smtClean="0">
                <a:latin typeface="+mj-ea"/>
                <a:ea typeface="+mj-ea"/>
              </a:rPr>
              <a:t>2</a:t>
            </a:r>
            <a:r>
              <a:rPr lang="ja-JP" altLang="en-US" dirty="0" err="1" smtClean="0">
                <a:latin typeface="+mj-ea"/>
                <a:ea typeface="+mj-ea"/>
              </a:rPr>
              <a:t>つの</a:t>
            </a:r>
            <a:r>
              <a:rPr lang="ja-JP" altLang="en-US" dirty="0" smtClean="0">
                <a:latin typeface="+mj-ea"/>
                <a:ea typeface="+mj-ea"/>
              </a:rPr>
              <a:t>ミッション</a:t>
            </a:r>
          </a:p>
        </p:txBody>
      </p:sp>
      <p:sp>
        <p:nvSpPr>
          <p:cNvPr id="9220" name="テキスト ボックス 5"/>
          <p:cNvSpPr txBox="1">
            <a:spLocks noChangeArrowheads="1"/>
          </p:cNvSpPr>
          <p:nvPr/>
        </p:nvSpPr>
        <p:spPr bwMode="auto">
          <a:xfrm>
            <a:off x="1368425" y="765175"/>
            <a:ext cx="6086475" cy="369888"/>
          </a:xfrm>
          <a:prstGeom prst="rect">
            <a:avLst/>
          </a:prstGeom>
          <a:noFill/>
          <a:ln w="9525">
            <a:noFill/>
            <a:miter lim="800000"/>
            <a:headEnd/>
            <a:tailEnd/>
          </a:ln>
        </p:spPr>
        <p:txBody>
          <a:bodyPr wrap="none">
            <a:spAutoFit/>
          </a:bodyPr>
          <a:lstStyle/>
          <a:p>
            <a:r>
              <a:rPr lang="ja-JP" altLang="en-US" sz="1800"/>
              <a:t>「研究と事業を車の両輪として情報学による未来価値を創成」</a:t>
            </a:r>
          </a:p>
        </p:txBody>
      </p:sp>
      <p:pic>
        <p:nvPicPr>
          <p:cNvPr id="9221" name="図 2"/>
          <p:cNvPicPr>
            <a:picLocks noChangeAspect="1"/>
          </p:cNvPicPr>
          <p:nvPr/>
        </p:nvPicPr>
        <p:blipFill>
          <a:blip r:embed="rId3" cstate="print"/>
          <a:srcRect/>
          <a:stretch>
            <a:fillRect/>
          </a:stretch>
        </p:blipFill>
        <p:spPr bwMode="auto">
          <a:xfrm>
            <a:off x="4464050" y="1292225"/>
            <a:ext cx="3421063" cy="4657725"/>
          </a:xfrm>
          <a:prstGeom prst="rect">
            <a:avLst/>
          </a:prstGeom>
          <a:noFill/>
          <a:ln w="9525">
            <a:noFill/>
            <a:miter lim="800000"/>
            <a:headEnd/>
            <a:tailEnd/>
          </a:ln>
        </p:spPr>
      </p:pic>
      <p:pic>
        <p:nvPicPr>
          <p:cNvPr id="9222" name="図 3"/>
          <p:cNvPicPr>
            <a:picLocks noChangeAspect="1"/>
          </p:cNvPicPr>
          <p:nvPr/>
        </p:nvPicPr>
        <p:blipFill>
          <a:blip r:embed="rId4" cstate="print"/>
          <a:srcRect/>
          <a:stretch>
            <a:fillRect/>
          </a:stretch>
        </p:blipFill>
        <p:spPr bwMode="auto">
          <a:xfrm>
            <a:off x="900113" y="1295400"/>
            <a:ext cx="3565525" cy="4418013"/>
          </a:xfrm>
          <a:prstGeom prst="rect">
            <a:avLst/>
          </a:prstGeom>
          <a:noFill/>
          <a:ln w="9525">
            <a:noFill/>
            <a:miter lim="800000"/>
            <a:headEnd/>
            <a:tailEnd/>
          </a:ln>
        </p:spPr>
      </p:pic>
      <p:sp>
        <p:nvSpPr>
          <p:cNvPr id="9223"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BCEC0B1A-BAD9-4B27-A714-1842E141240A}" type="slidenum">
              <a:rPr lang="ja-JP" altLang="en-US" sz="1400">
                <a:solidFill>
                  <a:srgbClr val="000000"/>
                </a:solidFill>
                <a:latin typeface="Arial" charset="0"/>
              </a:rPr>
              <a:pPr algn="r"/>
              <a:t>2</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ー 2"/>
          <p:cNvSpPr>
            <a:spLocks noGrp="1"/>
          </p:cNvSpPr>
          <p:nvPr>
            <p:ph type="sldNum" sz="quarter" idx="10"/>
          </p:nvPr>
        </p:nvSpPr>
        <p:spPr>
          <a:xfrm>
            <a:off x="8027988" y="6416675"/>
            <a:ext cx="984250" cy="441325"/>
          </a:xfrm>
          <a:noFill/>
        </p:spPr>
        <p:txBody>
          <a:bodyPr/>
          <a:lstStyle/>
          <a:p>
            <a:fld id="{79959AF1-EF81-4F38-B056-C99F21A36F68}" type="slidenum">
              <a:rPr lang="ja-JP" altLang="en-US" smtClean="0">
                <a:solidFill>
                  <a:srgbClr val="FFFFFF"/>
                </a:solidFill>
                <a:latin typeface="Calibri" pitchFamily="34" charset="0"/>
                <a:ea typeface="ＭＳ Ｐゴシック" charset="-128"/>
              </a:rPr>
              <a:pPr/>
              <a:t>29</a:t>
            </a:fld>
            <a:endParaRPr lang="ja-JP" altLang="en-US" smtClean="0">
              <a:solidFill>
                <a:srgbClr val="FFFFFF"/>
              </a:solidFill>
              <a:latin typeface="Calibri" pitchFamily="34" charset="0"/>
              <a:ea typeface="ＭＳ Ｐゴシック" charset="-128"/>
            </a:endParaRPr>
          </a:p>
        </p:txBody>
      </p:sp>
      <p:grpSp>
        <p:nvGrpSpPr>
          <p:cNvPr id="39939" name="グループ化 3"/>
          <p:cNvGrpSpPr>
            <a:grpSpLocks/>
          </p:cNvGrpSpPr>
          <p:nvPr/>
        </p:nvGrpSpPr>
        <p:grpSpPr bwMode="auto">
          <a:xfrm>
            <a:off x="539750" y="873125"/>
            <a:ext cx="8361363" cy="5310188"/>
            <a:chOff x="585788" y="836613"/>
            <a:chExt cx="8361362" cy="5690152"/>
          </a:xfrm>
        </p:grpSpPr>
        <p:sp>
          <p:nvSpPr>
            <p:cNvPr id="39949" name="テキスト ボックス 71"/>
            <p:cNvSpPr txBox="1">
              <a:spLocks noChangeArrowheads="1"/>
            </p:cNvSpPr>
            <p:nvPr/>
          </p:nvSpPr>
          <p:spPr bwMode="auto">
            <a:xfrm>
              <a:off x="3663950" y="5049838"/>
              <a:ext cx="936625" cy="503237"/>
            </a:xfrm>
            <a:prstGeom prst="rect">
              <a:avLst/>
            </a:prstGeom>
            <a:solidFill>
              <a:schemeClr val="bg1"/>
            </a:solidFill>
            <a:ln w="9525">
              <a:noFill/>
              <a:miter lim="800000"/>
              <a:headEnd/>
              <a:tailEnd/>
            </a:ln>
          </p:spPr>
          <p:txBody>
            <a:bodyPr/>
            <a:lstStyle/>
            <a:p>
              <a:r>
                <a:rPr lang="ja-JP" altLang="en-US" sz="900"/>
                <a:t>役割：</a:t>
              </a:r>
              <a:endParaRPr lang="en-US" altLang="ja-JP" sz="900"/>
            </a:p>
            <a:p>
              <a:r>
                <a:rPr lang="ja-JP" altLang="en-US" sz="900"/>
                <a:t>協定書</a:t>
              </a:r>
              <a:endParaRPr lang="en-US" altLang="ja-JP" sz="900"/>
            </a:p>
            <a:p>
              <a:r>
                <a:rPr lang="en-US" altLang="ja-JP" sz="900"/>
                <a:t>(2),(4),(5)</a:t>
              </a:r>
              <a:endParaRPr lang="ja-JP" altLang="en-US" sz="900"/>
            </a:p>
          </p:txBody>
        </p:sp>
        <p:sp>
          <p:nvSpPr>
            <p:cNvPr id="6" name="正方形/長方形 5"/>
            <p:cNvSpPr/>
            <p:nvPr/>
          </p:nvSpPr>
          <p:spPr>
            <a:xfrm>
              <a:off x="1347788" y="836613"/>
              <a:ext cx="1620838" cy="648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800" dirty="0">
                  <a:solidFill>
                    <a:schemeClr val="tx1"/>
                  </a:solidFill>
                </a:rPr>
                <a:t>NII</a:t>
              </a:r>
              <a:endParaRPr lang="ja-JP" altLang="en-US" sz="2800" dirty="0">
                <a:solidFill>
                  <a:schemeClr val="tx1"/>
                </a:solidFill>
              </a:endParaRPr>
            </a:p>
          </p:txBody>
        </p:sp>
        <p:sp>
          <p:nvSpPr>
            <p:cNvPr id="7" name="正方形/長方形 6"/>
            <p:cNvSpPr/>
            <p:nvPr/>
          </p:nvSpPr>
          <p:spPr>
            <a:xfrm>
              <a:off x="5327650" y="836613"/>
              <a:ext cx="2413000" cy="648116"/>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国公私立大学図書館</a:t>
              </a:r>
              <a:endParaRPr lang="en-US" altLang="ja-JP" dirty="0">
                <a:solidFill>
                  <a:schemeClr val="tx1"/>
                </a:solidFill>
              </a:endParaRPr>
            </a:p>
            <a:p>
              <a:pPr algn="ctr" fontAlgn="auto">
                <a:spcBef>
                  <a:spcPts val="0"/>
                </a:spcBef>
                <a:spcAft>
                  <a:spcPts val="0"/>
                </a:spcAft>
                <a:defRPr/>
              </a:pPr>
              <a:r>
                <a:rPr lang="ja-JP" altLang="en-US" dirty="0">
                  <a:solidFill>
                    <a:schemeClr val="tx1"/>
                  </a:solidFill>
                </a:rPr>
                <a:t>協力委員会</a:t>
              </a:r>
            </a:p>
          </p:txBody>
        </p:sp>
        <p:sp>
          <p:nvSpPr>
            <p:cNvPr id="8" name="正方形/長方形 7"/>
            <p:cNvSpPr/>
            <p:nvPr/>
          </p:nvSpPr>
          <p:spPr>
            <a:xfrm>
              <a:off x="5868987" y="4437824"/>
              <a:ext cx="2159000" cy="573267"/>
            </a:xfrm>
            <a:prstGeom prst="rect">
              <a:avLst/>
            </a:prstGeom>
            <a:solidFill>
              <a:srgbClr val="CCFF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これからの学術情報システム</a:t>
              </a:r>
              <a:endParaRPr lang="en-US" altLang="ja-JP" sz="1200" dirty="0">
                <a:solidFill>
                  <a:schemeClr val="tx1"/>
                </a:solidFill>
              </a:endParaRPr>
            </a:p>
            <a:p>
              <a:pPr algn="ctr" fontAlgn="auto">
                <a:spcBef>
                  <a:spcPts val="0"/>
                </a:spcBef>
                <a:spcAft>
                  <a:spcPts val="0"/>
                </a:spcAft>
                <a:defRPr/>
              </a:pPr>
              <a:r>
                <a:rPr lang="ja-JP" altLang="en-US" sz="1200" dirty="0">
                  <a:solidFill>
                    <a:schemeClr val="tx1"/>
                  </a:solidFill>
                </a:rPr>
                <a:t>構築検討委員会（</a:t>
              </a:r>
              <a:r>
                <a:rPr lang="en-US" altLang="ja-JP" sz="1200" dirty="0">
                  <a:solidFill>
                    <a:schemeClr val="tx1"/>
                  </a:solidFill>
                </a:rPr>
                <a:t>H24</a:t>
              </a:r>
              <a:r>
                <a:rPr lang="ja-JP" altLang="en-US" sz="1200" dirty="0">
                  <a:solidFill>
                    <a:schemeClr val="tx1"/>
                  </a:solidFill>
                </a:rPr>
                <a:t>～）</a:t>
              </a:r>
              <a:endParaRPr lang="en-US" altLang="ja-JP" sz="1200" dirty="0">
                <a:solidFill>
                  <a:schemeClr val="tx1"/>
                </a:solidFill>
              </a:endParaRPr>
            </a:p>
          </p:txBody>
        </p:sp>
        <p:sp>
          <p:nvSpPr>
            <p:cNvPr id="39953" name="テキスト ボックス 71"/>
            <p:cNvSpPr txBox="1">
              <a:spLocks noChangeArrowheads="1"/>
            </p:cNvSpPr>
            <p:nvPr/>
          </p:nvSpPr>
          <p:spPr bwMode="auto">
            <a:xfrm>
              <a:off x="1035050" y="5049838"/>
              <a:ext cx="900113" cy="503237"/>
            </a:xfrm>
            <a:prstGeom prst="rect">
              <a:avLst/>
            </a:prstGeom>
            <a:solidFill>
              <a:schemeClr val="bg1"/>
            </a:solidFill>
            <a:ln w="9525">
              <a:noFill/>
              <a:miter lim="800000"/>
              <a:headEnd/>
              <a:tailEnd/>
            </a:ln>
          </p:spPr>
          <p:txBody>
            <a:bodyPr/>
            <a:lstStyle/>
            <a:p>
              <a:r>
                <a:rPr lang="ja-JP" altLang="en-US" sz="900"/>
                <a:t>役割：</a:t>
              </a:r>
              <a:endParaRPr lang="en-US" altLang="ja-JP" sz="900"/>
            </a:p>
            <a:p>
              <a:r>
                <a:rPr lang="ja-JP" altLang="en-US" sz="900"/>
                <a:t>協定書</a:t>
              </a:r>
              <a:endParaRPr lang="en-US" altLang="ja-JP" sz="900"/>
            </a:p>
            <a:p>
              <a:r>
                <a:rPr lang="en-US" altLang="ja-JP" sz="900"/>
                <a:t>(1),(4),(5)</a:t>
              </a:r>
              <a:endParaRPr lang="ja-JP" altLang="en-US" sz="900"/>
            </a:p>
          </p:txBody>
        </p:sp>
        <p:cxnSp>
          <p:nvCxnSpPr>
            <p:cNvPr id="10" name="直線コネクタ 9"/>
            <p:cNvCxnSpPr/>
            <p:nvPr/>
          </p:nvCxnSpPr>
          <p:spPr>
            <a:xfrm>
              <a:off x="2987676" y="1161522"/>
              <a:ext cx="2339975" cy="3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4281488" y="1161522"/>
              <a:ext cx="0" cy="3060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817813" y="1809637"/>
              <a:ext cx="3051175" cy="882867"/>
            </a:xfrm>
            <a:prstGeom prst="rect">
              <a:avLst/>
            </a:prstGeom>
            <a:solidFill>
              <a:srgbClr val="CCFF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大学図書館と国立情報学研究所との連携・協力推進会議</a:t>
              </a:r>
              <a:r>
                <a:rPr lang="ja-JP" altLang="en-US" sz="1200" dirty="0">
                  <a:solidFill>
                    <a:schemeClr val="tx1"/>
                  </a:solidFill>
                </a:rPr>
                <a:t>（</a:t>
              </a:r>
              <a:r>
                <a:rPr lang="en-US" altLang="ja-JP" sz="1200" dirty="0">
                  <a:solidFill>
                    <a:schemeClr val="tx1"/>
                  </a:solidFill>
                </a:rPr>
                <a:t>H22</a:t>
              </a:r>
              <a:r>
                <a:rPr lang="ja-JP" altLang="en-US" sz="1200" dirty="0">
                  <a:solidFill>
                    <a:schemeClr val="tx1"/>
                  </a:solidFill>
                </a:rPr>
                <a:t>～）</a:t>
              </a:r>
            </a:p>
          </p:txBody>
        </p:sp>
        <p:sp>
          <p:nvSpPr>
            <p:cNvPr id="13" name="正方形/長方形 12"/>
            <p:cNvSpPr/>
            <p:nvPr/>
          </p:nvSpPr>
          <p:spPr>
            <a:xfrm>
              <a:off x="585788" y="4437824"/>
              <a:ext cx="2232025" cy="576670"/>
            </a:xfrm>
            <a:prstGeom prst="rect">
              <a:avLst/>
            </a:prstGeom>
            <a:solidFill>
              <a:srgbClr val="CCFF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大学図書館コンソーシアム連合</a:t>
              </a:r>
              <a:endParaRPr lang="en-US" altLang="ja-JP" sz="1200" dirty="0">
                <a:solidFill>
                  <a:schemeClr val="tx1"/>
                </a:solidFill>
              </a:endParaRPr>
            </a:p>
            <a:p>
              <a:pPr algn="ctr" fontAlgn="auto">
                <a:spcBef>
                  <a:spcPts val="0"/>
                </a:spcBef>
                <a:spcAft>
                  <a:spcPts val="0"/>
                </a:spcAft>
                <a:defRPr/>
              </a:pPr>
              <a:r>
                <a:rPr lang="ja-JP" altLang="en-US" sz="1200" dirty="0">
                  <a:solidFill>
                    <a:schemeClr val="tx1"/>
                  </a:solidFill>
                </a:rPr>
                <a:t>運営委員会（</a:t>
              </a:r>
              <a:r>
                <a:rPr lang="en-US" altLang="ja-JP" sz="1200" dirty="0">
                  <a:solidFill>
                    <a:schemeClr val="tx1"/>
                  </a:solidFill>
                </a:rPr>
                <a:t>H23</a:t>
              </a:r>
              <a:r>
                <a:rPr lang="ja-JP" altLang="en-US" sz="1200" dirty="0">
                  <a:solidFill>
                    <a:schemeClr val="tx1"/>
                  </a:solidFill>
                </a:rPr>
                <a:t>～）</a:t>
              </a:r>
              <a:endParaRPr lang="en-US" altLang="ja-JP" sz="1200" dirty="0">
                <a:solidFill>
                  <a:schemeClr val="tx1"/>
                </a:solidFill>
              </a:endParaRPr>
            </a:p>
          </p:txBody>
        </p:sp>
        <p:cxnSp>
          <p:nvCxnSpPr>
            <p:cNvPr id="14" name="直線コネクタ 13"/>
            <p:cNvCxnSpPr/>
            <p:nvPr/>
          </p:nvCxnSpPr>
          <p:spPr>
            <a:xfrm flipH="1">
              <a:off x="1701801" y="4221785"/>
              <a:ext cx="1587" cy="216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1693863" y="4221785"/>
              <a:ext cx="54006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960" name="テキスト ボックス 71"/>
            <p:cNvSpPr txBox="1">
              <a:spLocks noChangeArrowheads="1"/>
            </p:cNvSpPr>
            <p:nvPr/>
          </p:nvSpPr>
          <p:spPr bwMode="auto">
            <a:xfrm>
              <a:off x="6142038" y="5049838"/>
              <a:ext cx="936625" cy="503237"/>
            </a:xfrm>
            <a:prstGeom prst="rect">
              <a:avLst/>
            </a:prstGeom>
            <a:solidFill>
              <a:schemeClr val="bg1"/>
            </a:solidFill>
            <a:ln w="9525">
              <a:noFill/>
              <a:miter lim="800000"/>
              <a:headEnd/>
              <a:tailEnd/>
            </a:ln>
          </p:spPr>
          <p:txBody>
            <a:bodyPr/>
            <a:lstStyle/>
            <a:p>
              <a:r>
                <a:rPr lang="ja-JP" altLang="en-US" sz="900"/>
                <a:t>役割：</a:t>
              </a:r>
              <a:endParaRPr lang="en-US" altLang="ja-JP" sz="900"/>
            </a:p>
            <a:p>
              <a:r>
                <a:rPr lang="ja-JP" altLang="en-US" sz="900"/>
                <a:t>協定書</a:t>
              </a:r>
              <a:endParaRPr lang="en-US" altLang="ja-JP" sz="900"/>
            </a:p>
            <a:p>
              <a:r>
                <a:rPr lang="en-US" altLang="ja-JP" sz="900"/>
                <a:t>(3),(4),(5)</a:t>
              </a:r>
              <a:endParaRPr lang="ja-JP" altLang="en-US" sz="900"/>
            </a:p>
          </p:txBody>
        </p:sp>
        <p:cxnSp>
          <p:nvCxnSpPr>
            <p:cNvPr id="17" name="直線コネクタ 16"/>
            <p:cNvCxnSpPr/>
            <p:nvPr/>
          </p:nvCxnSpPr>
          <p:spPr>
            <a:xfrm>
              <a:off x="4283076" y="4221785"/>
              <a:ext cx="0" cy="21603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13" idx="2"/>
              <a:endCxn id="47" idx="0"/>
            </p:cNvCxnSpPr>
            <p:nvPr/>
          </p:nvCxnSpPr>
          <p:spPr>
            <a:xfrm flipH="1">
              <a:off x="1700213" y="5014494"/>
              <a:ext cx="1588" cy="7995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3144838" y="5662610"/>
              <a:ext cx="2481263" cy="864155"/>
            </a:xfrm>
            <a:prstGeom prst="roundRect">
              <a:avLst>
                <a:gd name="adj" fmla="val 6920"/>
              </a:avLst>
            </a:prstGeom>
            <a:ln>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ltLang="ja-JP" sz="1050" dirty="0"/>
                <a:t>WG</a:t>
              </a:r>
              <a:r>
                <a:rPr lang="ja-JP" altLang="en-US" sz="1050" dirty="0"/>
                <a:t>　</a:t>
              </a:r>
              <a:r>
                <a:rPr lang="en-US" altLang="ja-JP" sz="1050" dirty="0"/>
                <a:t>5</a:t>
              </a:r>
              <a:r>
                <a:rPr lang="ja-JP" altLang="en-US" sz="1050" dirty="0"/>
                <a:t>課題領域（</a:t>
              </a:r>
              <a:r>
                <a:rPr lang="en-US" altLang="ja-JP" sz="1050" dirty="0"/>
                <a:t>H27</a:t>
              </a:r>
              <a:r>
                <a:rPr lang="ja-JP" altLang="en-US" sz="1050" dirty="0"/>
                <a:t>～）</a:t>
              </a:r>
              <a:endParaRPr lang="en-US" altLang="ja-JP" sz="1050" dirty="0"/>
            </a:p>
            <a:p>
              <a:pPr algn="ctr">
                <a:defRPr/>
              </a:pPr>
              <a:r>
                <a:rPr lang="ja-JP" altLang="en-US" sz="1050" dirty="0"/>
                <a:t>①全般、②オープンアクセス方針、</a:t>
              </a:r>
              <a:endParaRPr lang="en-US" altLang="ja-JP" sz="1050" dirty="0"/>
            </a:p>
            <a:p>
              <a:pPr algn="ctr">
                <a:defRPr/>
              </a:pPr>
              <a:r>
                <a:rPr lang="ja-JP" altLang="en-US" sz="1050" dirty="0"/>
                <a:t>③基盤の高度化、④コンテンツの充実、</a:t>
              </a:r>
              <a:endParaRPr lang="en-US" altLang="ja-JP" sz="1050" dirty="0"/>
            </a:p>
            <a:p>
              <a:pPr algn="ctr">
                <a:defRPr/>
              </a:pPr>
              <a:r>
                <a:rPr lang="ja-JP" altLang="en-US" sz="1050" dirty="0"/>
                <a:t>⑤研修・人材養成</a:t>
              </a:r>
              <a:endParaRPr lang="en-US" altLang="ja-JP" sz="1050" dirty="0"/>
            </a:p>
          </p:txBody>
        </p:sp>
        <p:cxnSp>
          <p:nvCxnSpPr>
            <p:cNvPr id="21" name="直線コネクタ 20"/>
            <p:cNvCxnSpPr/>
            <p:nvPr/>
          </p:nvCxnSpPr>
          <p:spPr>
            <a:xfrm>
              <a:off x="6767512" y="4221785"/>
              <a:ext cx="144145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図形 9"/>
            <p:cNvCxnSpPr/>
            <p:nvPr/>
          </p:nvCxnSpPr>
          <p:spPr>
            <a:xfrm rot="5400000">
              <a:off x="2127722" y="1705263"/>
              <a:ext cx="651519" cy="268288"/>
            </a:xfrm>
            <a:prstGeom prst="bentConnector3">
              <a:avLst>
                <a:gd name="adj1" fmla="val 953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863601" y="1840257"/>
              <a:ext cx="1455737" cy="544349"/>
            </a:xfrm>
            <a:prstGeom prst="rect">
              <a:avLst/>
            </a:prstGeom>
            <a:noFill/>
            <a:ln w="635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50" dirty="0">
                  <a:solidFill>
                    <a:schemeClr val="tx1"/>
                  </a:solidFill>
                </a:rPr>
                <a:t>学術コンテンツ運営・</a:t>
              </a:r>
              <a:endParaRPr lang="en-US" altLang="ja-JP" sz="1050" dirty="0">
                <a:solidFill>
                  <a:schemeClr val="tx1"/>
                </a:solidFill>
              </a:endParaRPr>
            </a:p>
            <a:p>
              <a:pPr algn="ctr" fontAlgn="auto">
                <a:spcBef>
                  <a:spcPts val="0"/>
                </a:spcBef>
                <a:spcAft>
                  <a:spcPts val="0"/>
                </a:spcAft>
                <a:defRPr/>
              </a:pPr>
              <a:r>
                <a:rPr lang="ja-JP" altLang="en-US" sz="1050" dirty="0">
                  <a:solidFill>
                    <a:schemeClr val="tx1"/>
                  </a:solidFill>
                </a:rPr>
                <a:t>連携本部（</a:t>
              </a:r>
              <a:r>
                <a:rPr lang="en-US" altLang="ja-JP" sz="1050" dirty="0">
                  <a:solidFill>
                    <a:schemeClr val="tx1"/>
                  </a:solidFill>
                </a:rPr>
                <a:t>H17</a:t>
              </a:r>
              <a:r>
                <a:rPr lang="ja-JP" altLang="en-US" sz="1050" dirty="0">
                  <a:solidFill>
                    <a:schemeClr val="tx1"/>
                  </a:solidFill>
                </a:rPr>
                <a:t>～）</a:t>
              </a:r>
            </a:p>
          </p:txBody>
        </p:sp>
        <p:sp>
          <p:nvSpPr>
            <p:cNvPr id="24" name="正方形/長方形 23"/>
            <p:cNvSpPr/>
            <p:nvPr/>
          </p:nvSpPr>
          <p:spPr>
            <a:xfrm>
              <a:off x="3233738" y="4437824"/>
              <a:ext cx="2159000" cy="574969"/>
            </a:xfrm>
            <a:prstGeom prst="rect">
              <a:avLst/>
            </a:prstGeom>
            <a:solidFill>
              <a:srgbClr val="CCFFFF"/>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機関リポジトリ推進委員会</a:t>
              </a:r>
            </a:p>
            <a:p>
              <a:pPr algn="ctr" fontAlgn="auto">
                <a:spcBef>
                  <a:spcPts val="0"/>
                </a:spcBef>
                <a:spcAft>
                  <a:spcPts val="0"/>
                </a:spcAft>
                <a:defRPr/>
              </a:pPr>
              <a:r>
                <a:rPr lang="ja-JP" altLang="en-US" sz="1200" dirty="0">
                  <a:solidFill>
                    <a:schemeClr val="tx1"/>
                  </a:solidFill>
                </a:rPr>
                <a:t>（</a:t>
              </a:r>
              <a:r>
                <a:rPr lang="en-US" altLang="ja-JP" sz="1200" dirty="0">
                  <a:solidFill>
                    <a:schemeClr val="tx1"/>
                  </a:solidFill>
                </a:rPr>
                <a:t>H25</a:t>
              </a:r>
              <a:r>
                <a:rPr lang="ja-JP" altLang="en-US" sz="1200" dirty="0">
                  <a:solidFill>
                    <a:schemeClr val="tx1"/>
                  </a:solidFill>
                </a:rPr>
                <a:t>～）</a:t>
              </a:r>
              <a:endParaRPr lang="en-US" altLang="ja-JP" sz="1200" dirty="0">
                <a:solidFill>
                  <a:schemeClr val="tx1"/>
                </a:solidFill>
              </a:endParaRPr>
            </a:p>
          </p:txBody>
        </p:sp>
        <p:cxnSp>
          <p:nvCxnSpPr>
            <p:cNvPr id="25" name="直線コネクタ 24"/>
            <p:cNvCxnSpPr/>
            <p:nvPr/>
          </p:nvCxnSpPr>
          <p:spPr>
            <a:xfrm>
              <a:off x="6948487" y="4221785"/>
              <a:ext cx="0" cy="216039"/>
            </a:xfrm>
            <a:prstGeom prst="line">
              <a:avLst/>
            </a:prstGeom>
            <a:ln w="19050">
              <a:solidFill>
                <a:srgbClr val="005C2A"/>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270376" y="5031505"/>
              <a:ext cx="0" cy="61749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9970" name="テキスト ボックス 69"/>
            <p:cNvSpPr txBox="1">
              <a:spLocks noChangeArrowheads="1"/>
            </p:cNvSpPr>
            <p:nvPr/>
          </p:nvSpPr>
          <p:spPr bwMode="auto">
            <a:xfrm>
              <a:off x="6029325" y="1809750"/>
              <a:ext cx="2917825" cy="2051050"/>
            </a:xfrm>
            <a:prstGeom prst="rect">
              <a:avLst/>
            </a:prstGeom>
            <a:noFill/>
            <a:ln w="9525">
              <a:solidFill>
                <a:srgbClr val="C00000"/>
              </a:solidFill>
              <a:miter lim="800000"/>
              <a:headEnd/>
              <a:tailEnd/>
            </a:ln>
          </p:spPr>
          <p:txBody>
            <a:bodyPr/>
            <a:lstStyle/>
            <a:p>
              <a:r>
                <a:rPr lang="ja-JP" altLang="en-US" sz="1000">
                  <a:solidFill>
                    <a:srgbClr val="000000"/>
                  </a:solidFill>
                </a:rPr>
                <a:t>◆役割：</a:t>
              </a:r>
              <a:endParaRPr lang="en-US" altLang="ja-JP" sz="1000">
                <a:solidFill>
                  <a:srgbClr val="000000"/>
                </a:solidFill>
              </a:endParaRPr>
            </a:p>
            <a:p>
              <a:r>
                <a:rPr lang="ja-JP" altLang="en-US" sz="1000">
                  <a:solidFill>
                    <a:srgbClr val="000000"/>
                  </a:solidFill>
                </a:rPr>
                <a:t>協定書に掲げる以下の事項の連携・協力を進める</a:t>
              </a:r>
              <a:endParaRPr lang="en-US" altLang="ja-JP" sz="900">
                <a:solidFill>
                  <a:srgbClr val="000000"/>
                </a:solidFill>
              </a:endParaRPr>
            </a:p>
            <a:p>
              <a:endParaRPr lang="en-US" altLang="ja-JP" sz="900">
                <a:solidFill>
                  <a:srgbClr val="000000"/>
                </a:solidFill>
              </a:endParaRPr>
            </a:p>
            <a:p>
              <a:r>
                <a:rPr lang="en-US" altLang="ja-JP" sz="1000">
                  <a:solidFill>
                    <a:srgbClr val="000000"/>
                  </a:solidFill>
                </a:rPr>
                <a:t>(1)</a:t>
              </a:r>
              <a:r>
                <a:rPr lang="ja-JP" altLang="en-US" sz="1000">
                  <a:solidFill>
                    <a:srgbClr val="000000"/>
                  </a:solidFill>
                </a:rPr>
                <a:t>電子ジャーナル等の確保と恒久的なアクセス保障体制の整備</a:t>
              </a:r>
              <a:r>
                <a:rPr lang="ja-JP" altLang="en-US" sz="1000">
                  <a:solidFill>
                    <a:srgbClr val="222268"/>
                  </a:solidFill>
                </a:rPr>
                <a:t>　</a:t>
              </a:r>
              <a:endParaRPr lang="en-US" altLang="ja-JP" sz="1000">
                <a:solidFill>
                  <a:srgbClr val="C00000"/>
                </a:solidFill>
              </a:endParaRPr>
            </a:p>
            <a:p>
              <a:r>
                <a:rPr lang="ja-JP" altLang="en-US" sz="500">
                  <a:solidFill>
                    <a:srgbClr val="222268"/>
                  </a:solidFill>
                </a:rPr>
                <a:t>　</a:t>
              </a:r>
              <a:endParaRPr lang="en-US" altLang="ja-JP" sz="500">
                <a:solidFill>
                  <a:srgbClr val="222268"/>
                </a:solidFill>
              </a:endParaRPr>
            </a:p>
            <a:p>
              <a:r>
                <a:rPr lang="en-US" altLang="ja-JP" sz="1000">
                  <a:solidFill>
                    <a:srgbClr val="000000"/>
                  </a:solidFill>
                </a:rPr>
                <a:t>(2)</a:t>
              </a:r>
              <a:r>
                <a:rPr lang="ja-JP" altLang="en-US" sz="1000">
                  <a:solidFill>
                    <a:srgbClr val="000000"/>
                  </a:solidFill>
                </a:rPr>
                <a:t>機関リポジトリを通じた大学の知の発信システムの構築</a:t>
              </a:r>
              <a:endParaRPr lang="en-US" altLang="ja-JP" sz="1000">
                <a:solidFill>
                  <a:srgbClr val="C00000"/>
                </a:solidFill>
              </a:endParaRPr>
            </a:p>
            <a:p>
              <a:r>
                <a:rPr lang="ja-JP" altLang="en-US" sz="500">
                  <a:solidFill>
                    <a:srgbClr val="000000"/>
                  </a:solidFill>
                </a:rPr>
                <a:t>　</a:t>
              </a:r>
              <a:endParaRPr lang="en-US" altLang="ja-JP" sz="500">
                <a:solidFill>
                  <a:srgbClr val="000000"/>
                </a:solidFill>
              </a:endParaRPr>
            </a:p>
            <a:p>
              <a:r>
                <a:rPr lang="en-US" altLang="ja-JP" sz="1000">
                  <a:solidFill>
                    <a:srgbClr val="000000"/>
                  </a:solidFill>
                </a:rPr>
                <a:t>(3)</a:t>
              </a:r>
              <a:r>
                <a:rPr lang="ja-JP" altLang="en-US" sz="1000">
                  <a:solidFill>
                    <a:srgbClr val="000000"/>
                  </a:solidFill>
                </a:rPr>
                <a:t>電子情報資源を含む総合目録</a:t>
              </a:r>
              <a:r>
                <a:rPr lang="en-US" altLang="ja-JP" sz="1000">
                  <a:solidFill>
                    <a:srgbClr val="000000"/>
                  </a:solidFill>
                </a:rPr>
                <a:t>DB</a:t>
              </a:r>
              <a:r>
                <a:rPr lang="ja-JP" altLang="en-US" sz="1000">
                  <a:solidFill>
                    <a:srgbClr val="000000"/>
                  </a:solidFill>
                </a:rPr>
                <a:t>の強化　</a:t>
              </a:r>
              <a:endParaRPr lang="en-US" altLang="ja-JP" sz="1000">
                <a:solidFill>
                  <a:srgbClr val="C00000"/>
                </a:solidFill>
              </a:endParaRPr>
            </a:p>
            <a:p>
              <a:r>
                <a:rPr lang="ja-JP" altLang="en-US" sz="500">
                  <a:solidFill>
                    <a:srgbClr val="000000"/>
                  </a:solidFill>
                </a:rPr>
                <a:t>　</a:t>
              </a:r>
              <a:endParaRPr lang="en-US" altLang="ja-JP" sz="500">
                <a:solidFill>
                  <a:srgbClr val="000000"/>
                </a:solidFill>
              </a:endParaRPr>
            </a:p>
            <a:p>
              <a:r>
                <a:rPr lang="en-US" altLang="ja-JP" sz="1000">
                  <a:solidFill>
                    <a:srgbClr val="000000"/>
                  </a:solidFill>
                </a:rPr>
                <a:t>(4)</a:t>
              </a:r>
              <a:r>
                <a:rPr lang="ja-JP" altLang="en-US" sz="1000">
                  <a:solidFill>
                    <a:srgbClr val="000000"/>
                  </a:solidFill>
                </a:rPr>
                <a:t>学術情報の確保と発信に関する人材交流・育成</a:t>
              </a:r>
              <a:endParaRPr lang="en-US" altLang="ja-JP" sz="1000">
                <a:solidFill>
                  <a:srgbClr val="000000"/>
                </a:solidFill>
              </a:endParaRPr>
            </a:p>
            <a:p>
              <a:r>
                <a:rPr lang="ja-JP" altLang="en-US" sz="500">
                  <a:solidFill>
                    <a:srgbClr val="000000"/>
                  </a:solidFill>
                </a:rPr>
                <a:t>　</a:t>
              </a:r>
              <a:endParaRPr lang="en-US" altLang="ja-JP" sz="500">
                <a:solidFill>
                  <a:srgbClr val="000000"/>
                </a:solidFill>
              </a:endParaRPr>
            </a:p>
            <a:p>
              <a:r>
                <a:rPr lang="en-US" altLang="ja-JP" sz="1000">
                  <a:solidFill>
                    <a:srgbClr val="000000"/>
                  </a:solidFill>
                </a:rPr>
                <a:t>(5)</a:t>
              </a:r>
              <a:r>
                <a:rPr lang="ja-JP" altLang="en-US" sz="1000">
                  <a:solidFill>
                    <a:srgbClr val="000000"/>
                  </a:solidFill>
                </a:rPr>
                <a:t>学術情報の確保と発信に関する国際連携推進</a:t>
              </a:r>
              <a:endParaRPr lang="en-US" altLang="ja-JP" sz="1000">
                <a:solidFill>
                  <a:srgbClr val="000000"/>
                </a:solidFill>
              </a:endParaRPr>
            </a:p>
            <a:p>
              <a:endParaRPr lang="en-US" altLang="ja-JP" sz="1200">
                <a:solidFill>
                  <a:srgbClr val="000000"/>
                </a:solidFill>
              </a:endParaRPr>
            </a:p>
            <a:p>
              <a:endParaRPr lang="en-US" altLang="ja-JP" sz="1200">
                <a:solidFill>
                  <a:srgbClr val="000000"/>
                </a:solidFill>
              </a:endParaRPr>
            </a:p>
            <a:p>
              <a:endParaRPr lang="ja-JP" altLang="en-US" sz="1200">
                <a:solidFill>
                  <a:srgbClr val="000000"/>
                </a:solidFill>
              </a:endParaRPr>
            </a:p>
          </p:txBody>
        </p:sp>
        <p:grpSp>
          <p:nvGrpSpPr>
            <p:cNvPr id="39971" name="グループ化 4"/>
            <p:cNvGrpSpPr>
              <a:grpSpLocks/>
            </p:cNvGrpSpPr>
            <p:nvPr/>
          </p:nvGrpSpPr>
          <p:grpSpPr bwMode="auto">
            <a:xfrm>
              <a:off x="5854700" y="5014913"/>
              <a:ext cx="2270125" cy="1435100"/>
              <a:chOff x="3178175" y="5014915"/>
              <a:chExt cx="2270063" cy="1435096"/>
            </a:xfrm>
          </p:grpSpPr>
          <p:cxnSp>
            <p:nvCxnSpPr>
              <p:cNvPr id="35" name="直線コネクタ 34"/>
              <p:cNvCxnSpPr/>
              <p:nvPr/>
            </p:nvCxnSpPr>
            <p:spPr>
              <a:xfrm flipH="1">
                <a:off x="4281457" y="5014496"/>
                <a:ext cx="1588" cy="539245"/>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3178175" y="5766377"/>
                <a:ext cx="1093757" cy="683837"/>
              </a:xfrm>
              <a:prstGeom prst="roundRect">
                <a:avLst>
                  <a:gd name="adj" fmla="val 6920"/>
                </a:avLst>
              </a:prstGeom>
              <a:ln>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rIns="72000" anchor="ctr"/>
              <a:lstStyle/>
              <a:p>
                <a:pPr algn="ctr" fontAlgn="auto">
                  <a:spcBef>
                    <a:spcPts val="0"/>
                  </a:spcBef>
                  <a:spcAft>
                    <a:spcPts val="0"/>
                  </a:spcAft>
                  <a:defRPr/>
                </a:pPr>
                <a:r>
                  <a:rPr lang="ja-JP" altLang="en-US" sz="1050" dirty="0"/>
                  <a:t>電子リソースデータ共有作業部会（</a:t>
                </a:r>
                <a:r>
                  <a:rPr lang="en-US" altLang="ja-JP" sz="1050" dirty="0"/>
                  <a:t>H27</a:t>
                </a:r>
                <a:r>
                  <a:rPr lang="ja-JP" altLang="en-US" sz="1050" dirty="0"/>
                  <a:t>～）</a:t>
                </a:r>
                <a:endParaRPr lang="en-US" altLang="ja-JP" sz="1050" dirty="0"/>
              </a:p>
            </p:txBody>
          </p:sp>
          <p:sp>
            <p:nvSpPr>
              <p:cNvPr id="37" name="角丸四角形 36"/>
              <p:cNvSpPr/>
              <p:nvPr/>
            </p:nvSpPr>
            <p:spPr>
              <a:xfrm>
                <a:off x="4368767" y="5754469"/>
                <a:ext cx="1079471" cy="685538"/>
              </a:xfrm>
              <a:prstGeom prst="roundRect">
                <a:avLst>
                  <a:gd name="adj" fmla="val 6920"/>
                </a:avLst>
              </a:prstGeom>
              <a:ln>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ltLang="ja-JP" sz="1050" dirty="0"/>
                  <a:t>NACSIS-CAT</a:t>
                </a:r>
              </a:p>
              <a:p>
                <a:pPr algn="ctr" fontAlgn="auto">
                  <a:spcBef>
                    <a:spcPts val="0"/>
                  </a:spcBef>
                  <a:spcAft>
                    <a:spcPts val="0"/>
                  </a:spcAft>
                  <a:defRPr/>
                </a:pPr>
                <a:r>
                  <a:rPr lang="ja-JP" altLang="en-US" sz="1050" dirty="0"/>
                  <a:t>検討作業部会</a:t>
                </a:r>
                <a:endParaRPr lang="en-US" altLang="ja-JP" sz="1050" dirty="0"/>
              </a:p>
              <a:p>
                <a:pPr algn="ctr" fontAlgn="auto">
                  <a:spcBef>
                    <a:spcPts val="0"/>
                  </a:spcBef>
                  <a:spcAft>
                    <a:spcPts val="0"/>
                  </a:spcAft>
                  <a:defRPr/>
                </a:pPr>
                <a:r>
                  <a:rPr lang="ja-JP" altLang="en-US" sz="1050" dirty="0"/>
                  <a:t>（</a:t>
                </a:r>
                <a:r>
                  <a:rPr lang="en-US" altLang="ja-JP" sz="1050" dirty="0"/>
                  <a:t>H27</a:t>
                </a:r>
                <a:r>
                  <a:rPr lang="ja-JP" altLang="en-US" sz="1050" dirty="0"/>
                  <a:t>～）</a:t>
                </a:r>
                <a:endParaRPr lang="en-US" altLang="ja-JP" sz="1050" dirty="0"/>
              </a:p>
            </p:txBody>
          </p:sp>
          <p:cxnSp>
            <p:nvCxnSpPr>
              <p:cNvPr id="38" name="直線コネクタ 37"/>
              <p:cNvCxnSpPr/>
              <p:nvPr/>
            </p:nvCxnSpPr>
            <p:spPr>
              <a:xfrm flipV="1">
                <a:off x="3716322" y="5563948"/>
                <a:ext cx="1187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3702036" y="5553741"/>
                <a:ext cx="1587" cy="2177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4911678" y="5553741"/>
                <a:ext cx="1587" cy="2177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844" name="正方形/長方形 40"/>
          <p:cNvSpPr>
            <a:spLocks noChangeArrowheads="1"/>
          </p:cNvSpPr>
          <p:nvPr/>
        </p:nvSpPr>
        <p:spPr bwMode="auto">
          <a:xfrm>
            <a:off x="-14288" y="9525"/>
            <a:ext cx="9132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sz="2400" dirty="0" smtClean="0">
                <a:latin typeface="+mj-ea"/>
                <a:ea typeface="+mj-ea"/>
              </a:rPr>
              <a:t>　　大学図書館と国立情報学研究所との連携・協力推進会議</a:t>
            </a:r>
          </a:p>
        </p:txBody>
      </p:sp>
      <p:sp>
        <p:nvSpPr>
          <p:cNvPr id="41" name="角丸四角形 40"/>
          <p:cNvSpPr/>
          <p:nvPr/>
        </p:nvSpPr>
        <p:spPr>
          <a:xfrm>
            <a:off x="344488" y="5518150"/>
            <a:ext cx="827087" cy="423863"/>
          </a:xfrm>
          <a:prstGeom prst="roundRect">
            <a:avLst>
              <a:gd name="adj" fmla="val 6920"/>
            </a:avLst>
          </a:prstGeom>
          <a:ln>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50" dirty="0"/>
              <a:t>交渉</a:t>
            </a:r>
            <a:endParaRPr lang="en-US" altLang="ja-JP" sz="1050" dirty="0"/>
          </a:p>
          <a:p>
            <a:pPr algn="ctr">
              <a:defRPr/>
            </a:pPr>
            <a:r>
              <a:rPr lang="ja-JP" altLang="en-US" sz="1050" dirty="0"/>
              <a:t>作業部会</a:t>
            </a:r>
            <a:endParaRPr lang="en-US" altLang="ja-JP" sz="1050" dirty="0"/>
          </a:p>
        </p:txBody>
      </p:sp>
      <p:cxnSp>
        <p:nvCxnSpPr>
          <p:cNvPr id="43" name="直線コネクタ 42"/>
          <p:cNvCxnSpPr/>
          <p:nvPr/>
        </p:nvCxnSpPr>
        <p:spPr>
          <a:xfrm flipV="1">
            <a:off x="762000" y="5314950"/>
            <a:ext cx="1908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a:off x="746125" y="5324475"/>
            <a:ext cx="1588" cy="217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659063" y="5324475"/>
            <a:ext cx="1587" cy="217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2171700" y="5508625"/>
            <a:ext cx="827088" cy="423863"/>
          </a:xfrm>
          <a:prstGeom prst="roundRect">
            <a:avLst>
              <a:gd name="adj" fmla="val 6920"/>
            </a:avLst>
          </a:prstGeom>
          <a:ln>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50" dirty="0"/>
              <a:t>広報</a:t>
            </a:r>
            <a:endParaRPr lang="en-US" altLang="ja-JP" sz="1050" dirty="0"/>
          </a:p>
          <a:p>
            <a:pPr algn="ctr">
              <a:defRPr/>
            </a:pPr>
            <a:r>
              <a:rPr lang="ja-JP" altLang="en-US" sz="1050" dirty="0"/>
              <a:t>作業部会</a:t>
            </a:r>
            <a:endParaRPr lang="en-US" altLang="ja-JP" sz="1050" dirty="0"/>
          </a:p>
        </p:txBody>
      </p:sp>
      <p:sp>
        <p:nvSpPr>
          <p:cNvPr id="47" name="角丸四角形 46"/>
          <p:cNvSpPr/>
          <p:nvPr/>
        </p:nvSpPr>
        <p:spPr>
          <a:xfrm>
            <a:off x="1239838" y="5518150"/>
            <a:ext cx="827087" cy="423863"/>
          </a:xfrm>
          <a:prstGeom prst="roundRect">
            <a:avLst>
              <a:gd name="adj" fmla="val 6920"/>
            </a:avLst>
          </a:prstGeom>
          <a:ln>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50" dirty="0"/>
              <a:t>調査</a:t>
            </a:r>
            <a:endParaRPr lang="en-US" altLang="ja-JP" sz="1050" dirty="0"/>
          </a:p>
          <a:p>
            <a:pPr algn="ctr">
              <a:defRPr/>
            </a:pPr>
            <a:r>
              <a:rPr lang="ja-JP" altLang="en-US" sz="1050" dirty="0"/>
              <a:t>作業部会</a:t>
            </a:r>
            <a:endParaRPr lang="en-US" altLang="ja-JP" sz="1050" dirty="0"/>
          </a:p>
        </p:txBody>
      </p:sp>
      <p:sp>
        <p:nvSpPr>
          <p:cNvPr id="48" name="角丸四角形 47"/>
          <p:cNvSpPr/>
          <p:nvPr/>
        </p:nvSpPr>
        <p:spPr>
          <a:xfrm>
            <a:off x="1150938" y="6005513"/>
            <a:ext cx="1079500" cy="361950"/>
          </a:xfrm>
          <a:prstGeom prst="roundRect">
            <a:avLst>
              <a:gd name="adj" fmla="val 6920"/>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50" dirty="0"/>
              <a:t>事務局</a:t>
            </a:r>
            <a:endParaRPr lang="en-US" altLang="ja-JP" sz="1050" dirty="0"/>
          </a:p>
          <a:p>
            <a:pPr algn="ctr">
              <a:defRPr/>
            </a:pPr>
            <a:r>
              <a:rPr lang="ja-JP" altLang="en-US" sz="1000" dirty="0"/>
              <a:t>（</a:t>
            </a:r>
            <a:r>
              <a:rPr lang="en-US" altLang="ja-JP" sz="1000" dirty="0"/>
              <a:t>JUSTICE</a:t>
            </a:r>
            <a:r>
              <a:rPr lang="ja-JP" altLang="en-US" sz="1000" dirty="0"/>
              <a:t>）</a:t>
            </a:r>
            <a:endParaRPr lang="en-US" altLang="ja-JP" sz="1050" dirty="0"/>
          </a:p>
        </p:txBody>
      </p:sp>
      <p:sp>
        <p:nvSpPr>
          <p:cNvPr id="39948"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29AE9578-A03F-4C02-9BB6-81204F568787}" type="slidenum">
              <a:rPr lang="ja-JP" altLang="en-US" sz="1400">
                <a:solidFill>
                  <a:srgbClr val="000000"/>
                </a:solidFill>
                <a:latin typeface="Arial" charset="0"/>
              </a:rPr>
              <a:pPr algn="r"/>
              <a:t>29</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ー 2"/>
          <p:cNvSpPr>
            <a:spLocks noGrp="1"/>
          </p:cNvSpPr>
          <p:nvPr>
            <p:ph type="sldNum" sz="quarter" idx="10"/>
          </p:nvPr>
        </p:nvSpPr>
        <p:spPr>
          <a:xfrm>
            <a:off x="8027988" y="6416675"/>
            <a:ext cx="984250" cy="441325"/>
          </a:xfrm>
          <a:noFill/>
        </p:spPr>
        <p:txBody>
          <a:bodyPr/>
          <a:lstStyle/>
          <a:p>
            <a:fld id="{FAE4DFDB-A9C4-4923-9B30-AEE3F6CE17A2}" type="slidenum">
              <a:rPr lang="ja-JP" altLang="en-US" smtClean="0">
                <a:solidFill>
                  <a:srgbClr val="FFFFFF"/>
                </a:solidFill>
                <a:latin typeface="Calibri" pitchFamily="34" charset="0"/>
                <a:ea typeface="ＭＳ Ｐゴシック" charset="-128"/>
              </a:rPr>
              <a:pPr/>
              <a:t>30</a:t>
            </a:fld>
            <a:endParaRPr lang="ja-JP" altLang="en-US" smtClean="0">
              <a:solidFill>
                <a:srgbClr val="FFFFFF"/>
              </a:solidFill>
              <a:latin typeface="Calibri" pitchFamily="34" charset="0"/>
              <a:ea typeface="ＭＳ Ｐゴシック" charset="-128"/>
            </a:endParaRPr>
          </a:p>
        </p:txBody>
      </p:sp>
      <p:sp>
        <p:nvSpPr>
          <p:cNvPr id="36868" name="正方形/長方形 3"/>
          <p:cNvSpPr>
            <a:spLocks noChangeArrowheads="1"/>
          </p:cNvSpPr>
          <p:nvPr/>
        </p:nvSpPr>
        <p:spPr bwMode="auto">
          <a:xfrm>
            <a:off x="-14288" y="11113"/>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dirty="0" smtClean="0">
                <a:latin typeface="+mj-ea"/>
                <a:ea typeface="+mj-ea"/>
              </a:rPr>
              <a:t>大学図書館コンソーシアム連合運営委員会</a:t>
            </a:r>
          </a:p>
        </p:txBody>
      </p:sp>
      <p:sp>
        <p:nvSpPr>
          <p:cNvPr id="32772" name="テキスト ボックス 31"/>
          <p:cNvSpPr txBox="1">
            <a:spLocks noChangeArrowheads="1"/>
          </p:cNvSpPr>
          <p:nvPr/>
        </p:nvSpPr>
        <p:spPr bwMode="auto">
          <a:xfrm>
            <a:off x="471488" y="908050"/>
            <a:ext cx="85217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600"/>
              </a:spcAft>
              <a:buFontTx/>
              <a:buNone/>
              <a:defRPr/>
            </a:pPr>
            <a:r>
              <a:rPr lang="ja-JP" altLang="en-US" sz="2400" dirty="0" smtClean="0">
                <a:solidFill>
                  <a:srgbClr val="19194D"/>
                </a:solidFill>
                <a:cs typeface="Arial" charset="0"/>
              </a:rPr>
              <a:t>大学図書館コンソーシアム連合（</a:t>
            </a:r>
            <a:r>
              <a:rPr lang="en-US" altLang="ja-JP" sz="2400" dirty="0" smtClean="0">
                <a:solidFill>
                  <a:srgbClr val="19194D"/>
                </a:solidFill>
                <a:cs typeface="Arial" charset="0"/>
              </a:rPr>
              <a:t>JUSTICE</a:t>
            </a:r>
            <a:r>
              <a:rPr lang="ja-JP" altLang="en-US" sz="2400" dirty="0" smtClean="0">
                <a:solidFill>
                  <a:srgbClr val="19194D"/>
                </a:solidFill>
                <a:cs typeface="Arial" charset="0"/>
              </a:rPr>
              <a:t>）</a:t>
            </a:r>
            <a:endParaRPr lang="en-US" altLang="ja-JP" sz="2000" dirty="0" smtClean="0">
              <a:cs typeface="Arial" charset="0"/>
            </a:endParaRPr>
          </a:p>
          <a:p>
            <a:pPr eaLnBrk="1" hangingPunct="1">
              <a:spcBef>
                <a:spcPct val="0"/>
              </a:spcBef>
              <a:spcAft>
                <a:spcPts val="600"/>
              </a:spcAft>
              <a:buFontTx/>
              <a:buNone/>
              <a:defRPr/>
            </a:pPr>
            <a:r>
              <a:rPr lang="en-US" altLang="ja-JP" sz="2000" u="sng" dirty="0" smtClean="0">
                <a:solidFill>
                  <a:srgbClr val="C00000"/>
                </a:solidFill>
                <a:cs typeface="Arial" charset="0"/>
              </a:rPr>
              <a:t>J</a:t>
            </a:r>
            <a:r>
              <a:rPr lang="en-US" altLang="ja-JP" sz="2000" dirty="0" smtClean="0">
                <a:cs typeface="Arial" charset="0"/>
              </a:rPr>
              <a:t>apan Alliance of </a:t>
            </a:r>
            <a:r>
              <a:rPr lang="en-US" altLang="ja-JP" sz="2000" u="sng" dirty="0" smtClean="0">
                <a:solidFill>
                  <a:srgbClr val="C00000"/>
                </a:solidFill>
                <a:cs typeface="Arial" charset="0"/>
              </a:rPr>
              <a:t>U</a:t>
            </a:r>
            <a:r>
              <a:rPr lang="en-US" altLang="ja-JP" sz="2000" dirty="0" smtClean="0">
                <a:cs typeface="Arial" charset="0"/>
              </a:rPr>
              <a:t>niver</a:t>
            </a:r>
            <a:r>
              <a:rPr lang="en-US" altLang="ja-JP" sz="2000" u="sng" dirty="0" smtClean="0">
                <a:solidFill>
                  <a:srgbClr val="C00000"/>
                </a:solidFill>
                <a:cs typeface="Arial" charset="0"/>
              </a:rPr>
              <a:t>s</a:t>
            </a:r>
            <a:r>
              <a:rPr lang="en-US" altLang="ja-JP" sz="2000" dirty="0" smtClean="0">
                <a:cs typeface="Arial" charset="0"/>
              </a:rPr>
              <a:t>i</a:t>
            </a:r>
            <a:r>
              <a:rPr lang="en-US" altLang="ja-JP" sz="2000" u="sng" dirty="0" smtClean="0">
                <a:solidFill>
                  <a:srgbClr val="C00000"/>
                </a:solidFill>
                <a:cs typeface="Arial" charset="0"/>
              </a:rPr>
              <a:t>t</a:t>
            </a:r>
            <a:r>
              <a:rPr lang="en-US" altLang="ja-JP" sz="2000" dirty="0" smtClean="0">
                <a:cs typeface="Arial" charset="0"/>
              </a:rPr>
              <a:t>y L</a:t>
            </a:r>
            <a:r>
              <a:rPr lang="en-US" altLang="ja-JP" sz="2000" u="sng" dirty="0" smtClean="0">
                <a:solidFill>
                  <a:srgbClr val="C00000"/>
                </a:solidFill>
                <a:cs typeface="Arial" charset="0"/>
              </a:rPr>
              <a:t>i</a:t>
            </a:r>
            <a:r>
              <a:rPr lang="en-US" altLang="ja-JP" sz="2000" dirty="0" smtClean="0">
                <a:cs typeface="Arial" charset="0"/>
              </a:rPr>
              <a:t>brary </a:t>
            </a:r>
            <a:r>
              <a:rPr lang="en-US" altLang="ja-JP" sz="2000" u="sng" dirty="0" smtClean="0">
                <a:solidFill>
                  <a:srgbClr val="C00000"/>
                </a:solidFill>
                <a:cs typeface="Arial" charset="0"/>
              </a:rPr>
              <a:t>C</a:t>
            </a:r>
            <a:r>
              <a:rPr lang="en-US" altLang="ja-JP" sz="2000" dirty="0" smtClean="0">
                <a:cs typeface="Arial" charset="0"/>
              </a:rPr>
              <a:t>onsortia for </a:t>
            </a:r>
            <a:r>
              <a:rPr lang="en-US" altLang="ja-JP" sz="2000" u="sng" dirty="0" smtClean="0">
                <a:solidFill>
                  <a:srgbClr val="C00000"/>
                </a:solidFill>
                <a:cs typeface="Arial" charset="0"/>
              </a:rPr>
              <a:t>E</a:t>
            </a:r>
            <a:r>
              <a:rPr lang="en-US" altLang="ja-JP" sz="2000" dirty="0" smtClean="0">
                <a:cs typeface="Arial" charset="0"/>
              </a:rPr>
              <a:t>-Resources</a:t>
            </a:r>
            <a:endParaRPr lang="en-US" altLang="ja-JP" sz="1200" dirty="0" smtClean="0">
              <a:solidFill>
                <a:srgbClr val="008000"/>
              </a:solidFill>
              <a:cs typeface="Arial" charset="0"/>
            </a:endParaRPr>
          </a:p>
          <a:p>
            <a:pPr eaLnBrk="1" hangingPunct="1">
              <a:spcBef>
                <a:spcPct val="0"/>
              </a:spcBef>
              <a:spcAft>
                <a:spcPts val="600"/>
              </a:spcAft>
              <a:buFontTx/>
              <a:buNone/>
              <a:defRPr/>
            </a:pPr>
            <a:r>
              <a:rPr lang="en-US" altLang="zh-TW" sz="2000" dirty="0" smtClean="0">
                <a:latin typeface="+mn-ea"/>
                <a:ea typeface="+mn-ea"/>
                <a:cs typeface="Arial" charset="0"/>
              </a:rPr>
              <a:t>〔</a:t>
            </a:r>
            <a:r>
              <a:rPr lang="zh-TW" altLang="en-US" sz="2000" dirty="0" smtClean="0">
                <a:latin typeface="+mn-ea"/>
                <a:ea typeface="+mn-ea"/>
                <a:cs typeface="Arial" charset="0"/>
              </a:rPr>
              <a:t>設　　　立</a:t>
            </a:r>
            <a:r>
              <a:rPr lang="en-US" altLang="zh-TW" sz="2000" dirty="0" smtClean="0">
                <a:latin typeface="+mn-ea"/>
                <a:ea typeface="+mn-ea"/>
                <a:cs typeface="Arial" charset="0"/>
              </a:rPr>
              <a:t>〕</a:t>
            </a:r>
            <a:r>
              <a:rPr lang="zh-TW" altLang="en-US" sz="2000" dirty="0" smtClean="0">
                <a:latin typeface="+mn-ea"/>
                <a:ea typeface="+mn-ea"/>
                <a:cs typeface="Arial" charset="0"/>
              </a:rPr>
              <a:t>　</a:t>
            </a:r>
            <a:r>
              <a:rPr lang="zh-TW" altLang="en-US" sz="1600" dirty="0" smtClean="0">
                <a:cs typeface="Arial" charset="0"/>
              </a:rPr>
              <a:t>平成</a:t>
            </a:r>
            <a:r>
              <a:rPr lang="en-US" altLang="zh-TW" sz="1600" dirty="0" smtClean="0">
                <a:cs typeface="Arial" charset="0"/>
              </a:rPr>
              <a:t>23</a:t>
            </a:r>
            <a:r>
              <a:rPr lang="zh-TW" altLang="en-US" sz="1600" dirty="0" smtClean="0">
                <a:cs typeface="Arial" charset="0"/>
              </a:rPr>
              <a:t>年</a:t>
            </a:r>
            <a:r>
              <a:rPr lang="en-US" altLang="zh-TW" sz="1600" dirty="0" smtClean="0">
                <a:cs typeface="Arial" charset="0"/>
              </a:rPr>
              <a:t>4</a:t>
            </a:r>
            <a:r>
              <a:rPr lang="zh-TW" altLang="en-US" sz="1600" dirty="0" smtClean="0">
                <a:cs typeface="Arial" charset="0"/>
              </a:rPr>
              <a:t>月</a:t>
            </a:r>
            <a:r>
              <a:rPr lang="en-US" altLang="zh-TW" sz="1600" dirty="0" smtClean="0">
                <a:cs typeface="Arial" charset="0"/>
              </a:rPr>
              <a:t>1</a:t>
            </a:r>
            <a:r>
              <a:rPr lang="zh-TW" altLang="en-US" sz="1600" dirty="0" smtClean="0">
                <a:cs typeface="Arial" charset="0"/>
              </a:rPr>
              <a:t>日</a:t>
            </a:r>
          </a:p>
          <a:p>
            <a:pPr eaLnBrk="1" hangingPunct="1">
              <a:spcBef>
                <a:spcPct val="0"/>
              </a:spcBef>
              <a:spcAft>
                <a:spcPts val="600"/>
              </a:spcAft>
              <a:buFontTx/>
              <a:buNone/>
              <a:defRPr/>
            </a:pPr>
            <a:r>
              <a:rPr lang="en-US" altLang="ja-JP" sz="2000" dirty="0" smtClean="0">
                <a:latin typeface="+mn-ea"/>
                <a:ea typeface="+mn-ea"/>
                <a:cs typeface="Arial" charset="0"/>
              </a:rPr>
              <a:t>〔</a:t>
            </a:r>
            <a:r>
              <a:rPr lang="ja-JP" altLang="ja-JP" sz="2000" dirty="0" smtClean="0">
                <a:latin typeface="+mn-ea"/>
                <a:ea typeface="+mn-ea"/>
                <a:cs typeface="Arial" charset="0"/>
              </a:rPr>
              <a:t>目</a:t>
            </a:r>
            <a:r>
              <a:rPr lang="ja-JP" altLang="en-US" sz="2000" dirty="0" smtClean="0">
                <a:latin typeface="+mn-ea"/>
                <a:ea typeface="+mn-ea"/>
                <a:cs typeface="Arial" charset="0"/>
              </a:rPr>
              <a:t>　　　</a:t>
            </a:r>
            <a:r>
              <a:rPr lang="ja-JP" altLang="ja-JP" sz="2000" dirty="0" smtClean="0">
                <a:latin typeface="+mn-ea"/>
                <a:ea typeface="+mn-ea"/>
                <a:cs typeface="Arial" charset="0"/>
              </a:rPr>
              <a:t>的</a:t>
            </a:r>
            <a:r>
              <a:rPr lang="en-US" altLang="ja-JP" sz="2000" dirty="0" smtClean="0">
                <a:latin typeface="+mn-ea"/>
                <a:ea typeface="+mn-ea"/>
                <a:cs typeface="Arial" charset="0"/>
              </a:rPr>
              <a:t>〕</a:t>
            </a:r>
            <a:r>
              <a:rPr lang="ja-JP" altLang="en-US" sz="2000" dirty="0" smtClean="0">
                <a:latin typeface="+mn-ea"/>
                <a:ea typeface="+mn-ea"/>
                <a:cs typeface="Arial" charset="0"/>
              </a:rPr>
              <a:t>　</a:t>
            </a:r>
            <a:r>
              <a:rPr lang="ja-JP" altLang="ja-JP" sz="1600" dirty="0" smtClean="0">
                <a:cs typeface="Arial" charset="0"/>
              </a:rPr>
              <a:t>電子ジャーナル等の電子リソースに係る契約，管理，提供，保存，</a:t>
            </a:r>
            <a:endParaRPr lang="en-US" altLang="ja-JP" sz="1600" dirty="0" smtClean="0">
              <a:cs typeface="Arial" charset="0"/>
            </a:endParaRPr>
          </a:p>
          <a:p>
            <a:pPr eaLnBrk="1" hangingPunct="1">
              <a:spcBef>
                <a:spcPct val="0"/>
              </a:spcBef>
              <a:spcAft>
                <a:spcPts val="600"/>
              </a:spcAft>
              <a:buFontTx/>
              <a:buNone/>
              <a:defRPr/>
            </a:pPr>
            <a:r>
              <a:rPr lang="ja-JP" altLang="en-US" sz="1600" dirty="0" smtClean="0">
                <a:cs typeface="Arial" charset="0"/>
              </a:rPr>
              <a:t>　　　　　　　　　</a:t>
            </a:r>
            <a:r>
              <a:rPr lang="ja-JP" altLang="ja-JP" sz="1600" dirty="0" smtClean="0">
                <a:cs typeface="Arial" charset="0"/>
              </a:rPr>
              <a:t>人材育成等を通じて，わが国の学術情報基盤の整備に貢献する</a:t>
            </a:r>
            <a:endParaRPr lang="en-US" altLang="ja-JP" sz="1600" dirty="0" smtClean="0">
              <a:cs typeface="Arial" charset="0"/>
            </a:endParaRPr>
          </a:p>
          <a:p>
            <a:pPr eaLnBrk="1" hangingPunct="1">
              <a:spcBef>
                <a:spcPct val="0"/>
              </a:spcBef>
              <a:buFontTx/>
              <a:buNone/>
              <a:defRPr/>
            </a:pPr>
            <a:r>
              <a:rPr lang="en-US" altLang="ja-JP" sz="2000" dirty="0" smtClean="0">
                <a:latin typeface="+mn-ea"/>
                <a:ea typeface="+mn-ea"/>
                <a:cs typeface="Arial" charset="0"/>
              </a:rPr>
              <a:t>〔</a:t>
            </a:r>
            <a:r>
              <a:rPr lang="ja-JP" altLang="en-US" sz="2000" dirty="0" smtClean="0">
                <a:latin typeface="+mn-ea"/>
                <a:ea typeface="+mn-ea"/>
                <a:cs typeface="Arial" charset="0"/>
              </a:rPr>
              <a:t>主な活動</a:t>
            </a:r>
            <a:r>
              <a:rPr lang="en-US" altLang="ja-JP" sz="2000" dirty="0" smtClean="0">
                <a:latin typeface="+mn-ea"/>
                <a:ea typeface="+mn-ea"/>
                <a:cs typeface="Arial" charset="0"/>
              </a:rPr>
              <a:t>〕</a:t>
            </a:r>
          </a:p>
          <a:p>
            <a:pPr eaLnBrk="1" hangingPunct="1">
              <a:spcBef>
                <a:spcPct val="0"/>
              </a:spcBef>
              <a:buFontTx/>
              <a:buNone/>
              <a:defRPr/>
            </a:pPr>
            <a:r>
              <a:rPr lang="ja-JP" altLang="en-US" sz="1600" dirty="0" smtClean="0">
                <a:cs typeface="Arial" charset="0"/>
              </a:rPr>
              <a:t>　　　　　　　</a:t>
            </a:r>
            <a:r>
              <a:rPr lang="ja-JP" altLang="ja-JP" sz="1600" dirty="0" smtClean="0">
                <a:cs typeface="Arial" charset="0"/>
              </a:rPr>
              <a:t>（</a:t>
            </a:r>
            <a:r>
              <a:rPr lang="en-US" altLang="ja-JP" sz="1600" dirty="0" smtClean="0">
                <a:cs typeface="Arial" charset="0"/>
              </a:rPr>
              <a:t>1</a:t>
            </a:r>
            <a:r>
              <a:rPr lang="ja-JP" altLang="ja-JP" sz="1600" dirty="0" smtClean="0">
                <a:cs typeface="Arial" charset="0"/>
              </a:rPr>
              <a:t>）出版社等との交渉を通じた電子リソースの購入・利用条件の確定</a:t>
            </a:r>
            <a:endParaRPr lang="en-US" altLang="ja-JP" sz="1600" dirty="0" smtClean="0">
              <a:cs typeface="Arial" charset="0"/>
            </a:endParaRPr>
          </a:p>
          <a:p>
            <a:pPr eaLnBrk="1" hangingPunct="1">
              <a:spcBef>
                <a:spcPct val="0"/>
              </a:spcBef>
              <a:buFontTx/>
              <a:buNone/>
              <a:defRPr/>
            </a:pPr>
            <a:r>
              <a:rPr lang="ja-JP" altLang="en-US" sz="1600" dirty="0" smtClean="0">
                <a:cs typeface="Arial" charset="0"/>
              </a:rPr>
              <a:t>　　　　　　　</a:t>
            </a:r>
            <a:r>
              <a:rPr lang="ja-JP" altLang="ja-JP" sz="1600" dirty="0" smtClean="0">
                <a:cs typeface="Arial" charset="0"/>
              </a:rPr>
              <a:t>（</a:t>
            </a:r>
            <a:r>
              <a:rPr lang="en-US" altLang="ja-JP" sz="1600" dirty="0" smtClean="0">
                <a:cs typeface="Arial" charset="0"/>
              </a:rPr>
              <a:t>2</a:t>
            </a:r>
            <a:r>
              <a:rPr lang="ja-JP" altLang="ja-JP" sz="1600" dirty="0" smtClean="0">
                <a:cs typeface="Arial" charset="0"/>
              </a:rPr>
              <a:t>）電子ジャーナルのバックファイルや電子コレクション等の拡充</a:t>
            </a:r>
            <a:endParaRPr lang="en-US" altLang="ja-JP" sz="1600" dirty="0" smtClean="0">
              <a:cs typeface="Arial" charset="0"/>
            </a:endParaRPr>
          </a:p>
          <a:p>
            <a:pPr eaLnBrk="1" hangingPunct="1">
              <a:spcBef>
                <a:spcPct val="0"/>
              </a:spcBef>
              <a:buFontTx/>
              <a:buNone/>
              <a:defRPr/>
            </a:pPr>
            <a:r>
              <a:rPr lang="ja-JP" altLang="en-US" sz="1600" dirty="0" smtClean="0">
                <a:cs typeface="Arial" charset="0"/>
              </a:rPr>
              <a:t>　　　　　　　</a:t>
            </a:r>
            <a:r>
              <a:rPr lang="ja-JP" altLang="ja-JP" sz="1600" dirty="0" smtClean="0">
                <a:cs typeface="Arial" charset="0"/>
              </a:rPr>
              <a:t>（</a:t>
            </a:r>
            <a:r>
              <a:rPr lang="en-US" altLang="ja-JP" sz="1600" dirty="0" smtClean="0">
                <a:cs typeface="Arial" charset="0"/>
              </a:rPr>
              <a:t>3</a:t>
            </a:r>
            <a:r>
              <a:rPr lang="ja-JP" altLang="ja-JP" sz="1600" dirty="0" smtClean="0">
                <a:cs typeface="Arial" charset="0"/>
              </a:rPr>
              <a:t>）電子リソースの管理システムの共同利用</a:t>
            </a:r>
            <a:endParaRPr lang="en-US" altLang="ja-JP" sz="1600" dirty="0" smtClean="0">
              <a:cs typeface="Arial" charset="0"/>
            </a:endParaRPr>
          </a:p>
          <a:p>
            <a:pPr eaLnBrk="1" hangingPunct="1">
              <a:spcBef>
                <a:spcPct val="0"/>
              </a:spcBef>
              <a:buFontTx/>
              <a:buNone/>
              <a:defRPr/>
            </a:pPr>
            <a:r>
              <a:rPr lang="ja-JP" altLang="en-US" sz="1600" dirty="0" smtClean="0">
                <a:cs typeface="Arial" charset="0"/>
              </a:rPr>
              <a:t>　　　　　　　</a:t>
            </a:r>
            <a:r>
              <a:rPr lang="ja-JP" altLang="ja-JP" sz="1600" dirty="0" smtClean="0">
                <a:cs typeface="Arial" charset="0"/>
              </a:rPr>
              <a:t>（</a:t>
            </a:r>
            <a:r>
              <a:rPr lang="en-US" altLang="ja-JP" sz="1600" dirty="0" smtClean="0">
                <a:cs typeface="Arial" charset="0"/>
              </a:rPr>
              <a:t>4</a:t>
            </a:r>
            <a:r>
              <a:rPr lang="ja-JP" altLang="ja-JP" sz="1600" dirty="0" smtClean="0">
                <a:cs typeface="Arial" charset="0"/>
              </a:rPr>
              <a:t>）電子リソースの長期保存とアクセス保証</a:t>
            </a:r>
            <a:endParaRPr lang="en-US" altLang="ja-JP" sz="1600" dirty="0" smtClean="0">
              <a:cs typeface="Arial" charset="0"/>
            </a:endParaRPr>
          </a:p>
          <a:p>
            <a:pPr eaLnBrk="1" hangingPunct="1">
              <a:spcBef>
                <a:spcPct val="0"/>
              </a:spcBef>
              <a:buFontTx/>
              <a:buNone/>
              <a:defRPr/>
            </a:pPr>
            <a:r>
              <a:rPr lang="ja-JP" altLang="en-US" sz="1600" dirty="0" smtClean="0">
                <a:cs typeface="Arial" charset="0"/>
              </a:rPr>
              <a:t>　　　　　　　</a:t>
            </a:r>
            <a:r>
              <a:rPr lang="ja-JP" altLang="ja-JP" sz="1600" dirty="0" smtClean="0">
                <a:cs typeface="Arial" charset="0"/>
              </a:rPr>
              <a:t>（</a:t>
            </a:r>
            <a:r>
              <a:rPr lang="en-US" altLang="ja-JP" sz="1600" dirty="0" smtClean="0">
                <a:cs typeface="Arial" charset="0"/>
              </a:rPr>
              <a:t>5</a:t>
            </a:r>
            <a:r>
              <a:rPr lang="ja-JP" altLang="ja-JP" sz="1600" dirty="0" smtClean="0">
                <a:cs typeface="Arial" charset="0"/>
              </a:rPr>
              <a:t>）電子リソースに関わる図書館職員の資質向上</a:t>
            </a:r>
            <a:endParaRPr lang="en-US" altLang="ja-JP" sz="1600" dirty="0" smtClean="0">
              <a:cs typeface="Arial" charset="0"/>
            </a:endParaRPr>
          </a:p>
          <a:p>
            <a:pPr eaLnBrk="1" hangingPunct="1">
              <a:spcBef>
                <a:spcPct val="0"/>
              </a:spcBef>
              <a:spcAft>
                <a:spcPts val="600"/>
              </a:spcAft>
              <a:buFontTx/>
              <a:buNone/>
              <a:defRPr/>
            </a:pPr>
            <a:r>
              <a:rPr lang="ja-JP" altLang="en-US" sz="1600" dirty="0" smtClean="0">
                <a:cs typeface="Arial" charset="0"/>
              </a:rPr>
              <a:t>　　　　　　　</a:t>
            </a:r>
            <a:r>
              <a:rPr lang="ja-JP" altLang="ja-JP" sz="1600" dirty="0" smtClean="0">
                <a:cs typeface="Arial" charset="0"/>
              </a:rPr>
              <a:t>（</a:t>
            </a:r>
            <a:r>
              <a:rPr lang="en-US" altLang="ja-JP" sz="1600" dirty="0" smtClean="0">
                <a:cs typeface="Arial" charset="0"/>
              </a:rPr>
              <a:t>6</a:t>
            </a:r>
            <a:r>
              <a:rPr lang="ja-JP" altLang="ja-JP" sz="1600" dirty="0" smtClean="0">
                <a:cs typeface="Arial" charset="0"/>
              </a:rPr>
              <a:t>）</a:t>
            </a:r>
            <a:r>
              <a:rPr lang="ja-JP" altLang="en-US" sz="1600" dirty="0" smtClean="0">
                <a:cs typeface="Arial" charset="0"/>
              </a:rPr>
              <a:t>その他必要</a:t>
            </a:r>
            <a:r>
              <a:rPr lang="ja-JP" altLang="ja-JP" sz="1600" dirty="0" smtClean="0">
                <a:cs typeface="Arial" charset="0"/>
              </a:rPr>
              <a:t>な事業</a:t>
            </a:r>
            <a:endParaRPr lang="en-US" altLang="ja-JP" sz="1600" dirty="0" smtClean="0">
              <a:cs typeface="Arial" charset="0"/>
            </a:endParaRPr>
          </a:p>
          <a:p>
            <a:pPr eaLnBrk="1" hangingPunct="1">
              <a:spcBef>
                <a:spcPct val="0"/>
              </a:spcBef>
              <a:buFontTx/>
              <a:buNone/>
              <a:defRPr/>
            </a:pPr>
            <a:r>
              <a:rPr lang="en-US" altLang="ja-JP" sz="2000" dirty="0" smtClean="0">
                <a:latin typeface="+mj-ea"/>
                <a:ea typeface="+mj-ea"/>
                <a:cs typeface="Arial" charset="0"/>
              </a:rPr>
              <a:t>〔</a:t>
            </a:r>
            <a:r>
              <a:rPr lang="ja-JP" altLang="en-US" sz="2000" dirty="0" smtClean="0">
                <a:latin typeface="+mj-ea"/>
                <a:ea typeface="+mj-ea"/>
                <a:cs typeface="Arial" charset="0"/>
              </a:rPr>
              <a:t>会　　　員</a:t>
            </a:r>
            <a:r>
              <a:rPr lang="en-US" altLang="ja-JP" sz="2000" dirty="0" smtClean="0">
                <a:latin typeface="+mj-ea"/>
                <a:ea typeface="+mj-ea"/>
                <a:cs typeface="Arial" charset="0"/>
              </a:rPr>
              <a:t>〕</a:t>
            </a:r>
            <a:r>
              <a:rPr lang="ja-JP" altLang="en-US" sz="2000" dirty="0" smtClean="0">
                <a:latin typeface="+mj-ea"/>
                <a:ea typeface="+mj-ea"/>
                <a:cs typeface="Arial" charset="0"/>
              </a:rPr>
              <a:t>　</a:t>
            </a:r>
            <a:r>
              <a:rPr lang="ja-JP" altLang="en-US" sz="1600" dirty="0" smtClean="0">
                <a:cs typeface="Arial" charset="0"/>
              </a:rPr>
              <a:t>大学，大学共同利用機関，省庁大学校等の図書館</a:t>
            </a:r>
            <a:endParaRPr lang="en-US" altLang="ja-JP" sz="1600" dirty="0" smtClean="0">
              <a:cs typeface="Arial" charset="0"/>
            </a:endParaRPr>
          </a:p>
          <a:p>
            <a:pPr eaLnBrk="1" hangingPunct="1">
              <a:spcBef>
                <a:spcPct val="0"/>
              </a:spcBef>
              <a:buFontTx/>
              <a:buNone/>
              <a:defRPr/>
            </a:pPr>
            <a:r>
              <a:rPr lang="ja-JP" altLang="en-US" sz="1600" dirty="0" smtClean="0">
                <a:cs typeface="Arial" charset="0"/>
              </a:rPr>
              <a:t>　　　　　　　　会員館：</a:t>
            </a:r>
            <a:r>
              <a:rPr lang="en-US" altLang="ja-JP" sz="1600" dirty="0" smtClean="0">
                <a:cs typeface="Arial" charset="0"/>
              </a:rPr>
              <a:t>521</a:t>
            </a:r>
            <a:r>
              <a:rPr lang="ja-JP" altLang="en-US" sz="1600" dirty="0" smtClean="0">
                <a:cs typeface="Arial" charset="0"/>
              </a:rPr>
              <a:t>（ 国立：</a:t>
            </a:r>
            <a:r>
              <a:rPr lang="en-US" altLang="ja-JP" sz="1600" dirty="0" smtClean="0">
                <a:cs typeface="Arial" charset="0"/>
              </a:rPr>
              <a:t>98  /  </a:t>
            </a:r>
            <a:r>
              <a:rPr lang="ja-JP" altLang="en-US" sz="1600" dirty="0" smtClean="0">
                <a:cs typeface="Arial" charset="0"/>
              </a:rPr>
              <a:t>公立：</a:t>
            </a:r>
            <a:r>
              <a:rPr lang="en-US" altLang="ja-JP" sz="1600" dirty="0" smtClean="0">
                <a:cs typeface="Arial" charset="0"/>
              </a:rPr>
              <a:t>68  /  </a:t>
            </a:r>
            <a:r>
              <a:rPr lang="ja-JP" altLang="en-US" sz="1600" dirty="0" smtClean="0">
                <a:cs typeface="Arial" charset="0"/>
              </a:rPr>
              <a:t>私立：</a:t>
            </a:r>
            <a:r>
              <a:rPr lang="en-US" altLang="ja-JP" sz="1600" dirty="0" smtClean="0">
                <a:cs typeface="Arial" charset="0"/>
              </a:rPr>
              <a:t>352  /  </a:t>
            </a:r>
            <a:r>
              <a:rPr lang="ja-JP" altLang="en-US" sz="1600" dirty="0" smtClean="0">
                <a:cs typeface="Arial" charset="0"/>
              </a:rPr>
              <a:t>その他：</a:t>
            </a:r>
            <a:r>
              <a:rPr lang="en-US" altLang="ja-JP" sz="1600" dirty="0" smtClean="0">
                <a:cs typeface="Arial" charset="0"/>
              </a:rPr>
              <a:t>3 </a:t>
            </a:r>
            <a:r>
              <a:rPr lang="ja-JP" altLang="en-US" sz="1600" dirty="0" smtClean="0">
                <a:cs typeface="Arial" charset="0"/>
              </a:rPr>
              <a:t>）</a:t>
            </a:r>
            <a:endParaRPr lang="en-US" altLang="ja-JP" sz="1600" dirty="0" smtClean="0">
              <a:cs typeface="Arial" charset="0"/>
            </a:endParaRPr>
          </a:p>
          <a:p>
            <a:pPr eaLnBrk="1" hangingPunct="1">
              <a:spcBef>
                <a:spcPct val="0"/>
              </a:spcBef>
              <a:buFontTx/>
              <a:buNone/>
              <a:defRPr/>
            </a:pPr>
            <a:r>
              <a:rPr lang="ja-JP" altLang="en-US" sz="1400" dirty="0" smtClean="0">
                <a:cs typeface="Arial" charset="0"/>
              </a:rPr>
              <a:t>　　　　　　　　　　　　　　　　　　　　　　　　　　　　　　　　　　　　　　　　　　　　　　　　　　　　　（平成</a:t>
            </a:r>
            <a:r>
              <a:rPr lang="en-US" altLang="ja-JP" sz="1400" dirty="0" smtClean="0">
                <a:cs typeface="Arial" charset="0"/>
              </a:rPr>
              <a:t>27</a:t>
            </a:r>
            <a:r>
              <a:rPr lang="ja-JP" altLang="en-US" sz="1400" dirty="0" smtClean="0">
                <a:cs typeface="Arial" charset="0"/>
              </a:rPr>
              <a:t>年</a:t>
            </a:r>
            <a:r>
              <a:rPr lang="en-US" altLang="ja-JP" sz="1400" dirty="0" smtClean="0">
                <a:cs typeface="Arial" charset="0"/>
              </a:rPr>
              <a:t>4</a:t>
            </a:r>
            <a:r>
              <a:rPr lang="ja-JP" altLang="en-US" sz="1400" dirty="0" smtClean="0">
                <a:cs typeface="Arial" charset="0"/>
              </a:rPr>
              <a:t>月</a:t>
            </a:r>
            <a:r>
              <a:rPr lang="en-US" altLang="ja-JP" sz="1400" dirty="0" smtClean="0">
                <a:cs typeface="Arial" charset="0"/>
              </a:rPr>
              <a:t>30</a:t>
            </a:r>
            <a:r>
              <a:rPr lang="ja-JP" altLang="en-US" sz="1400" dirty="0" smtClean="0">
                <a:cs typeface="Arial" charset="0"/>
              </a:rPr>
              <a:t>日現在）</a:t>
            </a:r>
            <a:endParaRPr lang="en-US" altLang="ja-JP" sz="1400" dirty="0" smtClean="0">
              <a:cs typeface="Arial" charset="0"/>
            </a:endParaRPr>
          </a:p>
          <a:p>
            <a:pPr eaLnBrk="1" hangingPunct="1">
              <a:spcBef>
                <a:spcPct val="0"/>
              </a:spcBef>
              <a:buFont typeface="Wingdings" pitchFamily="2" charset="2"/>
              <a:buNone/>
              <a:defRPr/>
            </a:pPr>
            <a:r>
              <a:rPr lang="en-US" altLang="ja-JP" sz="1800" dirty="0" smtClean="0">
                <a:latin typeface="+mj-ea"/>
                <a:cs typeface="Arial" charset="0"/>
              </a:rPr>
              <a:t>〔Web</a:t>
            </a:r>
            <a:r>
              <a:rPr lang="ja-JP" altLang="en-US" sz="1800" dirty="0" smtClean="0">
                <a:latin typeface="+mj-ea"/>
                <a:cs typeface="Arial" charset="0"/>
              </a:rPr>
              <a:t>サイト</a:t>
            </a:r>
            <a:r>
              <a:rPr lang="en-US" altLang="ja-JP" sz="1800" dirty="0" smtClean="0">
                <a:latin typeface="+mj-ea"/>
                <a:cs typeface="Arial" charset="0"/>
              </a:rPr>
              <a:t>〕</a:t>
            </a:r>
            <a:r>
              <a:rPr lang="ja-JP" altLang="en-US" sz="1800" dirty="0" smtClean="0">
                <a:latin typeface="+mj-ea"/>
                <a:cs typeface="Arial" charset="0"/>
              </a:rPr>
              <a:t>　</a:t>
            </a:r>
            <a:r>
              <a:rPr lang="en-US" altLang="ja-JP" sz="1800" dirty="0" smtClean="0">
                <a:latin typeface="+mj-ea"/>
                <a:cs typeface="Arial" charset="0"/>
              </a:rPr>
              <a:t>http://www.nii.ac.jp/content/justice/</a:t>
            </a:r>
            <a:endParaRPr lang="en-US" altLang="ja-JP" sz="1400" dirty="0" smtClean="0">
              <a:cs typeface="Arial" charset="0"/>
            </a:endParaRPr>
          </a:p>
          <a:p>
            <a:pPr eaLnBrk="1" hangingPunct="1">
              <a:spcBef>
                <a:spcPct val="0"/>
              </a:spcBef>
              <a:buFontTx/>
              <a:buNone/>
              <a:defRPr/>
            </a:pPr>
            <a:endParaRPr lang="en-US" altLang="ja-JP" sz="1400" dirty="0" smtClean="0">
              <a:cs typeface="Arial" charset="0"/>
            </a:endParaRPr>
          </a:p>
        </p:txBody>
      </p:sp>
      <p:sp>
        <p:nvSpPr>
          <p:cNvPr id="40965"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FA419E4B-AE4E-4CB3-8BD2-D8D7B420DB91}" type="slidenum">
              <a:rPr lang="ja-JP" altLang="en-US" sz="1400">
                <a:solidFill>
                  <a:srgbClr val="000000"/>
                </a:solidFill>
                <a:latin typeface="Arial" charset="0"/>
              </a:rPr>
              <a:pPr algn="r"/>
              <a:t>30</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ー 2"/>
          <p:cNvSpPr>
            <a:spLocks noGrp="1"/>
          </p:cNvSpPr>
          <p:nvPr>
            <p:ph type="sldNum" sz="quarter" idx="10"/>
          </p:nvPr>
        </p:nvSpPr>
        <p:spPr>
          <a:xfrm>
            <a:off x="8027988" y="6416675"/>
            <a:ext cx="984250" cy="441325"/>
          </a:xfrm>
          <a:noFill/>
        </p:spPr>
        <p:txBody>
          <a:bodyPr/>
          <a:lstStyle/>
          <a:p>
            <a:fld id="{4AE6CA12-AB2E-4EFA-835B-055F53BD0D12}" type="slidenum">
              <a:rPr lang="ja-JP" altLang="en-US" smtClean="0">
                <a:solidFill>
                  <a:srgbClr val="FFFFFF"/>
                </a:solidFill>
                <a:latin typeface="Calibri" pitchFamily="34" charset="0"/>
                <a:ea typeface="ＭＳ Ｐゴシック" charset="-128"/>
              </a:rPr>
              <a:pPr/>
              <a:t>31</a:t>
            </a:fld>
            <a:endParaRPr lang="ja-JP" altLang="en-US" smtClean="0">
              <a:solidFill>
                <a:srgbClr val="FFFFFF"/>
              </a:solidFill>
              <a:latin typeface="Calibri" pitchFamily="34" charset="0"/>
              <a:ea typeface="ＭＳ Ｐゴシック" charset="-128"/>
            </a:endParaRPr>
          </a:p>
        </p:txBody>
      </p:sp>
      <p:sp>
        <p:nvSpPr>
          <p:cNvPr id="34819" name="テキスト ボックス 31"/>
          <p:cNvSpPr txBox="1">
            <a:spLocks noChangeArrowheads="1"/>
          </p:cNvSpPr>
          <p:nvPr/>
        </p:nvSpPr>
        <p:spPr bwMode="auto">
          <a:xfrm>
            <a:off x="468313" y="1125538"/>
            <a:ext cx="85217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600"/>
              </a:spcAft>
              <a:buFontTx/>
              <a:buNone/>
              <a:defRPr/>
            </a:pPr>
            <a:r>
              <a:rPr lang="en-US" altLang="ja-JP" sz="2000" dirty="0" smtClean="0">
                <a:latin typeface="+mn-ea"/>
                <a:ea typeface="+mn-ea"/>
                <a:cs typeface="Arial" charset="0"/>
              </a:rPr>
              <a:t>〔</a:t>
            </a:r>
            <a:r>
              <a:rPr lang="ja-JP" altLang="en-US" sz="2000" dirty="0" smtClean="0">
                <a:latin typeface="+mn-ea"/>
                <a:ea typeface="+mn-ea"/>
                <a:cs typeface="Arial" charset="0"/>
              </a:rPr>
              <a:t>設　　　立</a:t>
            </a:r>
            <a:r>
              <a:rPr lang="en-US" altLang="ja-JP" sz="2000" dirty="0" smtClean="0">
                <a:latin typeface="+mn-ea"/>
                <a:ea typeface="+mn-ea"/>
                <a:cs typeface="Arial" charset="0"/>
              </a:rPr>
              <a:t>〕</a:t>
            </a:r>
            <a:r>
              <a:rPr lang="ja-JP" altLang="en-US" sz="2000" dirty="0" smtClean="0">
                <a:latin typeface="+mn-ea"/>
                <a:ea typeface="+mn-ea"/>
                <a:cs typeface="Arial" charset="0"/>
              </a:rPr>
              <a:t>　平成</a:t>
            </a:r>
            <a:r>
              <a:rPr lang="en-US" altLang="ja-JP" sz="2000" dirty="0" smtClean="0">
                <a:latin typeface="+mn-ea"/>
                <a:ea typeface="+mn-ea"/>
                <a:cs typeface="Arial" charset="0"/>
              </a:rPr>
              <a:t>25</a:t>
            </a:r>
            <a:r>
              <a:rPr lang="ja-JP" altLang="en-US" sz="2000" dirty="0" smtClean="0">
                <a:latin typeface="+mn-ea"/>
                <a:ea typeface="+mn-ea"/>
                <a:cs typeface="Arial" charset="0"/>
              </a:rPr>
              <a:t>年</a:t>
            </a:r>
            <a:r>
              <a:rPr lang="en-US" altLang="ja-JP" sz="2000" dirty="0" smtClean="0">
                <a:latin typeface="+mn-ea"/>
                <a:ea typeface="+mn-ea"/>
                <a:cs typeface="Arial" charset="0"/>
              </a:rPr>
              <a:t>7</a:t>
            </a:r>
            <a:r>
              <a:rPr lang="ja-JP" altLang="en-US" sz="2000" dirty="0" smtClean="0">
                <a:latin typeface="+mn-ea"/>
                <a:ea typeface="+mn-ea"/>
                <a:cs typeface="Arial" charset="0"/>
              </a:rPr>
              <a:t>月発足</a:t>
            </a:r>
          </a:p>
          <a:p>
            <a:pPr eaLnBrk="1" hangingPunct="1">
              <a:spcBef>
                <a:spcPct val="0"/>
              </a:spcBef>
              <a:spcAft>
                <a:spcPts val="600"/>
              </a:spcAft>
              <a:buFontTx/>
              <a:buNone/>
              <a:defRPr/>
            </a:pPr>
            <a:r>
              <a:rPr lang="en-US" altLang="ja-JP" sz="2000" dirty="0" smtClean="0">
                <a:latin typeface="+mn-ea"/>
                <a:ea typeface="+mn-ea"/>
                <a:cs typeface="Arial" charset="0"/>
              </a:rPr>
              <a:t>〔</a:t>
            </a:r>
            <a:r>
              <a:rPr lang="ja-JP" altLang="ja-JP" sz="2000" dirty="0" smtClean="0">
                <a:latin typeface="+mn-ea"/>
                <a:ea typeface="+mn-ea"/>
                <a:cs typeface="Arial" charset="0"/>
              </a:rPr>
              <a:t>目</a:t>
            </a:r>
            <a:r>
              <a:rPr lang="ja-JP" altLang="en-US" sz="2000" dirty="0" smtClean="0">
                <a:latin typeface="+mn-ea"/>
                <a:ea typeface="+mn-ea"/>
                <a:cs typeface="Arial" charset="0"/>
              </a:rPr>
              <a:t>　　　</a:t>
            </a:r>
            <a:r>
              <a:rPr lang="ja-JP" altLang="ja-JP" sz="2000" dirty="0" smtClean="0">
                <a:latin typeface="+mn-ea"/>
                <a:ea typeface="+mn-ea"/>
                <a:cs typeface="Arial" charset="0"/>
              </a:rPr>
              <a:t>的</a:t>
            </a:r>
            <a:r>
              <a:rPr lang="en-US" altLang="ja-JP" sz="2000" dirty="0" smtClean="0">
                <a:latin typeface="+mn-ea"/>
                <a:ea typeface="+mn-ea"/>
                <a:cs typeface="Arial" charset="0"/>
              </a:rPr>
              <a:t>〕</a:t>
            </a:r>
            <a:r>
              <a:rPr lang="ja-JP" altLang="en-US" sz="2000" dirty="0" smtClean="0">
                <a:latin typeface="+mn-ea"/>
                <a:ea typeface="+mn-ea"/>
                <a:cs typeface="Arial" charset="0"/>
              </a:rPr>
              <a:t>　「機関リポジトリを通じた大学の知の発信システムの構築」に</a:t>
            </a:r>
            <a:r>
              <a:rPr lang="en-US" altLang="ja-JP" sz="2000" dirty="0" smtClean="0">
                <a:latin typeface="+mn-ea"/>
                <a:ea typeface="+mn-ea"/>
                <a:cs typeface="Arial" charset="0"/>
              </a:rPr>
              <a:t>			</a:t>
            </a:r>
            <a:r>
              <a:rPr lang="ja-JP" altLang="en-US" sz="2000" dirty="0" smtClean="0">
                <a:latin typeface="+mn-ea"/>
                <a:ea typeface="+mn-ea"/>
                <a:cs typeface="Arial" charset="0"/>
              </a:rPr>
              <a:t>関する事項を企画・立案し、活動を推進</a:t>
            </a:r>
          </a:p>
          <a:p>
            <a:pPr eaLnBrk="1" hangingPunct="1">
              <a:spcBef>
                <a:spcPct val="0"/>
              </a:spcBef>
              <a:buFontTx/>
              <a:buNone/>
              <a:defRPr/>
            </a:pPr>
            <a:r>
              <a:rPr lang="en-US" altLang="ja-JP" sz="2000" dirty="0" smtClean="0">
                <a:latin typeface="+mn-ea"/>
                <a:ea typeface="+mn-ea"/>
                <a:cs typeface="Arial" charset="0"/>
              </a:rPr>
              <a:t>〔</a:t>
            </a:r>
            <a:r>
              <a:rPr lang="ja-JP" altLang="en-US" sz="2000" dirty="0" smtClean="0">
                <a:latin typeface="+mn-ea"/>
                <a:ea typeface="+mn-ea"/>
                <a:cs typeface="Arial" charset="0"/>
              </a:rPr>
              <a:t>組　　　織</a:t>
            </a:r>
            <a:r>
              <a:rPr lang="en-US" altLang="ja-JP" sz="2000" dirty="0" smtClean="0">
                <a:latin typeface="+mn-ea"/>
                <a:ea typeface="+mn-ea"/>
                <a:cs typeface="Arial" charset="0"/>
              </a:rPr>
              <a:t>〕</a:t>
            </a:r>
            <a:r>
              <a:rPr lang="ja-JP" altLang="en-US" sz="2000" dirty="0" smtClean="0">
                <a:latin typeface="+mn-ea"/>
                <a:ea typeface="+mn-ea"/>
                <a:cs typeface="Arial" charset="0"/>
              </a:rPr>
              <a:t>　国公私立大学図書館の職員、</a:t>
            </a:r>
            <a:r>
              <a:rPr lang="en-US" altLang="ja-JP" sz="2000" dirty="0" smtClean="0">
                <a:latin typeface="+mn-ea"/>
                <a:ea typeface="+mn-ea"/>
                <a:cs typeface="Arial" charset="0"/>
              </a:rPr>
              <a:t>NII</a:t>
            </a:r>
            <a:r>
              <a:rPr lang="ja-JP" altLang="en-US" sz="2000" dirty="0" smtClean="0">
                <a:latin typeface="+mn-ea"/>
                <a:ea typeface="+mn-ea"/>
                <a:cs typeface="Arial" charset="0"/>
              </a:rPr>
              <a:t>の職員、その他有識者に</a:t>
            </a:r>
            <a:endParaRPr lang="en-US" altLang="ja-JP" sz="2000" dirty="0" smtClean="0">
              <a:latin typeface="+mn-ea"/>
              <a:ea typeface="+mn-ea"/>
              <a:cs typeface="Arial" charset="0"/>
            </a:endParaRP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　　　　より構成</a:t>
            </a:r>
            <a:endParaRPr lang="en-US" altLang="ja-JP" sz="2000" dirty="0" smtClean="0">
              <a:latin typeface="+mn-ea"/>
              <a:ea typeface="+mn-ea"/>
              <a:cs typeface="Arial" charset="0"/>
            </a:endParaRP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事務局は</a:t>
            </a:r>
            <a:r>
              <a:rPr lang="en-US" altLang="ja-JP" sz="2000" dirty="0" smtClean="0">
                <a:latin typeface="+mn-ea"/>
                <a:ea typeface="+mn-ea"/>
                <a:cs typeface="Arial" charset="0"/>
              </a:rPr>
              <a:t>NII</a:t>
            </a:r>
          </a:p>
          <a:p>
            <a:pPr eaLnBrk="1" hangingPunct="1">
              <a:spcBef>
                <a:spcPct val="0"/>
              </a:spcBef>
              <a:buFontTx/>
              <a:buNone/>
              <a:defRPr/>
            </a:pPr>
            <a:endParaRPr lang="ja-JP" altLang="en-US" sz="2000" dirty="0" smtClean="0">
              <a:latin typeface="+mn-ea"/>
              <a:ea typeface="+mn-ea"/>
              <a:cs typeface="Arial" charset="0"/>
            </a:endParaRPr>
          </a:p>
          <a:p>
            <a:pPr eaLnBrk="1" hangingPunct="1">
              <a:spcBef>
                <a:spcPct val="0"/>
              </a:spcBef>
              <a:buFontTx/>
              <a:buNone/>
              <a:defRPr/>
            </a:pPr>
            <a:r>
              <a:rPr lang="en-US" altLang="ja-JP" sz="2000" dirty="0" smtClean="0">
                <a:latin typeface="+mn-ea"/>
                <a:ea typeface="+mn-ea"/>
                <a:cs typeface="Arial" charset="0"/>
              </a:rPr>
              <a:t>〔</a:t>
            </a:r>
            <a:r>
              <a:rPr lang="ja-JP" altLang="en-US" sz="2000" dirty="0" smtClean="0">
                <a:latin typeface="+mn-ea"/>
                <a:ea typeface="+mn-ea"/>
                <a:cs typeface="Arial" charset="0"/>
              </a:rPr>
              <a:t>主な活動</a:t>
            </a:r>
            <a:r>
              <a:rPr lang="en-US" altLang="ja-JP" sz="2000" dirty="0" smtClean="0">
                <a:latin typeface="+mn-ea"/>
                <a:ea typeface="+mn-ea"/>
                <a:cs typeface="Arial" charset="0"/>
              </a:rPr>
              <a:t>〕</a:t>
            </a:r>
            <a:r>
              <a:rPr lang="ja-JP" altLang="en-US" sz="2000" dirty="0" smtClean="0">
                <a:latin typeface="+mn-ea"/>
                <a:ea typeface="+mn-ea"/>
                <a:cs typeface="Arial" charset="0"/>
              </a:rPr>
              <a:t>　「大学の知の発信システムの構築に向けて」</a:t>
            </a:r>
            <a:endParaRPr lang="en-US" altLang="ja-JP" sz="2000" dirty="0" smtClean="0">
              <a:latin typeface="+mn-ea"/>
              <a:ea typeface="+mn-ea"/>
              <a:cs typeface="Arial" charset="0"/>
            </a:endParaRP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　　　</a:t>
            </a:r>
            <a:r>
              <a:rPr lang="en-US" altLang="ja-JP" sz="2000" dirty="0" smtClean="0">
                <a:latin typeface="+mn-ea"/>
                <a:ea typeface="+mn-ea"/>
                <a:cs typeface="Arial" charset="0"/>
              </a:rPr>
              <a:t>	</a:t>
            </a:r>
            <a:r>
              <a:rPr lang="ja-JP" altLang="en-US" sz="2000" dirty="0" smtClean="0">
                <a:latin typeface="+mn-ea"/>
                <a:ea typeface="+mn-ea"/>
                <a:cs typeface="Arial" charset="0"/>
              </a:rPr>
              <a:t>戦略的重点課題及び当面の行動計画を策定</a:t>
            </a:r>
            <a:endParaRPr lang="en-US" altLang="ja-JP" sz="2000" dirty="0" smtClean="0">
              <a:latin typeface="+mn-ea"/>
              <a:ea typeface="+mn-ea"/>
              <a:cs typeface="Arial" charset="0"/>
            </a:endParaRP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①オープンアクセス方針の策定と展開</a:t>
            </a: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②将来の機関リポジトリ基盤の高度化</a:t>
            </a: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③コンテンツの充実と活用</a:t>
            </a: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④研修・人材養成</a:t>
            </a:r>
          </a:p>
          <a:p>
            <a:pPr eaLnBrk="1" hangingPunct="1">
              <a:spcBef>
                <a:spcPct val="0"/>
              </a:spcBef>
              <a:buFontTx/>
              <a:buNone/>
              <a:defRPr/>
            </a:pPr>
            <a:endParaRPr lang="ja-JP" altLang="en-US" sz="2000" dirty="0" smtClean="0">
              <a:latin typeface="+mn-ea"/>
              <a:ea typeface="+mn-ea"/>
              <a:cs typeface="Arial" charset="0"/>
            </a:endParaRPr>
          </a:p>
          <a:p>
            <a:pPr eaLnBrk="1" hangingPunct="1">
              <a:spcBef>
                <a:spcPct val="0"/>
              </a:spcBef>
              <a:buFont typeface="Wingdings" pitchFamily="2" charset="2"/>
              <a:buNone/>
              <a:defRPr/>
            </a:pPr>
            <a:r>
              <a:rPr lang="en-US" altLang="ja-JP" sz="2000" dirty="0" smtClean="0">
                <a:latin typeface="+mn-ea"/>
                <a:ea typeface="+mn-ea"/>
                <a:cs typeface="Arial" charset="0"/>
              </a:rPr>
              <a:t>〔Web</a:t>
            </a:r>
            <a:r>
              <a:rPr lang="ja-JP" altLang="en-US" sz="2000" dirty="0" smtClean="0">
                <a:latin typeface="+mn-ea"/>
                <a:ea typeface="+mn-ea"/>
                <a:cs typeface="Arial" charset="0"/>
              </a:rPr>
              <a:t>サイト</a:t>
            </a:r>
            <a:r>
              <a:rPr lang="en-US" altLang="ja-JP" sz="2000" dirty="0" smtClean="0">
                <a:latin typeface="+mn-ea"/>
                <a:ea typeface="+mn-ea"/>
                <a:cs typeface="Arial" charset="0"/>
              </a:rPr>
              <a:t>〕</a:t>
            </a:r>
            <a:r>
              <a:rPr lang="ja-JP" altLang="en-US" sz="2000" dirty="0" smtClean="0">
                <a:latin typeface="+mn-ea"/>
                <a:ea typeface="+mn-ea"/>
                <a:cs typeface="Arial" charset="0"/>
              </a:rPr>
              <a:t>　</a:t>
            </a:r>
            <a:r>
              <a:rPr lang="en-US" altLang="ja-JP" sz="1800" dirty="0" smtClean="0">
                <a:latin typeface="+mn-ea"/>
                <a:ea typeface="+mn-ea"/>
                <a:cs typeface="Arial" charset="0"/>
              </a:rPr>
              <a:t>https://ir-suishin.repo.nii.ac.jp/</a:t>
            </a:r>
          </a:p>
        </p:txBody>
      </p:sp>
      <p:sp>
        <p:nvSpPr>
          <p:cNvPr id="38917" name="正方形/長方形 4"/>
          <p:cNvSpPr>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dirty="0" smtClean="0">
                <a:latin typeface="+mj-ea"/>
                <a:ea typeface="+mj-ea"/>
              </a:rPr>
              <a:t>機関リポジトリ推進委員会</a:t>
            </a:r>
          </a:p>
        </p:txBody>
      </p:sp>
      <p:sp>
        <p:nvSpPr>
          <p:cNvPr id="41989"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A3D19B6C-7ECD-4503-B205-38BCA7CDC107}" type="slidenum">
              <a:rPr lang="ja-JP" altLang="en-US" sz="1400">
                <a:solidFill>
                  <a:srgbClr val="000000"/>
                </a:solidFill>
                <a:latin typeface="Arial" charset="0"/>
              </a:rPr>
              <a:pPr algn="r"/>
              <a:t>31</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2"/>
          <p:cNvSpPr>
            <a:spLocks noGrp="1"/>
          </p:cNvSpPr>
          <p:nvPr>
            <p:ph type="sldNum" sz="quarter" idx="10"/>
          </p:nvPr>
        </p:nvSpPr>
        <p:spPr>
          <a:xfrm>
            <a:off x="8027988" y="6416675"/>
            <a:ext cx="984250" cy="441325"/>
          </a:xfrm>
          <a:noFill/>
        </p:spPr>
        <p:txBody>
          <a:bodyPr/>
          <a:lstStyle/>
          <a:p>
            <a:fld id="{23AE8FCE-363E-4199-A9BB-EF112C227E76}" type="slidenum">
              <a:rPr lang="ja-JP" altLang="en-US" smtClean="0">
                <a:solidFill>
                  <a:srgbClr val="FFFFFF"/>
                </a:solidFill>
                <a:latin typeface="Calibri" pitchFamily="34" charset="0"/>
                <a:ea typeface="ＭＳ Ｐゴシック" charset="-128"/>
              </a:rPr>
              <a:pPr/>
              <a:t>32</a:t>
            </a:fld>
            <a:endParaRPr lang="ja-JP" altLang="en-US" smtClean="0">
              <a:solidFill>
                <a:srgbClr val="FFFFFF"/>
              </a:solidFill>
              <a:latin typeface="Calibri" pitchFamily="34" charset="0"/>
              <a:ea typeface="ＭＳ Ｐゴシック" charset="-128"/>
            </a:endParaRPr>
          </a:p>
        </p:txBody>
      </p:sp>
      <p:sp>
        <p:nvSpPr>
          <p:cNvPr id="35844" name="テキスト ボックス 31"/>
          <p:cNvSpPr txBox="1">
            <a:spLocks noChangeArrowheads="1"/>
          </p:cNvSpPr>
          <p:nvPr/>
        </p:nvSpPr>
        <p:spPr bwMode="auto">
          <a:xfrm>
            <a:off x="468313" y="1016000"/>
            <a:ext cx="8204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600"/>
              </a:spcAft>
              <a:buFontTx/>
              <a:buNone/>
              <a:defRPr/>
            </a:pPr>
            <a:r>
              <a:rPr lang="en-US" altLang="ja-JP" sz="2000" dirty="0" smtClean="0">
                <a:latin typeface="+mn-ea"/>
                <a:ea typeface="+mn-ea"/>
                <a:cs typeface="Arial" charset="0"/>
              </a:rPr>
              <a:t>〔</a:t>
            </a:r>
            <a:r>
              <a:rPr lang="ja-JP" altLang="en-US" sz="2000" dirty="0" smtClean="0">
                <a:latin typeface="+mn-ea"/>
                <a:ea typeface="+mn-ea"/>
                <a:cs typeface="Arial" charset="0"/>
              </a:rPr>
              <a:t>設　　　立</a:t>
            </a:r>
            <a:r>
              <a:rPr lang="en-US" altLang="ja-JP" sz="2000" dirty="0" smtClean="0">
                <a:latin typeface="+mn-ea"/>
                <a:ea typeface="+mn-ea"/>
                <a:cs typeface="Arial" charset="0"/>
              </a:rPr>
              <a:t>〕</a:t>
            </a:r>
            <a:r>
              <a:rPr lang="ja-JP" altLang="en-US" sz="2000" dirty="0" smtClean="0">
                <a:latin typeface="+mn-ea"/>
                <a:ea typeface="+mn-ea"/>
                <a:cs typeface="Arial" charset="0"/>
              </a:rPr>
              <a:t>　平成</a:t>
            </a:r>
            <a:r>
              <a:rPr lang="en-US" altLang="ja-JP" sz="2000" dirty="0" smtClean="0">
                <a:latin typeface="+mn-ea"/>
                <a:ea typeface="+mn-ea"/>
                <a:cs typeface="Arial" charset="0"/>
              </a:rPr>
              <a:t>24</a:t>
            </a:r>
            <a:r>
              <a:rPr lang="ja-JP" altLang="en-US" sz="2000" dirty="0" smtClean="0">
                <a:latin typeface="+mn-ea"/>
                <a:ea typeface="+mn-ea"/>
                <a:cs typeface="Arial" charset="0"/>
              </a:rPr>
              <a:t>年</a:t>
            </a:r>
            <a:r>
              <a:rPr lang="en-US" altLang="ja-JP" sz="2000" dirty="0" smtClean="0">
                <a:latin typeface="+mn-ea"/>
                <a:ea typeface="+mn-ea"/>
                <a:cs typeface="Arial" charset="0"/>
              </a:rPr>
              <a:t>6</a:t>
            </a:r>
            <a:r>
              <a:rPr lang="ja-JP" altLang="en-US" sz="2000" dirty="0" smtClean="0">
                <a:latin typeface="+mn-ea"/>
                <a:ea typeface="+mn-ea"/>
                <a:cs typeface="Arial" charset="0"/>
              </a:rPr>
              <a:t>月発足</a:t>
            </a:r>
          </a:p>
          <a:p>
            <a:pPr eaLnBrk="1" hangingPunct="1">
              <a:spcBef>
                <a:spcPct val="0"/>
              </a:spcBef>
              <a:spcAft>
                <a:spcPts val="600"/>
              </a:spcAft>
              <a:buFontTx/>
              <a:buNone/>
              <a:defRPr/>
            </a:pPr>
            <a:r>
              <a:rPr lang="en-US" altLang="ja-JP" sz="2000" dirty="0" smtClean="0">
                <a:latin typeface="+mn-ea"/>
                <a:ea typeface="+mn-ea"/>
                <a:cs typeface="Arial" charset="0"/>
              </a:rPr>
              <a:t>〔</a:t>
            </a:r>
            <a:r>
              <a:rPr lang="ja-JP" altLang="ja-JP" sz="2000" dirty="0" smtClean="0">
                <a:latin typeface="+mn-ea"/>
                <a:ea typeface="+mn-ea"/>
                <a:cs typeface="Arial" charset="0"/>
              </a:rPr>
              <a:t>目</a:t>
            </a:r>
            <a:r>
              <a:rPr lang="ja-JP" altLang="en-US" sz="2000" dirty="0" smtClean="0">
                <a:latin typeface="+mn-ea"/>
                <a:ea typeface="+mn-ea"/>
                <a:cs typeface="Arial" charset="0"/>
              </a:rPr>
              <a:t>　　　</a:t>
            </a:r>
            <a:r>
              <a:rPr lang="ja-JP" altLang="ja-JP" sz="2000" dirty="0" smtClean="0">
                <a:latin typeface="+mn-ea"/>
                <a:ea typeface="+mn-ea"/>
                <a:cs typeface="Arial" charset="0"/>
              </a:rPr>
              <a:t>的</a:t>
            </a:r>
            <a:r>
              <a:rPr lang="en-US" altLang="ja-JP" sz="2000" dirty="0" smtClean="0">
                <a:latin typeface="+mn-ea"/>
                <a:ea typeface="+mn-ea"/>
                <a:cs typeface="Arial" charset="0"/>
              </a:rPr>
              <a:t>〕</a:t>
            </a:r>
            <a:r>
              <a:rPr lang="ja-JP" altLang="en-US" sz="2000" dirty="0" smtClean="0">
                <a:latin typeface="+mn-ea"/>
                <a:ea typeface="+mn-ea"/>
                <a:cs typeface="Arial" charset="0"/>
              </a:rPr>
              <a:t>　「電子情報資源を含む総合目録データベースの強化」に関</a:t>
            </a:r>
            <a:r>
              <a:rPr lang="en-US" altLang="ja-JP" sz="2000" dirty="0" smtClean="0">
                <a:latin typeface="+mn-ea"/>
                <a:ea typeface="+mn-ea"/>
                <a:cs typeface="Arial" charset="0"/>
              </a:rPr>
              <a:t>		</a:t>
            </a:r>
            <a:r>
              <a:rPr lang="ja-JP" altLang="en-US" sz="2000" dirty="0" smtClean="0">
                <a:latin typeface="+mn-ea"/>
                <a:ea typeface="+mn-ea"/>
                <a:cs typeface="Arial" charset="0"/>
              </a:rPr>
              <a:t>する事項を企画・立案し、学術情報資源の基盤構築、管理、</a:t>
            </a:r>
            <a:r>
              <a:rPr lang="en-US" altLang="ja-JP" sz="2000" dirty="0" smtClean="0">
                <a:latin typeface="+mn-ea"/>
                <a:ea typeface="+mn-ea"/>
                <a:cs typeface="Arial" charset="0"/>
              </a:rPr>
              <a:t>	</a:t>
            </a:r>
            <a:r>
              <a:rPr lang="ja-JP" altLang="en-US" sz="2000" dirty="0" smtClean="0">
                <a:latin typeface="+mn-ea"/>
                <a:ea typeface="+mn-ea"/>
                <a:cs typeface="Arial" charset="0"/>
              </a:rPr>
              <a:t>　　　　　共有および提供にかかる活動を推進</a:t>
            </a:r>
          </a:p>
          <a:p>
            <a:pPr eaLnBrk="1" hangingPunct="1">
              <a:spcBef>
                <a:spcPct val="0"/>
              </a:spcBef>
              <a:buFontTx/>
              <a:buNone/>
              <a:defRPr/>
            </a:pPr>
            <a:r>
              <a:rPr lang="en-US" altLang="ja-JP" sz="2000" dirty="0" smtClean="0">
                <a:latin typeface="+mn-ea"/>
                <a:ea typeface="+mn-ea"/>
                <a:cs typeface="Arial" charset="0"/>
              </a:rPr>
              <a:t>〔</a:t>
            </a:r>
            <a:r>
              <a:rPr lang="ja-JP" altLang="en-US" sz="2000" dirty="0" smtClean="0">
                <a:latin typeface="+mn-ea"/>
                <a:ea typeface="+mn-ea"/>
                <a:cs typeface="Arial" charset="0"/>
              </a:rPr>
              <a:t>組　　　織</a:t>
            </a:r>
            <a:r>
              <a:rPr lang="en-US" altLang="ja-JP" sz="2000" dirty="0" smtClean="0">
                <a:latin typeface="+mn-ea"/>
                <a:ea typeface="+mn-ea"/>
                <a:cs typeface="Arial" charset="0"/>
              </a:rPr>
              <a:t>〕</a:t>
            </a:r>
            <a:r>
              <a:rPr lang="ja-JP" altLang="en-US" sz="2000" dirty="0" smtClean="0">
                <a:latin typeface="+mn-ea"/>
                <a:ea typeface="+mn-ea"/>
                <a:cs typeface="Arial" charset="0"/>
              </a:rPr>
              <a:t>　国公私立大学図書館の職員、</a:t>
            </a:r>
            <a:r>
              <a:rPr lang="en-US" altLang="ja-JP" sz="2000" dirty="0" smtClean="0">
                <a:latin typeface="+mn-ea"/>
                <a:ea typeface="+mn-ea"/>
                <a:cs typeface="Arial" charset="0"/>
              </a:rPr>
              <a:t>NII</a:t>
            </a:r>
            <a:r>
              <a:rPr lang="ja-JP" altLang="en-US" sz="2000" dirty="0" smtClean="0">
                <a:latin typeface="+mn-ea"/>
                <a:ea typeface="+mn-ea"/>
                <a:cs typeface="Arial" charset="0"/>
              </a:rPr>
              <a:t>の職員、その他有識者に</a:t>
            </a:r>
            <a:endParaRPr lang="en-US" altLang="ja-JP" sz="2000" dirty="0" smtClean="0">
              <a:latin typeface="+mn-ea"/>
              <a:ea typeface="+mn-ea"/>
              <a:cs typeface="Arial" charset="0"/>
            </a:endParaRP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　　　　より構成</a:t>
            </a:r>
            <a:endParaRPr lang="en-US" altLang="ja-JP" sz="2000" dirty="0" smtClean="0">
              <a:latin typeface="+mn-ea"/>
              <a:ea typeface="+mn-ea"/>
              <a:cs typeface="Arial" charset="0"/>
            </a:endParaRP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事務局は</a:t>
            </a:r>
            <a:r>
              <a:rPr lang="en-US" altLang="ja-JP" sz="2000" dirty="0" smtClean="0">
                <a:latin typeface="+mn-ea"/>
                <a:ea typeface="+mn-ea"/>
                <a:cs typeface="Arial" charset="0"/>
              </a:rPr>
              <a:t>NII</a:t>
            </a:r>
          </a:p>
          <a:p>
            <a:pPr eaLnBrk="1" hangingPunct="1">
              <a:spcBef>
                <a:spcPct val="0"/>
              </a:spcBef>
              <a:buFontTx/>
              <a:buNone/>
              <a:defRPr/>
            </a:pPr>
            <a:endParaRPr lang="ja-JP" altLang="en-US" sz="2000" dirty="0" smtClean="0">
              <a:latin typeface="+mn-ea"/>
              <a:ea typeface="+mn-ea"/>
              <a:cs typeface="Arial" charset="0"/>
            </a:endParaRPr>
          </a:p>
          <a:p>
            <a:pPr eaLnBrk="1" hangingPunct="1">
              <a:spcBef>
                <a:spcPct val="0"/>
              </a:spcBef>
              <a:buFontTx/>
              <a:buNone/>
              <a:defRPr/>
            </a:pPr>
            <a:r>
              <a:rPr lang="en-US" altLang="ja-JP" sz="2000" dirty="0" smtClean="0">
                <a:latin typeface="+mn-ea"/>
                <a:ea typeface="+mn-ea"/>
                <a:cs typeface="Arial" charset="0"/>
              </a:rPr>
              <a:t>〔</a:t>
            </a:r>
            <a:r>
              <a:rPr lang="ja-JP" altLang="en-US" sz="2000" dirty="0" smtClean="0">
                <a:latin typeface="+mn-ea"/>
                <a:ea typeface="+mn-ea"/>
                <a:cs typeface="Arial" charset="0"/>
              </a:rPr>
              <a:t>主な活動</a:t>
            </a:r>
            <a:r>
              <a:rPr lang="en-US" altLang="ja-JP" sz="2000" dirty="0" smtClean="0">
                <a:latin typeface="+mn-ea"/>
                <a:ea typeface="+mn-ea"/>
                <a:cs typeface="Arial" charset="0"/>
              </a:rPr>
              <a:t>〕</a:t>
            </a:r>
            <a:r>
              <a:rPr lang="ja-JP" altLang="en-US" sz="2000" dirty="0" smtClean="0">
                <a:latin typeface="+mn-ea"/>
                <a:ea typeface="+mn-ea"/>
                <a:cs typeface="Arial" charset="0"/>
              </a:rPr>
              <a:t>　学術情報システムの課題を４つに整理</a:t>
            </a:r>
            <a:endParaRPr lang="en-US" altLang="ja-JP" sz="2000" dirty="0" smtClean="0">
              <a:latin typeface="+mn-ea"/>
              <a:ea typeface="+mn-ea"/>
              <a:cs typeface="Arial" charset="0"/>
            </a:endParaRP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　　　</a:t>
            </a:r>
            <a:r>
              <a:rPr lang="en-US" altLang="ja-JP" sz="2000" dirty="0" smtClean="0">
                <a:latin typeface="+mn-ea"/>
                <a:ea typeface="+mn-ea"/>
                <a:cs typeface="Arial" charset="0"/>
              </a:rPr>
              <a:t>	</a:t>
            </a:r>
            <a:r>
              <a:rPr lang="ja-JP" altLang="en-US" sz="2000" dirty="0" smtClean="0">
                <a:latin typeface="+mn-ea"/>
                <a:ea typeface="+mn-ea"/>
                <a:cs typeface="Arial" charset="0"/>
              </a:rPr>
              <a:t>①全体像（総合的発見環境、電子的コンテンツ、</a:t>
            </a:r>
            <a:endParaRPr lang="en-US" altLang="ja-JP" sz="2000" dirty="0" smtClean="0">
              <a:latin typeface="+mn-ea"/>
              <a:ea typeface="+mn-ea"/>
              <a:cs typeface="Arial" charset="0"/>
            </a:endParaRP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　メタデータ、協力体制）</a:t>
            </a: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②電子リソース管理データベース（</a:t>
            </a:r>
            <a:r>
              <a:rPr lang="en-US" altLang="ja-JP" sz="2000" dirty="0" smtClean="0">
                <a:latin typeface="+mn-ea"/>
                <a:ea typeface="+mn-ea"/>
                <a:cs typeface="Arial" charset="0"/>
              </a:rPr>
              <a:t>ERDB</a:t>
            </a:r>
            <a:r>
              <a:rPr lang="ja-JP" altLang="en-US" sz="2000" dirty="0" smtClean="0">
                <a:latin typeface="+mn-ea"/>
                <a:ea typeface="+mn-ea"/>
                <a:cs typeface="Arial" charset="0"/>
              </a:rPr>
              <a:t>）</a:t>
            </a: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③目録システム</a:t>
            </a:r>
          </a:p>
          <a:p>
            <a:pPr eaLnBrk="1" hangingPunct="1">
              <a:spcBef>
                <a:spcPct val="0"/>
              </a:spcBef>
              <a:buFontTx/>
              <a:buNone/>
              <a:defRPr/>
            </a:pPr>
            <a:r>
              <a:rPr lang="en-US" altLang="ja-JP" sz="2000" dirty="0" smtClean="0">
                <a:latin typeface="+mn-ea"/>
                <a:ea typeface="+mn-ea"/>
                <a:cs typeface="Arial" charset="0"/>
              </a:rPr>
              <a:t>		</a:t>
            </a:r>
            <a:r>
              <a:rPr lang="ja-JP" altLang="en-US" sz="2000" dirty="0" smtClean="0">
                <a:latin typeface="+mn-ea"/>
                <a:ea typeface="+mn-ea"/>
                <a:cs typeface="Arial" charset="0"/>
              </a:rPr>
              <a:t>④デジタイズ</a:t>
            </a:r>
          </a:p>
          <a:p>
            <a:pPr eaLnBrk="1" hangingPunct="1">
              <a:spcBef>
                <a:spcPct val="0"/>
              </a:spcBef>
              <a:buFontTx/>
              <a:buNone/>
              <a:defRPr/>
            </a:pPr>
            <a:endParaRPr lang="en-US" altLang="ja-JP" sz="2000" dirty="0" smtClean="0">
              <a:latin typeface="+mn-ea"/>
              <a:ea typeface="+mn-ea"/>
              <a:cs typeface="Arial" charset="0"/>
            </a:endParaRPr>
          </a:p>
          <a:p>
            <a:pPr eaLnBrk="1" hangingPunct="1">
              <a:spcBef>
                <a:spcPct val="0"/>
              </a:spcBef>
              <a:buFont typeface="Wingdings" pitchFamily="2" charset="2"/>
              <a:buNone/>
              <a:defRPr/>
            </a:pPr>
            <a:r>
              <a:rPr lang="en-US" altLang="ja-JP" sz="2000" dirty="0" smtClean="0">
                <a:latin typeface="+mn-ea"/>
                <a:ea typeface="+mn-ea"/>
                <a:cs typeface="Arial" charset="0"/>
              </a:rPr>
              <a:t>〔Web</a:t>
            </a:r>
            <a:r>
              <a:rPr lang="ja-JP" altLang="en-US" sz="2000" dirty="0" smtClean="0">
                <a:latin typeface="+mn-ea"/>
                <a:ea typeface="+mn-ea"/>
                <a:cs typeface="Arial" charset="0"/>
              </a:rPr>
              <a:t>サイト</a:t>
            </a:r>
            <a:r>
              <a:rPr lang="en-US" altLang="ja-JP" sz="2000" dirty="0" smtClean="0">
                <a:latin typeface="+mn-ea"/>
                <a:ea typeface="+mn-ea"/>
                <a:cs typeface="Arial" charset="0"/>
              </a:rPr>
              <a:t>〕</a:t>
            </a:r>
            <a:r>
              <a:rPr lang="ja-JP" altLang="en-US" sz="2000" dirty="0" smtClean="0">
                <a:latin typeface="+mn-ea"/>
                <a:ea typeface="+mn-ea"/>
                <a:cs typeface="Arial" charset="0"/>
              </a:rPr>
              <a:t>　</a:t>
            </a:r>
            <a:r>
              <a:rPr lang="en-US" altLang="ja-JP" sz="2000" dirty="0" smtClean="0">
                <a:latin typeface="+mn-ea"/>
                <a:ea typeface="+mn-ea"/>
                <a:cs typeface="Arial" charset="0"/>
              </a:rPr>
              <a:t>http://www.nii.ac.jp/content/korekara/</a:t>
            </a:r>
          </a:p>
        </p:txBody>
      </p:sp>
      <p:sp>
        <p:nvSpPr>
          <p:cNvPr id="40965" name="正方形/長方形 4"/>
          <p:cNvSpPr>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dirty="0" smtClean="0">
                <a:latin typeface="+mj-ea"/>
                <a:ea typeface="+mj-ea"/>
              </a:rPr>
              <a:t>これからの学術情報システム構築検討委員会</a:t>
            </a:r>
          </a:p>
        </p:txBody>
      </p:sp>
      <p:sp>
        <p:nvSpPr>
          <p:cNvPr id="44037"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BEEE306C-962E-4306-A75C-CFAB8BBD0003}" type="slidenum">
              <a:rPr lang="ja-JP" altLang="en-US" sz="1400">
                <a:solidFill>
                  <a:srgbClr val="000000"/>
                </a:solidFill>
                <a:latin typeface="Arial" charset="0"/>
              </a:rPr>
              <a:pPr algn="r"/>
              <a:t>32</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ー 2"/>
          <p:cNvSpPr>
            <a:spLocks noGrp="1"/>
          </p:cNvSpPr>
          <p:nvPr>
            <p:ph type="sldNum" sz="quarter" idx="10"/>
          </p:nvPr>
        </p:nvSpPr>
        <p:spPr>
          <a:xfrm>
            <a:off x="8027988" y="6416675"/>
            <a:ext cx="984250" cy="441325"/>
          </a:xfrm>
          <a:noFill/>
        </p:spPr>
        <p:txBody>
          <a:bodyPr/>
          <a:lstStyle/>
          <a:p>
            <a:fld id="{286B796A-FFA7-4CE0-B8B1-E8A5C74BC945}" type="slidenum">
              <a:rPr lang="ja-JP" altLang="en-US" smtClean="0">
                <a:solidFill>
                  <a:srgbClr val="FFFFFF"/>
                </a:solidFill>
                <a:latin typeface="Calibri" pitchFamily="34" charset="0"/>
                <a:ea typeface="ＭＳ Ｐゴシック" charset="-128"/>
              </a:rPr>
              <a:pPr/>
              <a:t>33</a:t>
            </a:fld>
            <a:endParaRPr lang="ja-JP" altLang="en-US" smtClean="0">
              <a:solidFill>
                <a:srgbClr val="FFFFFF"/>
              </a:solidFill>
              <a:latin typeface="Calibri" pitchFamily="34" charset="0"/>
              <a:ea typeface="ＭＳ Ｐゴシック" charset="-128"/>
            </a:endParaRPr>
          </a:p>
        </p:txBody>
      </p:sp>
      <p:sp>
        <p:nvSpPr>
          <p:cNvPr id="143364" name="正方形/長方形 3"/>
          <p:cNvSpPr>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800" dirty="0" smtClean="0">
                <a:latin typeface="+mj-ea"/>
                <a:ea typeface="+mj-ea"/>
              </a:rPr>
              <a:t>再考：大学</a:t>
            </a:r>
            <a:r>
              <a:rPr lang="ja-JP" altLang="en-US" sz="2800" dirty="0">
                <a:latin typeface="+mj-ea"/>
                <a:ea typeface="+mj-ea"/>
              </a:rPr>
              <a:t>図書館と</a:t>
            </a:r>
            <a:r>
              <a:rPr lang="en-US" altLang="ja-JP" sz="2800" dirty="0">
                <a:latin typeface="+mj-ea"/>
                <a:ea typeface="+mj-ea"/>
              </a:rPr>
              <a:t>NII</a:t>
            </a:r>
            <a:r>
              <a:rPr lang="ja-JP" altLang="en-US" sz="2800" dirty="0">
                <a:latin typeface="+mj-ea"/>
                <a:ea typeface="+mj-ea"/>
              </a:rPr>
              <a:t>の関係</a:t>
            </a:r>
          </a:p>
        </p:txBody>
      </p:sp>
      <p:sp>
        <p:nvSpPr>
          <p:cNvPr id="143365" name="コンテンツ プレースホルダー 5"/>
          <p:cNvSpPr txBox="1">
            <a:spLocks/>
          </p:cNvSpPr>
          <p:nvPr/>
        </p:nvSpPr>
        <p:spPr bwMode="auto">
          <a:xfrm>
            <a:off x="863600" y="981075"/>
            <a:ext cx="67024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a:lnSpc>
                <a:spcPct val="200000"/>
              </a:lnSpc>
              <a:defRPr/>
            </a:pPr>
            <a:r>
              <a:rPr lang="ja-JP" altLang="en-US" b="1" dirty="0">
                <a:solidFill>
                  <a:schemeClr val="tx1"/>
                </a:solidFill>
                <a:latin typeface="+mn-ea"/>
                <a:ea typeface="+mn-ea"/>
              </a:rPr>
              <a:t>大学図書館から見て</a:t>
            </a:r>
            <a:r>
              <a:rPr lang="en-US" altLang="ja-JP" b="1" dirty="0">
                <a:solidFill>
                  <a:schemeClr val="tx1"/>
                </a:solidFill>
                <a:latin typeface="+mn-ea"/>
                <a:ea typeface="+mn-ea"/>
              </a:rPr>
              <a:t>NII</a:t>
            </a:r>
            <a:r>
              <a:rPr lang="ja-JP" altLang="en-US" b="1" dirty="0" smtClean="0">
                <a:solidFill>
                  <a:schemeClr val="tx1"/>
                </a:solidFill>
                <a:latin typeface="+mn-ea"/>
                <a:ea typeface="+mn-ea"/>
              </a:rPr>
              <a:t>は？</a:t>
            </a:r>
            <a:endParaRPr lang="ja-JP" altLang="en-US" b="1" dirty="0">
              <a:solidFill>
                <a:schemeClr val="tx1"/>
              </a:solidFill>
              <a:latin typeface="+mn-ea"/>
              <a:ea typeface="+mn-ea"/>
            </a:endParaRPr>
          </a:p>
          <a:p>
            <a:pPr>
              <a:lnSpc>
                <a:spcPct val="200000"/>
              </a:lnSpc>
              <a:defRPr/>
            </a:pPr>
            <a:r>
              <a:rPr lang="en-US" altLang="ja-JP" b="1" dirty="0">
                <a:solidFill>
                  <a:schemeClr val="tx1"/>
                </a:solidFill>
                <a:latin typeface="+mn-ea"/>
                <a:ea typeface="+mn-ea"/>
              </a:rPr>
              <a:t>NII</a:t>
            </a:r>
            <a:r>
              <a:rPr lang="ja-JP" altLang="en-US" b="1" dirty="0">
                <a:solidFill>
                  <a:schemeClr val="tx1"/>
                </a:solidFill>
                <a:latin typeface="+mn-ea"/>
                <a:ea typeface="+mn-ea"/>
              </a:rPr>
              <a:t>から見て大学図書館</a:t>
            </a:r>
            <a:r>
              <a:rPr lang="ja-JP" altLang="en-US" b="1" dirty="0" smtClean="0">
                <a:solidFill>
                  <a:schemeClr val="tx1"/>
                </a:solidFill>
                <a:latin typeface="+mn-ea"/>
                <a:ea typeface="+mn-ea"/>
              </a:rPr>
              <a:t>は？</a:t>
            </a:r>
            <a:endParaRPr lang="en-US" altLang="ja-JP" b="1" dirty="0" smtClean="0">
              <a:solidFill>
                <a:schemeClr val="tx1"/>
              </a:solidFill>
              <a:latin typeface="+mn-ea"/>
              <a:ea typeface="+mn-ea"/>
            </a:endParaRPr>
          </a:p>
          <a:p>
            <a:pPr>
              <a:defRPr/>
            </a:pPr>
            <a:endParaRPr lang="en-US" altLang="ja-JP" dirty="0" smtClean="0">
              <a:solidFill>
                <a:schemeClr val="tx1"/>
              </a:solidFill>
              <a:latin typeface="+mn-ea"/>
              <a:ea typeface="+mn-ea"/>
            </a:endParaRPr>
          </a:p>
          <a:p>
            <a:pPr>
              <a:defRPr/>
            </a:pPr>
            <a:r>
              <a:rPr lang="ja-JP" altLang="en-US" b="1" dirty="0" smtClean="0">
                <a:solidFill>
                  <a:schemeClr val="tx1"/>
                </a:solidFill>
                <a:latin typeface="+mn-ea"/>
                <a:ea typeface="+mn-ea"/>
              </a:rPr>
              <a:t>大学</a:t>
            </a:r>
            <a:r>
              <a:rPr lang="ja-JP" altLang="en-US" b="1" dirty="0">
                <a:solidFill>
                  <a:schemeClr val="tx1"/>
                </a:solidFill>
                <a:latin typeface="+mn-ea"/>
                <a:ea typeface="+mn-ea"/>
              </a:rPr>
              <a:t>図書館</a:t>
            </a:r>
            <a:r>
              <a:rPr lang="ja-JP" altLang="en-US" b="1" dirty="0" smtClean="0">
                <a:solidFill>
                  <a:schemeClr val="tx1"/>
                </a:solidFill>
                <a:latin typeface="+mn-ea"/>
                <a:ea typeface="+mn-ea"/>
              </a:rPr>
              <a:t>と</a:t>
            </a:r>
            <a:r>
              <a:rPr lang="en-US" altLang="ja-JP" b="1" dirty="0" smtClean="0">
                <a:solidFill>
                  <a:schemeClr val="tx1"/>
                </a:solidFill>
                <a:latin typeface="+mn-ea"/>
                <a:ea typeface="+mn-ea"/>
              </a:rPr>
              <a:t>NII</a:t>
            </a:r>
            <a:r>
              <a:rPr lang="ja-JP" altLang="en-US" b="1" dirty="0" smtClean="0">
                <a:solidFill>
                  <a:schemeClr val="tx1"/>
                </a:solidFill>
                <a:latin typeface="+mn-ea"/>
                <a:ea typeface="+mn-ea"/>
              </a:rPr>
              <a:t>との</a:t>
            </a:r>
            <a:r>
              <a:rPr lang="ja-JP" altLang="en-US" b="1" dirty="0">
                <a:solidFill>
                  <a:schemeClr val="tx1"/>
                </a:solidFill>
                <a:latin typeface="+mn-ea"/>
                <a:ea typeface="+mn-ea"/>
              </a:rPr>
              <a:t>関係の再定義</a:t>
            </a:r>
            <a:endParaRPr lang="en-US" altLang="ja-JP" b="1" dirty="0">
              <a:solidFill>
                <a:schemeClr val="tx1"/>
              </a:solidFill>
              <a:latin typeface="+mn-ea"/>
              <a:ea typeface="+mn-ea"/>
            </a:endParaRPr>
          </a:p>
          <a:p>
            <a:pPr lvl="2">
              <a:buClrTx/>
              <a:buFont typeface="Arial" panose="020B0604020202020204" pitchFamily="34" charset="0"/>
              <a:buChar char="•"/>
              <a:defRPr/>
            </a:pPr>
            <a:r>
              <a:rPr lang="en-US" altLang="ja-JP" sz="1800" dirty="0" smtClean="0">
                <a:solidFill>
                  <a:schemeClr val="tx1"/>
                </a:solidFill>
                <a:latin typeface="+mn-ea"/>
                <a:ea typeface="+mn-ea"/>
              </a:rPr>
              <a:t>NII</a:t>
            </a:r>
            <a:r>
              <a:rPr lang="ja-JP" altLang="en-US" sz="1800" dirty="0">
                <a:solidFill>
                  <a:schemeClr val="tx1"/>
                </a:solidFill>
                <a:latin typeface="+mn-ea"/>
                <a:ea typeface="+mn-ea"/>
              </a:rPr>
              <a:t>の事業に大学図書館が参加・協力するという関係</a:t>
            </a:r>
            <a:r>
              <a:rPr lang="ja-JP" altLang="en-US" sz="1800" dirty="0" smtClean="0">
                <a:solidFill>
                  <a:schemeClr val="tx1"/>
                </a:solidFill>
                <a:latin typeface="+mn-ea"/>
                <a:ea typeface="+mn-ea"/>
              </a:rPr>
              <a:t>から対等な</a:t>
            </a:r>
            <a:r>
              <a:rPr lang="ja-JP" altLang="en-US" sz="1800" dirty="0">
                <a:solidFill>
                  <a:schemeClr val="tx1"/>
                </a:solidFill>
                <a:latin typeface="+mn-ea"/>
                <a:ea typeface="+mn-ea"/>
              </a:rPr>
              <a:t>立場で、お互いのリソースを持ち寄り、連携・協力するという関係</a:t>
            </a:r>
            <a:r>
              <a:rPr lang="ja-JP" altLang="en-US" sz="1800" dirty="0" smtClean="0">
                <a:solidFill>
                  <a:schemeClr val="tx1"/>
                </a:solidFill>
                <a:latin typeface="+mn-ea"/>
                <a:ea typeface="+mn-ea"/>
              </a:rPr>
              <a:t>へ</a:t>
            </a:r>
            <a:endParaRPr lang="en-US" altLang="ja-JP" sz="1800" dirty="0">
              <a:solidFill>
                <a:schemeClr val="tx1"/>
              </a:solidFill>
              <a:latin typeface="+mn-ea"/>
              <a:ea typeface="+mn-ea"/>
            </a:endParaRPr>
          </a:p>
          <a:p>
            <a:pPr>
              <a:defRPr/>
            </a:pPr>
            <a:r>
              <a:rPr lang="ja-JP" altLang="en-US" b="1" dirty="0">
                <a:solidFill>
                  <a:schemeClr val="tx1"/>
                </a:solidFill>
                <a:latin typeface="+mn-ea"/>
                <a:ea typeface="+mn-ea"/>
              </a:rPr>
              <a:t>連携・協力の場</a:t>
            </a:r>
            <a:endParaRPr lang="en-US" altLang="ja-JP" b="1" dirty="0">
              <a:solidFill>
                <a:schemeClr val="tx1"/>
              </a:solidFill>
              <a:latin typeface="+mn-ea"/>
              <a:ea typeface="+mn-ea"/>
            </a:endParaRPr>
          </a:p>
          <a:p>
            <a:pPr lvl="2">
              <a:buClrTx/>
              <a:buFont typeface="Arial" panose="020B0604020202020204" pitchFamily="34" charset="0"/>
              <a:buChar char="•"/>
              <a:defRPr/>
            </a:pPr>
            <a:r>
              <a:rPr lang="ja-JP" altLang="en-US" sz="1800" dirty="0" smtClean="0">
                <a:solidFill>
                  <a:schemeClr val="tx1"/>
                </a:solidFill>
                <a:latin typeface="+mn-ea"/>
                <a:ea typeface="+mn-ea"/>
              </a:rPr>
              <a:t>大学</a:t>
            </a:r>
            <a:r>
              <a:rPr lang="ja-JP" altLang="en-US" sz="1800" dirty="0">
                <a:solidFill>
                  <a:schemeClr val="tx1"/>
                </a:solidFill>
                <a:latin typeface="+mn-ea"/>
                <a:ea typeface="+mn-ea"/>
              </a:rPr>
              <a:t>図書館員の活動の場（プラットフォーム）を</a:t>
            </a:r>
            <a:r>
              <a:rPr lang="en-US" altLang="ja-JP" sz="1800" dirty="0">
                <a:solidFill>
                  <a:schemeClr val="tx1"/>
                </a:solidFill>
                <a:latin typeface="+mn-ea"/>
                <a:ea typeface="+mn-ea"/>
              </a:rPr>
              <a:t>NII</a:t>
            </a:r>
            <a:r>
              <a:rPr lang="ja-JP" altLang="en-US" sz="1800" dirty="0">
                <a:solidFill>
                  <a:schemeClr val="tx1"/>
                </a:solidFill>
                <a:latin typeface="+mn-ea"/>
                <a:ea typeface="+mn-ea"/>
              </a:rPr>
              <a:t>が提供</a:t>
            </a:r>
            <a:endParaRPr lang="en-US" altLang="ja-JP" sz="1800" dirty="0">
              <a:solidFill>
                <a:schemeClr val="tx1"/>
              </a:solidFill>
              <a:latin typeface="+mn-ea"/>
              <a:ea typeface="+mn-ea"/>
            </a:endParaRPr>
          </a:p>
          <a:p>
            <a:pPr lvl="4">
              <a:buClrTx/>
              <a:buFont typeface="Arial" panose="020B0604020202020204" pitchFamily="34" charset="0"/>
              <a:buChar char="•"/>
              <a:defRPr/>
            </a:pPr>
            <a:r>
              <a:rPr lang="ja-JP" altLang="en-US" sz="1800" dirty="0" smtClean="0">
                <a:solidFill>
                  <a:schemeClr val="tx1"/>
                </a:solidFill>
                <a:latin typeface="+mn-ea"/>
                <a:ea typeface="+mn-ea"/>
              </a:rPr>
              <a:t>情報</a:t>
            </a:r>
            <a:r>
              <a:rPr lang="ja-JP" altLang="en-US" sz="1800" dirty="0">
                <a:solidFill>
                  <a:schemeClr val="tx1"/>
                </a:solidFill>
                <a:latin typeface="+mn-ea"/>
                <a:ea typeface="+mn-ea"/>
              </a:rPr>
              <a:t>と課題の共有</a:t>
            </a:r>
            <a:endParaRPr lang="en-US" altLang="ja-JP" sz="1800" dirty="0">
              <a:solidFill>
                <a:schemeClr val="tx1"/>
              </a:solidFill>
              <a:latin typeface="+mn-ea"/>
              <a:ea typeface="+mn-ea"/>
            </a:endParaRPr>
          </a:p>
          <a:p>
            <a:pPr lvl="4">
              <a:buClrTx/>
              <a:buFont typeface="Arial" panose="020B0604020202020204" pitchFamily="34" charset="0"/>
              <a:buChar char="•"/>
              <a:defRPr/>
            </a:pPr>
            <a:r>
              <a:rPr lang="ja-JP" altLang="en-US" sz="1800" dirty="0" smtClean="0">
                <a:solidFill>
                  <a:schemeClr val="tx1"/>
                </a:solidFill>
                <a:latin typeface="+mn-ea"/>
                <a:ea typeface="+mn-ea"/>
              </a:rPr>
              <a:t>共同</a:t>
            </a:r>
            <a:r>
              <a:rPr lang="ja-JP" altLang="en-US" sz="1800" dirty="0">
                <a:solidFill>
                  <a:schemeClr val="tx1"/>
                </a:solidFill>
                <a:latin typeface="+mn-ea"/>
                <a:ea typeface="+mn-ea"/>
              </a:rPr>
              <a:t>事業</a:t>
            </a:r>
            <a:endParaRPr lang="en-US" altLang="ja-JP" sz="1800" dirty="0">
              <a:solidFill>
                <a:schemeClr val="tx1"/>
              </a:solidFill>
              <a:latin typeface="+mn-ea"/>
              <a:ea typeface="+mn-ea"/>
            </a:endParaRPr>
          </a:p>
          <a:p>
            <a:pPr lvl="4">
              <a:buClrTx/>
              <a:buFont typeface="Arial" panose="020B0604020202020204" pitchFamily="34" charset="0"/>
              <a:buChar char="•"/>
              <a:defRPr/>
            </a:pPr>
            <a:r>
              <a:rPr lang="ja-JP" altLang="en-US" sz="1800" dirty="0" smtClean="0">
                <a:solidFill>
                  <a:schemeClr val="tx1"/>
                </a:solidFill>
                <a:latin typeface="+mn-ea"/>
                <a:ea typeface="+mn-ea"/>
              </a:rPr>
              <a:t>人材</a:t>
            </a:r>
            <a:r>
              <a:rPr lang="ja-JP" altLang="en-US" sz="1800" dirty="0">
                <a:solidFill>
                  <a:schemeClr val="tx1"/>
                </a:solidFill>
                <a:latin typeface="+mn-ea"/>
                <a:ea typeface="+mn-ea"/>
              </a:rPr>
              <a:t>育成のインキュベータ</a:t>
            </a:r>
          </a:p>
          <a:p>
            <a:pPr>
              <a:lnSpc>
                <a:spcPct val="200000"/>
              </a:lnSpc>
              <a:defRPr/>
            </a:pPr>
            <a:endParaRPr lang="en-US" altLang="ja-JP" sz="2400" dirty="0">
              <a:solidFill>
                <a:schemeClr val="tx1"/>
              </a:solidFill>
            </a:endParaRPr>
          </a:p>
        </p:txBody>
      </p:sp>
      <p:sp>
        <p:nvSpPr>
          <p:cNvPr id="47109"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886F06F7-C96C-47BC-95FA-452B7775B778}" type="slidenum">
              <a:rPr lang="ja-JP" altLang="en-US" sz="1400">
                <a:solidFill>
                  <a:srgbClr val="000000"/>
                </a:solidFill>
                <a:latin typeface="Arial" charset="0"/>
              </a:rPr>
              <a:pPr algn="r"/>
              <a:t>33</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ー 2"/>
          <p:cNvSpPr>
            <a:spLocks noGrp="1"/>
          </p:cNvSpPr>
          <p:nvPr>
            <p:ph type="sldNum" sz="quarter" idx="10"/>
          </p:nvPr>
        </p:nvSpPr>
        <p:spPr>
          <a:xfrm>
            <a:off x="8027988" y="6416675"/>
            <a:ext cx="984250" cy="441325"/>
          </a:xfrm>
          <a:noFill/>
        </p:spPr>
        <p:txBody>
          <a:bodyPr/>
          <a:lstStyle/>
          <a:p>
            <a:fld id="{02DFC86F-8D06-4FFB-9B58-A66526F5A52F}" type="slidenum">
              <a:rPr lang="ja-JP" altLang="en-US" smtClean="0">
                <a:solidFill>
                  <a:srgbClr val="FFFFFF"/>
                </a:solidFill>
                <a:latin typeface="Calibri" pitchFamily="34" charset="0"/>
                <a:ea typeface="ＭＳ Ｐゴシック" charset="-128"/>
              </a:rPr>
              <a:pPr/>
              <a:t>34</a:t>
            </a:fld>
            <a:endParaRPr lang="ja-JP" altLang="en-US" smtClean="0">
              <a:solidFill>
                <a:srgbClr val="FFFFFF"/>
              </a:solidFill>
              <a:latin typeface="Calibri" pitchFamily="34" charset="0"/>
              <a:ea typeface="ＭＳ Ｐゴシック" charset="-128"/>
            </a:endParaRPr>
          </a:p>
        </p:txBody>
      </p:sp>
      <p:sp>
        <p:nvSpPr>
          <p:cNvPr id="48131" name="正方形/長方形 3"/>
          <p:cNvSpPr>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r>
              <a:rPr lang="ja-JP" altLang="en-US" sz="2800">
                <a:latin typeface="Arial" charset="0"/>
              </a:rPr>
              <a:t>大学図書館の皆様への期待</a:t>
            </a:r>
          </a:p>
        </p:txBody>
      </p:sp>
      <p:sp>
        <p:nvSpPr>
          <p:cNvPr id="48132" name="コンテンツ プレースホルダー 2"/>
          <p:cNvSpPr txBox="1">
            <a:spLocks/>
          </p:cNvSpPr>
          <p:nvPr/>
        </p:nvSpPr>
        <p:spPr bwMode="auto">
          <a:xfrm>
            <a:off x="323850" y="981075"/>
            <a:ext cx="8496300" cy="4716463"/>
          </a:xfrm>
          <a:prstGeom prst="rect">
            <a:avLst/>
          </a:prstGeom>
          <a:noFill/>
          <a:ln w="9525">
            <a:noFill/>
            <a:miter lim="800000"/>
            <a:headEnd/>
            <a:tailEnd/>
          </a:ln>
        </p:spPr>
        <p:txBody>
          <a:bodyPr/>
          <a:lstStyle/>
          <a:p>
            <a:pPr marL="90488" indent="-90488">
              <a:lnSpc>
                <a:spcPct val="90000"/>
              </a:lnSpc>
              <a:spcBef>
                <a:spcPts val="1200"/>
              </a:spcBef>
              <a:spcAft>
                <a:spcPts val="200"/>
              </a:spcAft>
              <a:buFont typeface="Calibri" pitchFamily="34" charset="0"/>
              <a:buChar char=" "/>
            </a:pPr>
            <a:r>
              <a:rPr lang="ja-JP" altLang="en-US" sz="2400">
                <a:latin typeface="Arial" charset="0"/>
              </a:rPr>
              <a:t>連携活動を共に進めましょう</a:t>
            </a:r>
            <a:endParaRPr lang="en-US" altLang="ja-JP" sz="2400">
              <a:latin typeface="Arial" charset="0"/>
            </a:endParaRPr>
          </a:p>
          <a:p>
            <a:pPr marL="200025" lvl="1">
              <a:lnSpc>
                <a:spcPct val="90000"/>
              </a:lnSpc>
              <a:spcBef>
                <a:spcPts val="200"/>
              </a:spcBef>
              <a:spcAft>
                <a:spcPts val="400"/>
              </a:spcAft>
              <a:buClr>
                <a:schemeClr val="accent1"/>
              </a:buClr>
              <a:buFont typeface="Calibri" pitchFamily="34" charset="0"/>
              <a:buNone/>
            </a:pPr>
            <a:endParaRPr lang="en-US" altLang="ja-JP">
              <a:latin typeface="Arial" charset="0"/>
            </a:endParaRPr>
          </a:p>
          <a:p>
            <a:pPr marL="200025" lvl="1">
              <a:lnSpc>
                <a:spcPct val="90000"/>
              </a:lnSpc>
              <a:spcBef>
                <a:spcPts val="200"/>
              </a:spcBef>
              <a:spcAft>
                <a:spcPts val="400"/>
              </a:spcAft>
              <a:buFont typeface="Arial" charset="0"/>
              <a:buChar char="•"/>
            </a:pPr>
            <a:r>
              <a:rPr lang="ja-JP" altLang="en-US">
                <a:latin typeface="Arial" charset="0"/>
              </a:rPr>
              <a:t>連携・協力推進会議の各種委員会活動への参画</a:t>
            </a:r>
            <a:endParaRPr lang="en-US" altLang="ja-JP">
              <a:latin typeface="Arial" charset="0"/>
            </a:endParaRPr>
          </a:p>
          <a:p>
            <a:pPr marL="668338" lvl="2" indent="-285750">
              <a:lnSpc>
                <a:spcPct val="90000"/>
              </a:lnSpc>
              <a:spcBef>
                <a:spcPts val="200"/>
              </a:spcBef>
              <a:spcAft>
                <a:spcPts val="400"/>
              </a:spcAft>
              <a:buFontTx/>
              <a:buChar char="•"/>
            </a:pPr>
            <a:r>
              <a:rPr lang="en-US" altLang="ja-JP" sz="1800">
                <a:latin typeface="Arial" charset="0"/>
              </a:rPr>
              <a:t>JUSTICE</a:t>
            </a:r>
            <a:r>
              <a:rPr lang="ja-JP" altLang="en-US" sz="1800">
                <a:latin typeface="Arial" charset="0"/>
              </a:rPr>
              <a:t>運営委員・作業部会員　（交渉、調査、広報など）</a:t>
            </a:r>
            <a:endParaRPr lang="en-US" altLang="ja-JP" sz="1800">
              <a:latin typeface="Arial" charset="0"/>
            </a:endParaRPr>
          </a:p>
          <a:p>
            <a:pPr marL="668338" lvl="2" indent="-285750">
              <a:lnSpc>
                <a:spcPct val="90000"/>
              </a:lnSpc>
              <a:spcBef>
                <a:spcPts val="200"/>
              </a:spcBef>
              <a:spcAft>
                <a:spcPts val="400"/>
              </a:spcAft>
              <a:buFontTx/>
              <a:buChar char="•"/>
            </a:pPr>
            <a:r>
              <a:rPr lang="ja-JP" altLang="en-US" sz="1800">
                <a:latin typeface="Arial" charset="0"/>
              </a:rPr>
              <a:t>機関リポジトリ推進委員会委員・協力員</a:t>
            </a:r>
            <a:endParaRPr lang="en-US" altLang="ja-JP" sz="1800">
              <a:latin typeface="Arial" charset="0"/>
            </a:endParaRPr>
          </a:p>
          <a:p>
            <a:pPr marL="668338" lvl="2" indent="-285750">
              <a:lnSpc>
                <a:spcPct val="90000"/>
              </a:lnSpc>
              <a:spcBef>
                <a:spcPts val="200"/>
              </a:spcBef>
              <a:spcAft>
                <a:spcPts val="400"/>
              </a:spcAft>
              <a:buClr>
                <a:schemeClr val="accent1"/>
              </a:buClr>
              <a:buFont typeface="Calibri" pitchFamily="34" charset="0"/>
              <a:buNone/>
            </a:pPr>
            <a:r>
              <a:rPr lang="ja-JP" altLang="en-US" sz="1800">
                <a:latin typeface="Arial" charset="0"/>
              </a:rPr>
              <a:t>　　　　　　　　　　　（</a:t>
            </a:r>
            <a:r>
              <a:rPr lang="en-US" altLang="ja-JP" sz="1800">
                <a:latin typeface="Arial" charset="0"/>
              </a:rPr>
              <a:t>OA</a:t>
            </a:r>
            <a:r>
              <a:rPr lang="ja-JP" altLang="en-US" sz="1800">
                <a:latin typeface="Arial" charset="0"/>
              </a:rPr>
              <a:t>方針、基盤高度化、コンテンツ充実、研修・人材育成など）</a:t>
            </a:r>
            <a:endParaRPr lang="en-US" altLang="ja-JP" sz="1400">
              <a:latin typeface="Arial" charset="0"/>
            </a:endParaRPr>
          </a:p>
          <a:p>
            <a:pPr marL="668338" lvl="2" indent="-285750">
              <a:lnSpc>
                <a:spcPct val="90000"/>
              </a:lnSpc>
              <a:spcBef>
                <a:spcPts val="200"/>
              </a:spcBef>
              <a:spcAft>
                <a:spcPts val="400"/>
              </a:spcAft>
              <a:buFontTx/>
              <a:buChar char="•"/>
            </a:pPr>
            <a:r>
              <a:rPr lang="ja-JP" altLang="en-US" sz="1800">
                <a:latin typeface="Arial" charset="0"/>
              </a:rPr>
              <a:t>これからの学術情報システム構築検討委員会委員・作業部会員</a:t>
            </a:r>
            <a:endParaRPr lang="en-US" altLang="ja-JP" sz="1800">
              <a:latin typeface="Arial" charset="0"/>
            </a:endParaRPr>
          </a:p>
          <a:p>
            <a:pPr marL="668338" lvl="2" indent="-285750">
              <a:lnSpc>
                <a:spcPct val="90000"/>
              </a:lnSpc>
              <a:spcBef>
                <a:spcPts val="200"/>
              </a:spcBef>
              <a:spcAft>
                <a:spcPts val="400"/>
              </a:spcAft>
              <a:buClr>
                <a:schemeClr val="accent1"/>
              </a:buClr>
              <a:buFont typeface="Calibri" pitchFamily="34" charset="0"/>
              <a:buNone/>
            </a:pPr>
            <a:r>
              <a:rPr lang="ja-JP" altLang="en-US" sz="1800">
                <a:latin typeface="Arial" charset="0"/>
              </a:rPr>
              <a:t>　　　　　　　　　　　（</a:t>
            </a:r>
            <a:r>
              <a:rPr lang="en-US" altLang="ja-JP" sz="1800">
                <a:latin typeface="Arial" charset="0"/>
              </a:rPr>
              <a:t>NACSIS-CAT/ILL</a:t>
            </a:r>
            <a:r>
              <a:rPr lang="ja-JP" altLang="en-US" sz="1800">
                <a:latin typeface="Arial" charset="0"/>
              </a:rPr>
              <a:t>検討、電子リソースデータ共有など）</a:t>
            </a:r>
            <a:endParaRPr lang="en-US" altLang="ja-JP" sz="1800">
              <a:latin typeface="Arial" charset="0"/>
            </a:endParaRPr>
          </a:p>
          <a:p>
            <a:pPr marL="200025" lvl="1">
              <a:lnSpc>
                <a:spcPct val="90000"/>
              </a:lnSpc>
              <a:spcBef>
                <a:spcPts val="200"/>
              </a:spcBef>
              <a:spcAft>
                <a:spcPts val="400"/>
              </a:spcAft>
              <a:buFont typeface="Arial" charset="0"/>
              <a:buChar char="•"/>
            </a:pPr>
            <a:r>
              <a:rPr lang="ja-JP" altLang="en-US">
                <a:latin typeface="Arial" charset="0"/>
              </a:rPr>
              <a:t>教育研修事業での連携</a:t>
            </a:r>
            <a:endParaRPr lang="en-US" altLang="ja-JP">
              <a:latin typeface="Arial" charset="0"/>
            </a:endParaRPr>
          </a:p>
          <a:p>
            <a:pPr marL="668338" lvl="2" indent="-285750">
              <a:lnSpc>
                <a:spcPct val="90000"/>
              </a:lnSpc>
              <a:spcBef>
                <a:spcPts val="200"/>
              </a:spcBef>
              <a:spcAft>
                <a:spcPts val="400"/>
              </a:spcAft>
              <a:buFontTx/>
              <a:buChar char="•"/>
            </a:pPr>
            <a:r>
              <a:rPr lang="ja-JP" altLang="en-US" sz="1800">
                <a:latin typeface="Arial" charset="0"/>
              </a:rPr>
              <a:t>研修の講師</a:t>
            </a:r>
            <a:endParaRPr lang="en-US" altLang="ja-JP" sz="1800">
              <a:latin typeface="Arial" charset="0"/>
            </a:endParaRPr>
          </a:p>
          <a:p>
            <a:pPr marL="668338" lvl="2" indent="-285750">
              <a:lnSpc>
                <a:spcPct val="90000"/>
              </a:lnSpc>
              <a:spcBef>
                <a:spcPts val="200"/>
              </a:spcBef>
              <a:spcAft>
                <a:spcPts val="400"/>
              </a:spcAft>
              <a:buFontTx/>
              <a:buChar char="•"/>
            </a:pPr>
            <a:r>
              <a:rPr lang="ja-JP" altLang="en-US" sz="1800">
                <a:latin typeface="Arial" charset="0"/>
              </a:rPr>
              <a:t>共催・会場提供</a:t>
            </a:r>
            <a:endParaRPr lang="en-US" altLang="ja-JP" sz="1800">
              <a:latin typeface="Arial" charset="0"/>
            </a:endParaRPr>
          </a:p>
          <a:p>
            <a:pPr marL="200025" lvl="1">
              <a:lnSpc>
                <a:spcPct val="90000"/>
              </a:lnSpc>
              <a:spcBef>
                <a:spcPts val="200"/>
              </a:spcBef>
              <a:spcAft>
                <a:spcPts val="400"/>
              </a:spcAft>
              <a:buFont typeface="Arial" charset="0"/>
              <a:buChar char="•"/>
            </a:pPr>
            <a:r>
              <a:rPr lang="ja-JP" altLang="en-US">
                <a:latin typeface="Arial" charset="0"/>
              </a:rPr>
              <a:t>国際連携活動への参加</a:t>
            </a:r>
            <a:endParaRPr lang="en-US" altLang="ja-JP">
              <a:latin typeface="Arial" charset="0"/>
            </a:endParaRPr>
          </a:p>
          <a:p>
            <a:pPr marL="668338" lvl="2" indent="-285750">
              <a:lnSpc>
                <a:spcPct val="90000"/>
              </a:lnSpc>
              <a:spcBef>
                <a:spcPts val="200"/>
              </a:spcBef>
              <a:spcAft>
                <a:spcPts val="400"/>
              </a:spcAft>
              <a:buFontTx/>
              <a:buChar char="•"/>
            </a:pPr>
            <a:r>
              <a:rPr lang="ja-JP" altLang="en-US" sz="1800">
                <a:latin typeface="Arial" charset="0"/>
              </a:rPr>
              <a:t>オープンアクセス、機関リポジトリ等の国際会議参加</a:t>
            </a:r>
            <a:endParaRPr lang="en-US" altLang="ja-JP" sz="1800">
              <a:latin typeface="Arial" charset="0"/>
            </a:endParaRPr>
          </a:p>
          <a:p>
            <a:pPr marL="668338" lvl="2" indent="-285750">
              <a:lnSpc>
                <a:spcPct val="90000"/>
              </a:lnSpc>
              <a:spcBef>
                <a:spcPts val="200"/>
              </a:spcBef>
              <a:spcAft>
                <a:spcPts val="400"/>
              </a:spcAft>
              <a:buFontTx/>
              <a:buChar char="•"/>
            </a:pPr>
            <a:r>
              <a:rPr lang="en-US" altLang="ja-JP" sz="1800">
                <a:latin typeface="Arial" charset="0"/>
              </a:rPr>
              <a:t>SPARC</a:t>
            </a:r>
            <a:r>
              <a:rPr lang="ja-JP" altLang="en-US" sz="1800">
                <a:latin typeface="Arial" charset="0"/>
              </a:rPr>
              <a:t> </a:t>
            </a:r>
            <a:r>
              <a:rPr lang="en-US" altLang="ja-JP" sz="1800">
                <a:latin typeface="Arial" charset="0"/>
              </a:rPr>
              <a:t>Japan</a:t>
            </a:r>
            <a:r>
              <a:rPr lang="ja-JP" altLang="en-US" sz="1800">
                <a:latin typeface="Arial" charset="0"/>
              </a:rPr>
              <a:t>セミナー企画</a:t>
            </a:r>
            <a:endParaRPr lang="en-US" altLang="ja-JP" sz="1800">
              <a:latin typeface="Arial" charset="0"/>
            </a:endParaRPr>
          </a:p>
          <a:p>
            <a:pPr marL="668338" lvl="2" indent="-285750">
              <a:lnSpc>
                <a:spcPct val="90000"/>
              </a:lnSpc>
              <a:spcBef>
                <a:spcPts val="200"/>
              </a:spcBef>
              <a:spcAft>
                <a:spcPts val="400"/>
              </a:spcAft>
              <a:buClr>
                <a:schemeClr val="accent1"/>
              </a:buClr>
              <a:buFont typeface="Calibri" pitchFamily="34" charset="0"/>
              <a:buNone/>
            </a:pPr>
            <a:endParaRPr lang="en-US" altLang="ja-JP" sz="1800">
              <a:latin typeface="Arial" charset="0"/>
            </a:endParaRPr>
          </a:p>
          <a:p>
            <a:pPr marL="668338" lvl="2" indent="-285750">
              <a:lnSpc>
                <a:spcPct val="90000"/>
              </a:lnSpc>
              <a:spcBef>
                <a:spcPts val="200"/>
              </a:spcBef>
              <a:spcAft>
                <a:spcPts val="400"/>
              </a:spcAft>
              <a:buClr>
                <a:schemeClr val="accent1"/>
              </a:buClr>
            </a:pPr>
            <a:endParaRPr lang="en-US" altLang="ja-JP" sz="1400">
              <a:latin typeface="Arial" charset="0"/>
            </a:endParaRPr>
          </a:p>
        </p:txBody>
      </p:sp>
      <p:sp>
        <p:nvSpPr>
          <p:cNvPr id="48133"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7B397FCE-731F-4534-BF1A-7B37F03CD671}" type="slidenum">
              <a:rPr lang="ja-JP" altLang="en-US" sz="1400">
                <a:solidFill>
                  <a:srgbClr val="000000"/>
                </a:solidFill>
                <a:latin typeface="Arial" charset="0"/>
              </a:rPr>
              <a:pPr algn="r"/>
              <a:t>34</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2"/>
          <p:cNvSpPr>
            <a:spLocks noGrp="1"/>
          </p:cNvSpPr>
          <p:nvPr>
            <p:ph type="sldNum" sz="quarter" idx="10"/>
          </p:nvPr>
        </p:nvSpPr>
        <p:spPr>
          <a:xfrm>
            <a:off x="8027988" y="6416675"/>
            <a:ext cx="984250" cy="441325"/>
          </a:xfrm>
          <a:noFill/>
        </p:spPr>
        <p:txBody>
          <a:bodyPr/>
          <a:lstStyle/>
          <a:p>
            <a:fld id="{605F9E94-72D3-4135-A694-31BC5E90D3AA}" type="slidenum">
              <a:rPr lang="ja-JP" altLang="en-US" sz="1600" smtClean="0">
                <a:solidFill>
                  <a:srgbClr val="FFFFFF"/>
                </a:solidFill>
                <a:latin typeface="Calibri" pitchFamily="34" charset="0"/>
                <a:ea typeface="ＭＳ Ｐゴシック" charset="-128"/>
              </a:rPr>
              <a:pPr/>
              <a:t>3</a:t>
            </a:fld>
            <a:endParaRPr lang="ja-JP" altLang="en-US" sz="1600" smtClean="0">
              <a:solidFill>
                <a:srgbClr val="FFFFFF"/>
              </a:solidFill>
              <a:latin typeface="Calibri" pitchFamily="34" charset="0"/>
              <a:ea typeface="ＭＳ Ｐゴシック" charset="-128"/>
            </a:endParaRPr>
          </a:p>
        </p:txBody>
      </p:sp>
      <p:sp>
        <p:nvSpPr>
          <p:cNvPr id="10244" name="正方形/長方形 41"/>
          <p:cNvSpPr>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p"/>
              <a:defRPr kumimoji="1" sz="2800">
                <a:solidFill>
                  <a:schemeClr val="tx1"/>
                </a:solidFill>
                <a:latin typeface="Arial" charset="0"/>
                <a:ea typeface="ＭＳ Ｐゴシック" charset="-128"/>
              </a:defRPr>
            </a:lvl1pPr>
            <a:lvl2pPr marL="742950" indent="-285750" eaLnBrk="0" hangingPunct="0">
              <a:spcBef>
                <a:spcPct val="20000"/>
              </a:spcBef>
              <a:buFont typeface="Wingdings" pitchFamily="2" charset="2"/>
              <a:buChar char="Ø"/>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defRPr/>
            </a:pPr>
            <a:r>
              <a:rPr lang="ja-JP" altLang="en-US" dirty="0" smtClean="0">
                <a:latin typeface="+mj-ea"/>
                <a:ea typeface="+mj-ea"/>
              </a:rPr>
              <a:t>次世代学術情報基盤</a:t>
            </a:r>
          </a:p>
        </p:txBody>
      </p:sp>
      <p:sp>
        <p:nvSpPr>
          <p:cNvPr id="10245"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F3710B82-2030-447D-9D33-11D15602AC55}" type="slidenum">
              <a:rPr lang="ja-JP" altLang="en-US" sz="1400">
                <a:solidFill>
                  <a:srgbClr val="000000"/>
                </a:solidFill>
                <a:latin typeface="Arial" charset="0"/>
              </a:rPr>
              <a:pPr algn="r"/>
              <a:t>3</a:t>
            </a:fld>
            <a:endParaRPr lang="ja-JP" altLang="en-US" sz="1400">
              <a:solidFill>
                <a:srgbClr val="000000"/>
              </a:solidFill>
              <a:latin typeface="Arial" charset="0"/>
            </a:endParaRPr>
          </a:p>
        </p:txBody>
      </p:sp>
      <p:sp>
        <p:nvSpPr>
          <p:cNvPr id="43" name="タイトル 1"/>
          <p:cNvSpPr txBox="1">
            <a:spLocks/>
          </p:cNvSpPr>
          <p:nvPr/>
        </p:nvSpPr>
        <p:spPr>
          <a:xfrm>
            <a:off x="457200" y="533400"/>
            <a:ext cx="8579296" cy="990600"/>
          </a:xfrm>
          <a:prstGeom prst="rect">
            <a:avLst/>
          </a:prstGeo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0" cap="none" spc="0" normalizeH="0" baseline="0" noProof="0" smtClean="0">
                <a:ln>
                  <a:noFill/>
                </a:ln>
                <a:solidFill>
                  <a:schemeClr val="tx1"/>
                </a:solidFill>
                <a:effectLst/>
                <a:uLnTx/>
                <a:uFillTx/>
                <a:latin typeface="+mj-lt"/>
                <a:ea typeface="+mj-ea"/>
                <a:cs typeface="+mj-cs"/>
              </a:rPr>
              <a:t>大学などの学術研究・教育活動の連携・推進</a:t>
            </a:r>
            <a:endParaRPr kumimoji="1" lang="ja-JP" altLang="en-US" sz="2400" b="1" i="0" u="none" strike="noStrike" kern="0" cap="none" spc="0" normalizeH="0" baseline="0" noProof="0" dirty="0">
              <a:ln>
                <a:noFill/>
              </a:ln>
              <a:solidFill>
                <a:schemeClr val="tx1"/>
              </a:solidFill>
              <a:effectLst/>
              <a:uLnTx/>
              <a:uFillTx/>
              <a:latin typeface="+mj-lt"/>
              <a:ea typeface="+mj-ea"/>
              <a:cs typeface="+mj-cs"/>
            </a:endParaRPr>
          </a:p>
        </p:txBody>
      </p:sp>
      <p:grpSp>
        <p:nvGrpSpPr>
          <p:cNvPr id="44" name="グループ化 43"/>
          <p:cNvGrpSpPr/>
          <p:nvPr/>
        </p:nvGrpSpPr>
        <p:grpSpPr>
          <a:xfrm>
            <a:off x="323528" y="1202419"/>
            <a:ext cx="8424936" cy="5443496"/>
            <a:chOff x="323528" y="1202419"/>
            <a:chExt cx="8424936" cy="5443496"/>
          </a:xfrm>
        </p:grpSpPr>
        <p:sp>
          <p:nvSpPr>
            <p:cNvPr id="45" name="角丸四角形 44"/>
            <p:cNvSpPr/>
            <p:nvPr/>
          </p:nvSpPr>
          <p:spPr bwMode="auto">
            <a:xfrm>
              <a:off x="323528" y="1432972"/>
              <a:ext cx="8424936" cy="5212943"/>
            </a:xfrm>
            <a:prstGeom prst="roundRect">
              <a:avLst>
                <a:gd name="adj" fmla="val 4927"/>
              </a:avLst>
            </a:prstGeom>
            <a:solidFill>
              <a:srgbClr val="BCDDE2"/>
            </a:solidFill>
            <a:ln w="9525">
              <a:noFill/>
              <a:miter lim="800000"/>
              <a:headEnd/>
              <a:tailEnd/>
            </a:ln>
            <a:effectLst>
              <a:outerShdw blurRad="50800" dist="63500" dir="2700000" algn="tl" rotWithShape="0">
                <a:prstClr val="black">
                  <a:alpha val="40000"/>
                </a:prstClr>
              </a:outerShdw>
            </a:effectLst>
          </p:spPr>
          <p:txBody>
            <a:bodyPr wrap="none" rtlCol="0" anchor="ctr"/>
            <a:lstStyle/>
            <a:p>
              <a:pPr algn="l">
                <a:spcBef>
                  <a:spcPct val="0"/>
                </a:spcBef>
              </a:pPr>
              <a:endParaRPr kumimoji="1" lang="ja-JP" altLang="en-US" sz="1800" b="0">
                <a:solidFill>
                  <a:srgbClr val="333333"/>
                </a:solidFill>
                <a:latin typeface="+mn-ea"/>
                <a:ea typeface="+mn-ea"/>
              </a:endParaRPr>
            </a:p>
          </p:txBody>
        </p:sp>
        <p:sp>
          <p:nvSpPr>
            <p:cNvPr id="46" name="フリーフォーム 45"/>
            <p:cNvSpPr/>
            <p:nvPr/>
          </p:nvSpPr>
          <p:spPr bwMode="auto">
            <a:xfrm>
              <a:off x="901109" y="1202419"/>
              <a:ext cx="7269774" cy="5408095"/>
            </a:xfrm>
            <a:custGeom>
              <a:avLst/>
              <a:gdLst>
                <a:gd name="connsiteX0" fmla="*/ 1762699 w 7160964"/>
                <a:gd name="connsiteY0" fmla="*/ 1145754 h 5420299"/>
                <a:gd name="connsiteX1" fmla="*/ 3591499 w 7160964"/>
                <a:gd name="connsiteY1" fmla="*/ 0 h 5420299"/>
                <a:gd name="connsiteX2" fmla="*/ 5431316 w 7160964"/>
                <a:gd name="connsiteY2" fmla="*/ 1145754 h 5420299"/>
                <a:gd name="connsiteX3" fmla="*/ 4439798 w 7160964"/>
                <a:gd name="connsiteY3" fmla="*/ 1167788 h 5420299"/>
                <a:gd name="connsiteX4" fmla="*/ 7160964 w 7160964"/>
                <a:gd name="connsiteY4" fmla="*/ 5420299 h 5420299"/>
                <a:gd name="connsiteX5" fmla="*/ 0 w 7160964"/>
                <a:gd name="connsiteY5" fmla="*/ 5387248 h 5420299"/>
                <a:gd name="connsiteX6" fmla="*/ 2699133 w 7160964"/>
                <a:gd name="connsiteY6" fmla="*/ 1134737 h 5420299"/>
                <a:gd name="connsiteX0" fmla="*/ 1762699 w 7160964"/>
                <a:gd name="connsiteY0" fmla="*/ 1112703 h 5420299"/>
                <a:gd name="connsiteX1" fmla="*/ 3591499 w 7160964"/>
                <a:gd name="connsiteY1" fmla="*/ 0 h 5420299"/>
                <a:gd name="connsiteX2" fmla="*/ 5431316 w 7160964"/>
                <a:gd name="connsiteY2" fmla="*/ 1145754 h 5420299"/>
                <a:gd name="connsiteX3" fmla="*/ 4439798 w 7160964"/>
                <a:gd name="connsiteY3" fmla="*/ 1167788 h 5420299"/>
                <a:gd name="connsiteX4" fmla="*/ 7160964 w 7160964"/>
                <a:gd name="connsiteY4" fmla="*/ 5420299 h 5420299"/>
                <a:gd name="connsiteX5" fmla="*/ 0 w 7160964"/>
                <a:gd name="connsiteY5" fmla="*/ 5387248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31316 w 7160964"/>
                <a:gd name="connsiteY2" fmla="*/ 1145754 h 5420299"/>
                <a:gd name="connsiteX3" fmla="*/ 4439798 w 7160964"/>
                <a:gd name="connsiteY3" fmla="*/ 1167788 h 5420299"/>
                <a:gd name="connsiteX4" fmla="*/ 7160964 w 7160964"/>
                <a:gd name="connsiteY4" fmla="*/ 5420299 h 5420299"/>
                <a:gd name="connsiteX5" fmla="*/ 0 w 7160964"/>
                <a:gd name="connsiteY5" fmla="*/ 5387248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87248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34737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56771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34737 h 5420299"/>
                <a:gd name="connsiteX0" fmla="*/ 1762699 w 7160964"/>
                <a:gd name="connsiteY0" fmla="*/ 1112703 h 5420299"/>
                <a:gd name="connsiteX1" fmla="*/ 3569466 w 7160964"/>
                <a:gd name="connsiteY1" fmla="*/ 0 h 5420299"/>
                <a:gd name="connsiteX2" fmla="*/ 5464367 w 7160964"/>
                <a:gd name="connsiteY2" fmla="*/ 1156771 h 5420299"/>
                <a:gd name="connsiteX3" fmla="*/ 4439798 w 7160964"/>
                <a:gd name="connsiteY3" fmla="*/ 1167788 h 5420299"/>
                <a:gd name="connsiteX4" fmla="*/ 7160964 w 7160964"/>
                <a:gd name="connsiteY4" fmla="*/ 5420299 h 5420299"/>
                <a:gd name="connsiteX5" fmla="*/ 0 w 7160964"/>
                <a:gd name="connsiteY5" fmla="*/ 5398265 h 5420299"/>
                <a:gd name="connsiteX6" fmla="*/ 2699133 w 7160964"/>
                <a:gd name="connsiteY6" fmla="*/ 1112298 h 5420299"/>
                <a:gd name="connsiteX0" fmla="*/ 1762699 w 7160964"/>
                <a:gd name="connsiteY0" fmla="*/ 1112703 h 5420299"/>
                <a:gd name="connsiteX1" fmla="*/ 3569466 w 7160964"/>
                <a:gd name="connsiteY1" fmla="*/ 0 h 5420299"/>
                <a:gd name="connsiteX2" fmla="*/ 5464367 w 7160964"/>
                <a:gd name="connsiteY2" fmla="*/ 1156771 h 5420299"/>
                <a:gd name="connsiteX3" fmla="*/ 4428578 w 7160964"/>
                <a:gd name="connsiteY3" fmla="*/ 1134129 h 5420299"/>
                <a:gd name="connsiteX4" fmla="*/ 7160964 w 7160964"/>
                <a:gd name="connsiteY4" fmla="*/ 5420299 h 5420299"/>
                <a:gd name="connsiteX5" fmla="*/ 0 w 7160964"/>
                <a:gd name="connsiteY5" fmla="*/ 5398265 h 5420299"/>
                <a:gd name="connsiteX6" fmla="*/ 2699133 w 7160964"/>
                <a:gd name="connsiteY6" fmla="*/ 1112298 h 5420299"/>
                <a:gd name="connsiteX0" fmla="*/ 1762699 w 7160964"/>
                <a:gd name="connsiteY0" fmla="*/ 1112703 h 5420299"/>
                <a:gd name="connsiteX1" fmla="*/ 3569466 w 7160964"/>
                <a:gd name="connsiteY1" fmla="*/ 0 h 5420299"/>
                <a:gd name="connsiteX2" fmla="*/ 5464367 w 7160964"/>
                <a:gd name="connsiteY2" fmla="*/ 1156771 h 5420299"/>
                <a:gd name="connsiteX3" fmla="*/ 4422968 w 7160964"/>
                <a:gd name="connsiteY3" fmla="*/ 1117300 h 5420299"/>
                <a:gd name="connsiteX4" fmla="*/ 7160964 w 7160964"/>
                <a:gd name="connsiteY4" fmla="*/ 5420299 h 5420299"/>
                <a:gd name="connsiteX5" fmla="*/ 0 w 7160964"/>
                <a:gd name="connsiteY5" fmla="*/ 5398265 h 5420299"/>
                <a:gd name="connsiteX6" fmla="*/ 2699133 w 7160964"/>
                <a:gd name="connsiteY6" fmla="*/ 1112298 h 5420299"/>
                <a:gd name="connsiteX0" fmla="*/ 1762699 w 7160964"/>
                <a:gd name="connsiteY0" fmla="*/ 1112703 h 5420299"/>
                <a:gd name="connsiteX1" fmla="*/ 3569466 w 7160964"/>
                <a:gd name="connsiteY1" fmla="*/ 0 h 5420299"/>
                <a:gd name="connsiteX2" fmla="*/ 5464367 w 7160964"/>
                <a:gd name="connsiteY2" fmla="*/ 1123112 h 5420299"/>
                <a:gd name="connsiteX3" fmla="*/ 4422968 w 7160964"/>
                <a:gd name="connsiteY3" fmla="*/ 1117300 h 5420299"/>
                <a:gd name="connsiteX4" fmla="*/ 7160964 w 7160964"/>
                <a:gd name="connsiteY4" fmla="*/ 5420299 h 5420299"/>
                <a:gd name="connsiteX5" fmla="*/ 0 w 7160964"/>
                <a:gd name="connsiteY5" fmla="*/ 5398265 h 5420299"/>
                <a:gd name="connsiteX6" fmla="*/ 2699133 w 7160964"/>
                <a:gd name="connsiteY6" fmla="*/ 1112298 h 5420299"/>
                <a:gd name="connsiteX0" fmla="*/ 1762699 w 7160964"/>
                <a:gd name="connsiteY0" fmla="*/ 1118312 h 5425908"/>
                <a:gd name="connsiteX1" fmla="*/ 3614344 w 7160964"/>
                <a:gd name="connsiteY1" fmla="*/ 0 h 5425908"/>
                <a:gd name="connsiteX2" fmla="*/ 5464367 w 7160964"/>
                <a:gd name="connsiteY2" fmla="*/ 1128721 h 5425908"/>
                <a:gd name="connsiteX3" fmla="*/ 4422968 w 7160964"/>
                <a:gd name="connsiteY3" fmla="*/ 1122909 h 5425908"/>
                <a:gd name="connsiteX4" fmla="*/ 7160964 w 7160964"/>
                <a:gd name="connsiteY4" fmla="*/ 5425908 h 5425908"/>
                <a:gd name="connsiteX5" fmla="*/ 0 w 7160964"/>
                <a:gd name="connsiteY5" fmla="*/ 5403874 h 5425908"/>
                <a:gd name="connsiteX6" fmla="*/ 2699133 w 7160964"/>
                <a:gd name="connsiteY6" fmla="*/ 1117907 h 5425908"/>
                <a:gd name="connsiteX0" fmla="*/ 1762699 w 7246024"/>
                <a:gd name="connsiteY0" fmla="*/ 1118312 h 5425908"/>
                <a:gd name="connsiteX1" fmla="*/ 3614344 w 7246024"/>
                <a:gd name="connsiteY1" fmla="*/ 0 h 5425908"/>
                <a:gd name="connsiteX2" fmla="*/ 5464367 w 7246024"/>
                <a:gd name="connsiteY2" fmla="*/ 1128721 h 5425908"/>
                <a:gd name="connsiteX3" fmla="*/ 4422968 w 7246024"/>
                <a:gd name="connsiteY3" fmla="*/ 1122909 h 5425908"/>
                <a:gd name="connsiteX4" fmla="*/ 7246024 w 7246024"/>
                <a:gd name="connsiteY4" fmla="*/ 5425908 h 5425908"/>
                <a:gd name="connsiteX5" fmla="*/ 0 w 7246024"/>
                <a:gd name="connsiteY5" fmla="*/ 5403874 h 5425908"/>
                <a:gd name="connsiteX6" fmla="*/ 2699133 w 7246024"/>
                <a:gd name="connsiteY6" fmla="*/ 1117907 h 5425908"/>
                <a:gd name="connsiteX0" fmla="*/ 1762699 w 7246024"/>
                <a:gd name="connsiteY0" fmla="*/ 1118312 h 5408095"/>
                <a:gd name="connsiteX1" fmla="*/ 3614344 w 7246024"/>
                <a:gd name="connsiteY1" fmla="*/ 0 h 5408095"/>
                <a:gd name="connsiteX2" fmla="*/ 5464367 w 7246024"/>
                <a:gd name="connsiteY2" fmla="*/ 1128721 h 5408095"/>
                <a:gd name="connsiteX3" fmla="*/ 4422968 w 7246024"/>
                <a:gd name="connsiteY3" fmla="*/ 1122909 h 5408095"/>
                <a:gd name="connsiteX4" fmla="*/ 7246024 w 7246024"/>
                <a:gd name="connsiteY4" fmla="*/ 5408095 h 5408095"/>
                <a:gd name="connsiteX5" fmla="*/ 0 w 7246024"/>
                <a:gd name="connsiteY5" fmla="*/ 5403874 h 5408095"/>
                <a:gd name="connsiteX6" fmla="*/ 2699133 w 7246024"/>
                <a:gd name="connsiteY6" fmla="*/ 1117907 h 5408095"/>
                <a:gd name="connsiteX0" fmla="*/ 1762699 w 7257899"/>
                <a:gd name="connsiteY0" fmla="*/ 1118312 h 5403874"/>
                <a:gd name="connsiteX1" fmla="*/ 3614344 w 7257899"/>
                <a:gd name="connsiteY1" fmla="*/ 0 h 5403874"/>
                <a:gd name="connsiteX2" fmla="*/ 5464367 w 7257899"/>
                <a:gd name="connsiteY2" fmla="*/ 1128721 h 5403874"/>
                <a:gd name="connsiteX3" fmla="*/ 4422968 w 7257899"/>
                <a:gd name="connsiteY3" fmla="*/ 1122909 h 5403874"/>
                <a:gd name="connsiteX4" fmla="*/ 7257899 w 7257899"/>
                <a:gd name="connsiteY4" fmla="*/ 5390282 h 5403874"/>
                <a:gd name="connsiteX5" fmla="*/ 0 w 7257899"/>
                <a:gd name="connsiteY5" fmla="*/ 5403874 h 5403874"/>
                <a:gd name="connsiteX6" fmla="*/ 2699133 w 7257899"/>
                <a:gd name="connsiteY6" fmla="*/ 1117907 h 5403874"/>
                <a:gd name="connsiteX0" fmla="*/ 1762699 w 7269774"/>
                <a:gd name="connsiteY0" fmla="*/ 1118312 h 5408095"/>
                <a:gd name="connsiteX1" fmla="*/ 3614344 w 7269774"/>
                <a:gd name="connsiteY1" fmla="*/ 0 h 5408095"/>
                <a:gd name="connsiteX2" fmla="*/ 5464367 w 7269774"/>
                <a:gd name="connsiteY2" fmla="*/ 1128721 h 5408095"/>
                <a:gd name="connsiteX3" fmla="*/ 4422968 w 7269774"/>
                <a:gd name="connsiteY3" fmla="*/ 1122909 h 5408095"/>
                <a:gd name="connsiteX4" fmla="*/ 7269774 w 7269774"/>
                <a:gd name="connsiteY4" fmla="*/ 5408095 h 5408095"/>
                <a:gd name="connsiteX5" fmla="*/ 0 w 7269774"/>
                <a:gd name="connsiteY5" fmla="*/ 5403874 h 5408095"/>
                <a:gd name="connsiteX6" fmla="*/ 2699133 w 7269774"/>
                <a:gd name="connsiteY6" fmla="*/ 1117907 h 5408095"/>
                <a:gd name="connsiteX0" fmla="*/ 1762699 w 7269774"/>
                <a:gd name="connsiteY0" fmla="*/ 1118312 h 5408095"/>
                <a:gd name="connsiteX1" fmla="*/ 3614344 w 7269774"/>
                <a:gd name="connsiteY1" fmla="*/ 0 h 5408095"/>
                <a:gd name="connsiteX2" fmla="*/ 5464367 w 7269774"/>
                <a:gd name="connsiteY2" fmla="*/ 1128721 h 5408095"/>
                <a:gd name="connsiteX3" fmla="*/ 4422968 w 7269774"/>
                <a:gd name="connsiteY3" fmla="*/ 1122909 h 5408095"/>
                <a:gd name="connsiteX4" fmla="*/ 7269774 w 7269774"/>
                <a:gd name="connsiteY4" fmla="*/ 5408095 h 5408095"/>
                <a:gd name="connsiteX5" fmla="*/ 0 w 7269774"/>
                <a:gd name="connsiteY5" fmla="*/ 5403874 h 5408095"/>
                <a:gd name="connsiteX6" fmla="*/ 2699133 w 7269774"/>
                <a:gd name="connsiteY6" fmla="*/ 1117907 h 5408095"/>
                <a:gd name="connsiteX0" fmla="*/ 1762699 w 7269774"/>
                <a:gd name="connsiteY0" fmla="*/ 1118312 h 5408095"/>
                <a:gd name="connsiteX1" fmla="*/ 3614344 w 7269774"/>
                <a:gd name="connsiteY1" fmla="*/ 0 h 5408095"/>
                <a:gd name="connsiteX2" fmla="*/ 5464367 w 7269774"/>
                <a:gd name="connsiteY2" fmla="*/ 1128721 h 5408095"/>
                <a:gd name="connsiteX3" fmla="*/ 4422968 w 7269774"/>
                <a:gd name="connsiteY3" fmla="*/ 1122909 h 5408095"/>
                <a:gd name="connsiteX4" fmla="*/ 7269774 w 7269774"/>
                <a:gd name="connsiteY4" fmla="*/ 5408095 h 5408095"/>
                <a:gd name="connsiteX5" fmla="*/ 0 w 7269774"/>
                <a:gd name="connsiteY5" fmla="*/ 5403874 h 5408095"/>
                <a:gd name="connsiteX6" fmla="*/ 2699133 w 7269774"/>
                <a:gd name="connsiteY6" fmla="*/ 1117907 h 5408095"/>
                <a:gd name="connsiteX0" fmla="*/ 1762699 w 7269774"/>
                <a:gd name="connsiteY0" fmla="*/ 1118312 h 5408095"/>
                <a:gd name="connsiteX1" fmla="*/ 3614344 w 7269774"/>
                <a:gd name="connsiteY1" fmla="*/ 0 h 5408095"/>
                <a:gd name="connsiteX2" fmla="*/ 5464367 w 7269774"/>
                <a:gd name="connsiteY2" fmla="*/ 1128721 h 5408095"/>
                <a:gd name="connsiteX3" fmla="*/ 4422968 w 7269774"/>
                <a:gd name="connsiteY3" fmla="*/ 1122909 h 5408095"/>
                <a:gd name="connsiteX4" fmla="*/ 7269774 w 7269774"/>
                <a:gd name="connsiteY4" fmla="*/ 5408095 h 5408095"/>
                <a:gd name="connsiteX5" fmla="*/ 0 w 7269774"/>
                <a:gd name="connsiteY5" fmla="*/ 5403874 h 5408095"/>
                <a:gd name="connsiteX6" fmla="*/ 2699133 w 7269774"/>
                <a:gd name="connsiteY6" fmla="*/ 1117907 h 540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9774" h="5408095">
                  <a:moveTo>
                    <a:pt x="1762699" y="1118312"/>
                  </a:moveTo>
                  <a:lnTo>
                    <a:pt x="3614344" y="0"/>
                  </a:lnTo>
                  <a:lnTo>
                    <a:pt x="5464367" y="1128721"/>
                  </a:lnTo>
                  <a:lnTo>
                    <a:pt x="4422968" y="1122909"/>
                  </a:lnTo>
                  <a:cubicBezTo>
                    <a:pt x="5087652" y="3025156"/>
                    <a:pt x="5294082" y="3737204"/>
                    <a:pt x="7269774" y="5408095"/>
                  </a:cubicBezTo>
                  <a:lnTo>
                    <a:pt x="0" y="5403874"/>
                  </a:lnTo>
                  <a:cubicBezTo>
                    <a:pt x="1637841" y="3729309"/>
                    <a:pt x="2207045" y="3067893"/>
                    <a:pt x="2699133" y="1117907"/>
                  </a:cubicBezTo>
                </a:path>
              </a:pathLst>
            </a:custGeom>
            <a:solidFill>
              <a:srgbClr val="FFECAF"/>
            </a:solidFill>
            <a:ln w="9525">
              <a:noFill/>
              <a:miter lim="800000"/>
              <a:headEnd/>
              <a:tailEnd/>
            </a:ln>
            <a:effectLst>
              <a:outerShdw blurRad="50800" dist="63500" dir="2700000" algn="tl" rotWithShape="0">
                <a:prstClr val="black">
                  <a:alpha val="40000"/>
                </a:prstClr>
              </a:outerShdw>
            </a:effectLst>
          </p:spPr>
          <p:txBody>
            <a:bodyPr rtlCol="0" anchor="ctr"/>
            <a:lstStyle/>
            <a:p>
              <a:pPr algn="ctr"/>
              <a:endParaRPr kumimoji="1" lang="ja-JP" altLang="en-US">
                <a:latin typeface="+mn-ea"/>
                <a:ea typeface="+mn-ea"/>
              </a:endParaRPr>
            </a:p>
          </p:txBody>
        </p:sp>
        <p:grpSp>
          <p:nvGrpSpPr>
            <p:cNvPr id="47" name="グループ化 42"/>
            <p:cNvGrpSpPr/>
            <p:nvPr/>
          </p:nvGrpSpPr>
          <p:grpSpPr>
            <a:xfrm>
              <a:off x="755576" y="2477088"/>
              <a:ext cx="3682381" cy="1323203"/>
              <a:chOff x="755576" y="2477088"/>
              <a:chExt cx="3682381" cy="1323203"/>
            </a:xfrm>
          </p:grpSpPr>
          <p:sp>
            <p:nvSpPr>
              <p:cNvPr id="80" name="角丸四角形 79"/>
              <p:cNvSpPr/>
              <p:nvPr/>
            </p:nvSpPr>
            <p:spPr>
              <a:xfrm>
                <a:off x="755576" y="2477088"/>
                <a:ext cx="3651508" cy="1304717"/>
              </a:xfrm>
              <a:prstGeom prst="roundRect">
                <a:avLst/>
              </a:prstGeom>
              <a:solidFill>
                <a:schemeClr val="bg1">
                  <a:alpha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72000" tIns="72000" rIns="72000" bIns="72000" anchor="ctr" anchorCtr="1"/>
              <a:lstStyle/>
              <a:p>
                <a:pPr algn="ctr" fontAlgn="auto">
                  <a:spcBef>
                    <a:spcPts val="0"/>
                  </a:spcBef>
                  <a:spcAft>
                    <a:spcPts val="0"/>
                  </a:spcAft>
                  <a:defRPr/>
                </a:pPr>
                <a:endParaRPr lang="ja-JP" altLang="en-US" sz="1800" dirty="0">
                  <a:solidFill>
                    <a:prstClr val="white"/>
                  </a:solidFill>
                  <a:latin typeface="+mn-ea"/>
                </a:endParaRPr>
              </a:p>
            </p:txBody>
          </p:sp>
          <p:sp>
            <p:nvSpPr>
              <p:cNvPr id="81" name="テキスト ボックス 27"/>
              <p:cNvSpPr txBox="1">
                <a:spLocks noChangeArrowheads="1"/>
              </p:cNvSpPr>
              <p:nvPr/>
            </p:nvSpPr>
            <p:spPr bwMode="auto">
              <a:xfrm>
                <a:off x="3176073" y="3513566"/>
                <a:ext cx="12618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smtClean="0">
                    <a:latin typeface="+mn-ea"/>
                    <a:ea typeface="+mn-ea"/>
                    <a:cs typeface="メイリオ" panose="020B0604030504040204" pitchFamily="50" charset="-128"/>
                  </a:rPr>
                  <a:t>学術コンテンツ基盤</a:t>
                </a:r>
              </a:p>
            </p:txBody>
          </p:sp>
          <p:sp>
            <p:nvSpPr>
              <p:cNvPr id="82" name="角丸四角形 81"/>
              <p:cNvSpPr/>
              <p:nvPr/>
            </p:nvSpPr>
            <p:spPr>
              <a:xfrm>
                <a:off x="935596" y="2552530"/>
                <a:ext cx="2633455" cy="307657"/>
              </a:xfrm>
              <a:prstGeom prst="roundRect">
                <a:avLst/>
              </a:prstGeom>
              <a:solidFill>
                <a:srgbClr val="397E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1"/>
              <a:lstStyle/>
              <a:p>
                <a:pPr algn="ctr" fontAlgn="auto">
                  <a:spcBef>
                    <a:spcPts val="0"/>
                  </a:spcBef>
                  <a:spcAft>
                    <a:spcPts val="0"/>
                  </a:spcAft>
                  <a:defRPr/>
                </a:pPr>
                <a:r>
                  <a:rPr lang="ja-JP" altLang="en-US" sz="1600" dirty="0">
                    <a:solidFill>
                      <a:srgbClr val="FFFFA7"/>
                    </a:solidFill>
                    <a:latin typeface="+mn-ea"/>
                    <a:cs typeface="メイリオ" panose="020B0604030504040204" pitchFamily="50" charset="-128"/>
                  </a:rPr>
                  <a:t>学術情報の公開・共有</a:t>
                </a:r>
              </a:p>
            </p:txBody>
          </p:sp>
          <p:pic>
            <p:nvPicPr>
              <p:cNvPr id="83" name="図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58219" y="3219432"/>
                <a:ext cx="669925" cy="29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図 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94732" y="2918549"/>
                <a:ext cx="596900" cy="24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テキスト ボックス 22"/>
              <p:cNvSpPr txBox="1">
                <a:spLocks noChangeArrowheads="1"/>
              </p:cNvSpPr>
              <p:nvPr/>
            </p:nvSpPr>
            <p:spPr bwMode="auto">
              <a:xfrm>
                <a:off x="861277" y="2869267"/>
                <a:ext cx="2307042"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u"/>
                </a:pPr>
                <a:r>
                  <a:rPr lang="ja-JP" altLang="en-US" sz="1200" dirty="0" smtClean="0">
                    <a:solidFill>
                      <a:prstClr val="black"/>
                    </a:solidFill>
                    <a:latin typeface="+mn-ea"/>
                    <a:ea typeface="+mn-ea"/>
                    <a:cs typeface="メイリオ" panose="020B0604030504040204" pitchFamily="50" charset="-128"/>
                  </a:rPr>
                  <a:t>学術</a:t>
                </a:r>
                <a:r>
                  <a:rPr lang="ja-JP" altLang="en-US" sz="1200" dirty="0">
                    <a:solidFill>
                      <a:prstClr val="black"/>
                    </a:solidFill>
                    <a:latin typeface="+mn-ea"/>
                    <a:ea typeface="+mn-ea"/>
                    <a:cs typeface="メイリオ" panose="020B0604030504040204" pitchFamily="50" charset="-128"/>
                  </a:rPr>
                  <a:t>情報</a:t>
                </a:r>
                <a:r>
                  <a:rPr lang="ja-JP" altLang="en-US" sz="1200" dirty="0" smtClean="0">
                    <a:solidFill>
                      <a:prstClr val="black"/>
                    </a:solidFill>
                    <a:latin typeface="+mn-ea"/>
                    <a:ea typeface="+mn-ea"/>
                    <a:cs typeface="メイリオ" panose="020B0604030504040204" pitchFamily="50" charset="-128"/>
                  </a:rPr>
                  <a:t>流通と</a:t>
                </a:r>
                <a:r>
                  <a:rPr lang="en-US" altLang="ja-JP" sz="1200" dirty="0" smtClean="0">
                    <a:solidFill>
                      <a:prstClr val="black"/>
                    </a:solidFill>
                    <a:latin typeface="+mn-ea"/>
                    <a:ea typeface="+mn-ea"/>
                    <a:cs typeface="メイリオ" panose="020B0604030504040204" pitchFamily="50" charset="-128"/>
                  </a:rPr>
                  <a:t/>
                </a:r>
                <a:br>
                  <a:rPr lang="en-US" altLang="ja-JP" sz="1200" dirty="0" smtClean="0">
                    <a:solidFill>
                      <a:prstClr val="black"/>
                    </a:solidFill>
                    <a:latin typeface="+mn-ea"/>
                    <a:ea typeface="+mn-ea"/>
                    <a:cs typeface="メイリオ" panose="020B0604030504040204" pitchFamily="50" charset="-128"/>
                  </a:rPr>
                </a:br>
                <a:r>
                  <a:rPr lang="ja-JP" altLang="en-US" sz="1400" b="1" u="sng" dirty="0" smtClean="0">
                    <a:solidFill>
                      <a:srgbClr val="800000"/>
                    </a:solidFill>
                    <a:latin typeface="+mn-ea"/>
                    <a:ea typeface="+mn-ea"/>
                    <a:cs typeface="メイリオ" panose="020B0604030504040204" pitchFamily="50" charset="-128"/>
                  </a:rPr>
                  <a:t>オープンアクセス</a:t>
                </a:r>
                <a:r>
                  <a:rPr lang="ja-JP" altLang="en-US" sz="1200" dirty="0">
                    <a:solidFill>
                      <a:prstClr val="black"/>
                    </a:solidFill>
                    <a:latin typeface="+mn-ea"/>
                    <a:ea typeface="+mn-ea"/>
                    <a:cs typeface="メイリオ" panose="020B0604030504040204" pitchFamily="50" charset="-128"/>
                  </a:rPr>
                  <a:t>の推進</a:t>
                </a:r>
              </a:p>
              <a:p>
                <a:pPr>
                  <a:spcBef>
                    <a:spcPts val="300"/>
                  </a:spcBef>
                  <a:buFont typeface="Wingdings" panose="05000000000000000000" pitchFamily="2" charset="2"/>
                  <a:buChar char="u"/>
                </a:pPr>
                <a:r>
                  <a:rPr lang="ja-JP" altLang="en-US" sz="1200" dirty="0" smtClean="0">
                    <a:latin typeface="+mn-ea"/>
                    <a:ea typeface="+mn-ea"/>
                    <a:cs typeface="メイリオ" panose="020B0604030504040204" pitchFamily="50" charset="-128"/>
                  </a:rPr>
                  <a:t>大学の</a:t>
                </a:r>
                <a:r>
                  <a:rPr lang="ja-JP" altLang="en-US" sz="1400" b="1" u="sng" dirty="0" smtClean="0">
                    <a:solidFill>
                      <a:srgbClr val="800000"/>
                    </a:solidFill>
                    <a:latin typeface="+mn-ea"/>
                    <a:ea typeface="+mn-ea"/>
                    <a:cs typeface="メイリオ" panose="020B0604030504040204" pitchFamily="50" charset="-128"/>
                  </a:rPr>
                  <a:t>機関リポジトリ拡充</a:t>
                </a:r>
                <a:r>
                  <a:rPr lang="en-US" altLang="ja-JP" sz="1400" b="1" u="sng" dirty="0" smtClean="0">
                    <a:solidFill>
                      <a:srgbClr val="800000"/>
                    </a:solidFill>
                    <a:latin typeface="+mn-ea"/>
                    <a:ea typeface="+mn-ea"/>
                    <a:cs typeface="メイリオ" panose="020B0604030504040204" pitchFamily="50" charset="-128"/>
                  </a:rPr>
                  <a:t/>
                </a:r>
                <a:br>
                  <a:rPr lang="en-US" altLang="ja-JP" sz="1400" b="1" u="sng" dirty="0" smtClean="0">
                    <a:solidFill>
                      <a:srgbClr val="800000"/>
                    </a:solidFill>
                    <a:latin typeface="+mn-ea"/>
                    <a:ea typeface="+mn-ea"/>
                    <a:cs typeface="メイリオ" panose="020B0604030504040204" pitchFamily="50" charset="-128"/>
                  </a:rPr>
                </a:br>
                <a:r>
                  <a:rPr lang="ja-JP" altLang="en-US" sz="1200" dirty="0" smtClean="0">
                    <a:solidFill>
                      <a:srgbClr val="000000"/>
                    </a:solidFill>
                    <a:latin typeface="+mn-ea"/>
                    <a:ea typeface="+mn-ea"/>
                    <a:cs typeface="メイリオ" panose="020B0604030504040204" pitchFamily="50" charset="-128"/>
                  </a:rPr>
                  <a:t>の</a:t>
                </a:r>
                <a:r>
                  <a:rPr lang="ja-JP" altLang="en-US" sz="1200" dirty="0" smtClean="0">
                    <a:solidFill>
                      <a:prstClr val="black"/>
                    </a:solidFill>
                    <a:latin typeface="+mn-ea"/>
                    <a:ea typeface="+mn-ea"/>
                    <a:cs typeface="メイリオ" panose="020B0604030504040204" pitchFamily="50" charset="-128"/>
                  </a:rPr>
                  <a:t>推進</a:t>
                </a:r>
                <a:endParaRPr lang="en-US" altLang="ja-JP" sz="1200" dirty="0" smtClean="0">
                  <a:solidFill>
                    <a:prstClr val="black"/>
                  </a:solidFill>
                  <a:latin typeface="+mn-ea"/>
                  <a:ea typeface="+mn-ea"/>
                  <a:cs typeface="メイリオ" panose="020B0604030504040204" pitchFamily="50" charset="-128"/>
                </a:endParaRPr>
              </a:p>
            </p:txBody>
          </p:sp>
        </p:grpSp>
        <p:grpSp>
          <p:nvGrpSpPr>
            <p:cNvPr id="48" name="グループ化 45"/>
            <p:cNvGrpSpPr/>
            <p:nvPr/>
          </p:nvGrpSpPr>
          <p:grpSpPr>
            <a:xfrm>
              <a:off x="768350" y="3871834"/>
              <a:ext cx="3638733" cy="1304717"/>
              <a:chOff x="768350" y="3871834"/>
              <a:chExt cx="3638733" cy="1304717"/>
            </a:xfrm>
          </p:grpSpPr>
          <p:sp>
            <p:nvSpPr>
              <p:cNvPr id="74" name="角丸四角形 73"/>
              <p:cNvSpPr/>
              <p:nvPr/>
            </p:nvSpPr>
            <p:spPr>
              <a:xfrm>
                <a:off x="768350" y="3871834"/>
                <a:ext cx="3638733" cy="1304717"/>
              </a:xfrm>
              <a:prstGeom prst="roundRect">
                <a:avLst/>
              </a:prstGeom>
              <a:solidFill>
                <a:schemeClr val="bg1">
                  <a:alpha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latin typeface="+mn-ea"/>
                </a:endParaRPr>
              </a:p>
            </p:txBody>
          </p:sp>
          <p:sp>
            <p:nvSpPr>
              <p:cNvPr id="75" name="角丸四角形 74"/>
              <p:cNvSpPr/>
              <p:nvPr/>
            </p:nvSpPr>
            <p:spPr>
              <a:xfrm>
                <a:off x="935596" y="3958388"/>
                <a:ext cx="2617874" cy="305967"/>
              </a:xfrm>
              <a:prstGeom prst="roundRect">
                <a:avLst/>
              </a:prstGeom>
              <a:solidFill>
                <a:srgbClr val="397E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1"/>
              <a:lstStyle/>
              <a:p>
                <a:pPr algn="ctr" fontAlgn="auto">
                  <a:spcBef>
                    <a:spcPts val="0"/>
                  </a:spcBef>
                  <a:spcAft>
                    <a:spcPts val="0"/>
                  </a:spcAft>
                  <a:defRPr/>
                </a:pPr>
                <a:r>
                  <a:rPr lang="ja-JP" altLang="en-US" sz="1600" dirty="0">
                    <a:solidFill>
                      <a:srgbClr val="FFFFA7"/>
                    </a:solidFill>
                    <a:latin typeface="+mn-ea"/>
                    <a:cs typeface="メイリオ" panose="020B0604030504040204" pitchFamily="50" charset="-128"/>
                  </a:rPr>
                  <a:t>クラウド活用支援</a:t>
                </a:r>
                <a:endParaRPr lang="ja-JP" altLang="en-US" sz="1600" dirty="0">
                  <a:solidFill>
                    <a:srgbClr val="FFFFA7"/>
                  </a:solidFill>
                  <a:latin typeface="+mn-ea"/>
                </a:endParaRPr>
              </a:p>
            </p:txBody>
          </p:sp>
          <p:sp>
            <p:nvSpPr>
              <p:cNvPr id="76" name="テキスト ボックス 22"/>
              <p:cNvSpPr txBox="1">
                <a:spLocks noChangeArrowheads="1"/>
              </p:cNvSpPr>
              <p:nvPr/>
            </p:nvSpPr>
            <p:spPr bwMode="auto">
              <a:xfrm>
                <a:off x="876298" y="4370386"/>
                <a:ext cx="2916883" cy="70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28600" indent="-2286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u"/>
                </a:pPr>
                <a:r>
                  <a:rPr lang="ja-JP" altLang="en-US" sz="1200" dirty="0" smtClean="0">
                    <a:solidFill>
                      <a:prstClr val="black"/>
                    </a:solidFill>
                    <a:latin typeface="+mn-ea"/>
                    <a:ea typeface="+mn-ea"/>
                    <a:cs typeface="メイリオ" panose="020B0604030504040204" pitchFamily="50" charset="-128"/>
                  </a:rPr>
                  <a:t>クラウド利活用促進による</a:t>
                </a:r>
                <a:r>
                  <a:rPr lang="en-US" altLang="ja-JP" sz="1200" dirty="0" smtClean="0">
                    <a:solidFill>
                      <a:prstClr val="black"/>
                    </a:solidFill>
                    <a:latin typeface="+mn-ea"/>
                    <a:ea typeface="+mn-ea"/>
                    <a:cs typeface="メイリオ" panose="020B0604030504040204" pitchFamily="50" charset="-128"/>
                  </a:rPr>
                  <a:t/>
                </a:r>
                <a:br>
                  <a:rPr lang="en-US" altLang="ja-JP" sz="1200" dirty="0" smtClean="0">
                    <a:solidFill>
                      <a:prstClr val="black"/>
                    </a:solidFill>
                    <a:latin typeface="+mn-ea"/>
                    <a:ea typeface="+mn-ea"/>
                    <a:cs typeface="メイリオ" panose="020B0604030504040204" pitchFamily="50" charset="-128"/>
                  </a:rPr>
                </a:br>
                <a:r>
                  <a:rPr lang="ja-JP" altLang="en-US" sz="1400" b="1" u="sng" dirty="0" smtClean="0">
                    <a:solidFill>
                      <a:srgbClr val="800000"/>
                    </a:solidFill>
                    <a:latin typeface="+mn-ea"/>
                    <a:ea typeface="+mn-ea"/>
                    <a:cs typeface="メイリオ" panose="020B0604030504040204" pitchFamily="50" charset="-128"/>
                  </a:rPr>
                  <a:t>大幅な</a:t>
                </a:r>
                <a:r>
                  <a:rPr lang="en-US" altLang="ja-JP" sz="1400" b="1" u="sng" dirty="0" smtClean="0">
                    <a:solidFill>
                      <a:srgbClr val="800000"/>
                    </a:solidFill>
                    <a:latin typeface="+mn-ea"/>
                    <a:ea typeface="+mn-ea"/>
                    <a:cs typeface="メイリオ" panose="020B0604030504040204" pitchFamily="50" charset="-128"/>
                  </a:rPr>
                  <a:t>IT</a:t>
                </a:r>
                <a:r>
                  <a:rPr lang="ja-JP" altLang="en-US" sz="1400" b="1" u="sng" dirty="0" smtClean="0">
                    <a:solidFill>
                      <a:srgbClr val="800000"/>
                    </a:solidFill>
                    <a:latin typeface="+mn-ea"/>
                    <a:ea typeface="+mn-ea"/>
                    <a:cs typeface="メイリオ" panose="020B0604030504040204" pitchFamily="50" charset="-128"/>
                  </a:rPr>
                  <a:t>経費削減・</a:t>
                </a:r>
                <a:endParaRPr lang="en-US" altLang="ja-JP" sz="1400" b="1" u="sng" dirty="0" smtClean="0">
                  <a:solidFill>
                    <a:srgbClr val="800000"/>
                  </a:solidFill>
                  <a:latin typeface="+mn-ea"/>
                  <a:ea typeface="+mn-ea"/>
                  <a:cs typeface="メイリオ" panose="020B0604030504040204" pitchFamily="50" charset="-128"/>
                </a:endParaRPr>
              </a:p>
              <a:p>
                <a:pPr marL="0" indent="0">
                  <a:spcBef>
                    <a:spcPct val="0"/>
                  </a:spcBef>
                  <a:buNone/>
                </a:pPr>
                <a:r>
                  <a:rPr lang="en-US" altLang="ja-JP" sz="1400" b="1" dirty="0">
                    <a:solidFill>
                      <a:srgbClr val="800000"/>
                    </a:solidFill>
                    <a:latin typeface="+mn-ea"/>
                    <a:ea typeface="+mn-ea"/>
                    <a:cs typeface="メイリオ" panose="020B0604030504040204" pitchFamily="50" charset="-128"/>
                  </a:rPr>
                  <a:t> </a:t>
                </a:r>
                <a:r>
                  <a:rPr lang="en-US" altLang="ja-JP" sz="1400" b="1" dirty="0" smtClean="0">
                    <a:solidFill>
                      <a:srgbClr val="800000"/>
                    </a:solidFill>
                    <a:latin typeface="+mn-ea"/>
                    <a:ea typeface="+mn-ea"/>
                    <a:cs typeface="メイリオ" panose="020B0604030504040204" pitchFamily="50" charset="-128"/>
                  </a:rPr>
                  <a:t>   </a:t>
                </a:r>
                <a:r>
                  <a:rPr lang="ja-JP" altLang="en-US" sz="1400" b="1" u="sng" dirty="0" smtClean="0">
                    <a:solidFill>
                      <a:srgbClr val="800000"/>
                    </a:solidFill>
                    <a:latin typeface="+mn-ea"/>
                    <a:ea typeface="+mn-ea"/>
                    <a:cs typeface="メイリオ" panose="020B0604030504040204" pitchFamily="50" charset="-128"/>
                  </a:rPr>
                  <a:t>研究教育環境の高度化</a:t>
                </a:r>
                <a:endParaRPr lang="en-US" altLang="ja-JP" sz="1400" b="1" u="sng" dirty="0" smtClean="0">
                  <a:solidFill>
                    <a:srgbClr val="800000"/>
                  </a:solidFill>
                  <a:latin typeface="+mn-ea"/>
                  <a:ea typeface="+mn-ea"/>
                  <a:cs typeface="メイリオ" panose="020B0604030504040204" pitchFamily="50" charset="-128"/>
                </a:endParaRPr>
              </a:p>
            </p:txBody>
          </p:sp>
          <p:pic>
            <p:nvPicPr>
              <p:cNvPr id="77" name="図 4"/>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0773" y="4022114"/>
                <a:ext cx="542925" cy="68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テキスト ボックス 29"/>
              <p:cNvSpPr txBox="1">
                <a:spLocks noChangeArrowheads="1"/>
              </p:cNvSpPr>
              <p:nvPr/>
            </p:nvSpPr>
            <p:spPr bwMode="auto">
              <a:xfrm>
                <a:off x="3217118" y="4623050"/>
                <a:ext cx="11621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00" dirty="0" smtClean="0">
                    <a:latin typeface="+mn-ea"/>
                    <a:ea typeface="+mn-ea"/>
                    <a:cs typeface="メイリオ" panose="020B0604030504040204" pitchFamily="50" charset="-128"/>
                  </a:rPr>
                  <a:t>クラウド支援サービス</a:t>
                </a:r>
              </a:p>
            </p:txBody>
          </p:sp>
          <p:sp>
            <p:nvSpPr>
              <p:cNvPr id="79" name="テキスト ボックス 29"/>
              <p:cNvSpPr txBox="1">
                <a:spLocks noChangeArrowheads="1"/>
              </p:cNvSpPr>
              <p:nvPr/>
            </p:nvSpPr>
            <p:spPr bwMode="auto">
              <a:xfrm>
                <a:off x="3296467" y="4909700"/>
                <a:ext cx="10034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000" dirty="0" smtClean="0">
                    <a:latin typeface="+mn-ea"/>
                    <a:ea typeface="+mn-ea"/>
                    <a:cs typeface="メイリオ" panose="020B0604030504040204" pitchFamily="50" charset="-128"/>
                  </a:rPr>
                  <a:t>SINET</a:t>
                </a:r>
                <a:r>
                  <a:rPr lang="ja-JP" altLang="en-US" sz="1000" dirty="0" smtClean="0">
                    <a:latin typeface="+mn-ea"/>
                    <a:ea typeface="+mn-ea"/>
                    <a:cs typeface="メイリオ" panose="020B0604030504040204" pitchFamily="50" charset="-128"/>
                  </a:rPr>
                  <a:t>直結クラウド</a:t>
                </a:r>
                <a:endParaRPr lang="en-US" altLang="ja-JP" sz="1000" dirty="0" smtClean="0">
                  <a:latin typeface="+mn-ea"/>
                  <a:ea typeface="+mn-ea"/>
                  <a:cs typeface="メイリオ" panose="020B0604030504040204" pitchFamily="50" charset="-128"/>
                </a:endParaRPr>
              </a:p>
            </p:txBody>
          </p:sp>
        </p:grpSp>
        <p:grpSp>
          <p:nvGrpSpPr>
            <p:cNvPr id="49" name="グループ化 44"/>
            <p:cNvGrpSpPr/>
            <p:nvPr/>
          </p:nvGrpSpPr>
          <p:grpSpPr>
            <a:xfrm>
              <a:off x="4626109" y="3871834"/>
              <a:ext cx="3656245" cy="1314070"/>
              <a:chOff x="4626109" y="3871834"/>
              <a:chExt cx="3656245" cy="1314070"/>
            </a:xfrm>
          </p:grpSpPr>
          <p:sp>
            <p:nvSpPr>
              <p:cNvPr id="67" name="角丸四角形 66"/>
              <p:cNvSpPr/>
              <p:nvPr/>
            </p:nvSpPr>
            <p:spPr>
              <a:xfrm>
                <a:off x="4626109" y="3871834"/>
                <a:ext cx="3656245" cy="1304717"/>
              </a:xfrm>
              <a:prstGeom prst="roundRect">
                <a:avLst/>
              </a:prstGeom>
              <a:solidFill>
                <a:schemeClr val="bg1">
                  <a:alpha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ja-JP" altLang="en-US" sz="1800" dirty="0">
                  <a:solidFill>
                    <a:prstClr val="white"/>
                  </a:solidFill>
                  <a:latin typeface="+mn-ea"/>
                </a:endParaRPr>
              </a:p>
            </p:txBody>
          </p:sp>
          <p:sp>
            <p:nvSpPr>
              <p:cNvPr id="68" name="角丸四角形 67"/>
              <p:cNvSpPr/>
              <p:nvPr/>
            </p:nvSpPr>
            <p:spPr>
              <a:xfrm>
                <a:off x="4766526" y="3948698"/>
                <a:ext cx="2610219" cy="305967"/>
              </a:xfrm>
              <a:prstGeom prst="roundRect">
                <a:avLst/>
              </a:prstGeom>
              <a:solidFill>
                <a:srgbClr val="397E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1"/>
              <a:lstStyle/>
              <a:p>
                <a:pPr algn="ctr" fontAlgn="auto">
                  <a:spcBef>
                    <a:spcPts val="0"/>
                  </a:spcBef>
                  <a:spcAft>
                    <a:spcPts val="0"/>
                  </a:spcAft>
                  <a:defRPr/>
                </a:pPr>
                <a:r>
                  <a:rPr lang="ja-JP" altLang="en-US" sz="1600" dirty="0">
                    <a:solidFill>
                      <a:srgbClr val="FFFFA7"/>
                    </a:solidFill>
                    <a:latin typeface="+mn-ea"/>
                    <a:cs typeface="メイリオ" panose="020B0604030504040204" pitchFamily="50" charset="-128"/>
                  </a:rPr>
                  <a:t>セキュリティ強化</a:t>
                </a:r>
              </a:p>
            </p:txBody>
          </p:sp>
          <p:sp>
            <p:nvSpPr>
              <p:cNvPr id="69" name="テキスト ボックス 22"/>
              <p:cNvSpPr txBox="1">
                <a:spLocks noChangeArrowheads="1"/>
              </p:cNvSpPr>
              <p:nvPr/>
            </p:nvSpPr>
            <p:spPr bwMode="auto">
              <a:xfrm>
                <a:off x="4711782" y="4293352"/>
                <a:ext cx="253083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u"/>
                </a:pPr>
                <a:r>
                  <a:rPr lang="ja-JP" altLang="en-US" sz="1200" dirty="0">
                    <a:solidFill>
                      <a:prstClr val="black"/>
                    </a:solidFill>
                    <a:latin typeface="+mn-ea"/>
                    <a:ea typeface="+mn-ea"/>
                    <a:cs typeface="メイリオ" panose="020B0604030504040204" pitchFamily="50" charset="-128"/>
                  </a:rPr>
                  <a:t>暗号</a:t>
                </a:r>
                <a:r>
                  <a:rPr lang="ja-JP" altLang="en-US" sz="1200" dirty="0" smtClean="0">
                    <a:solidFill>
                      <a:prstClr val="black"/>
                    </a:solidFill>
                    <a:latin typeface="+mn-ea"/>
                    <a:ea typeface="+mn-ea"/>
                    <a:cs typeface="メイリオ" panose="020B0604030504040204" pitchFamily="50" charset="-128"/>
                  </a:rPr>
                  <a:t>技術活用による</a:t>
                </a:r>
                <a:r>
                  <a:rPr lang="en-US" altLang="ja-JP" sz="1200" dirty="0" smtClean="0">
                    <a:solidFill>
                      <a:prstClr val="black"/>
                    </a:solidFill>
                    <a:latin typeface="+mn-ea"/>
                    <a:ea typeface="+mn-ea"/>
                    <a:cs typeface="メイリオ" panose="020B0604030504040204" pitchFamily="50" charset="-128"/>
                  </a:rPr>
                  <a:t/>
                </a:r>
                <a:br>
                  <a:rPr lang="en-US" altLang="ja-JP" sz="1200" dirty="0" smtClean="0">
                    <a:solidFill>
                      <a:prstClr val="black"/>
                    </a:solidFill>
                    <a:latin typeface="+mn-ea"/>
                    <a:ea typeface="+mn-ea"/>
                    <a:cs typeface="メイリオ" panose="020B0604030504040204" pitchFamily="50" charset="-128"/>
                  </a:rPr>
                </a:br>
                <a:r>
                  <a:rPr lang="ja-JP" altLang="en-US" sz="1400" b="1" u="sng" dirty="0" smtClean="0">
                    <a:solidFill>
                      <a:srgbClr val="800000"/>
                    </a:solidFill>
                    <a:latin typeface="+mn-ea"/>
                    <a:ea typeface="+mn-ea"/>
                    <a:cs typeface="メイリオ" panose="020B0604030504040204" pitchFamily="50" charset="-128"/>
                  </a:rPr>
                  <a:t>情報の保護、安全な認証</a:t>
                </a:r>
                <a:endParaRPr lang="en-US" altLang="ja-JP" sz="1400" b="1" u="sng" dirty="0" smtClean="0">
                  <a:solidFill>
                    <a:srgbClr val="800000"/>
                  </a:solidFill>
                  <a:latin typeface="+mn-ea"/>
                  <a:ea typeface="+mn-ea"/>
                  <a:cs typeface="メイリオ" panose="020B0604030504040204" pitchFamily="50" charset="-128"/>
                </a:endParaRPr>
              </a:p>
              <a:p>
                <a:pPr>
                  <a:spcBef>
                    <a:spcPct val="0"/>
                  </a:spcBef>
                  <a:buFont typeface="Wingdings" panose="05000000000000000000" pitchFamily="2" charset="2"/>
                  <a:buChar char="u"/>
                </a:pPr>
                <a:r>
                  <a:rPr lang="ja-JP" altLang="en-US" sz="1200" dirty="0" smtClean="0">
                    <a:solidFill>
                      <a:prstClr val="black"/>
                    </a:solidFill>
                    <a:latin typeface="+mn-ea"/>
                    <a:ea typeface="+mn-ea"/>
                    <a:cs typeface="メイリオ" panose="020B0604030504040204" pitchFamily="50" charset="-128"/>
                  </a:rPr>
                  <a:t>ネットワーク機能連携による</a:t>
                </a:r>
                <a:r>
                  <a:rPr lang="en-US" altLang="ja-JP" sz="1200" dirty="0" smtClean="0">
                    <a:solidFill>
                      <a:prstClr val="black"/>
                    </a:solidFill>
                    <a:latin typeface="+mn-ea"/>
                    <a:ea typeface="+mn-ea"/>
                    <a:cs typeface="メイリオ" panose="020B0604030504040204" pitchFamily="50" charset="-128"/>
                  </a:rPr>
                  <a:t/>
                </a:r>
                <a:br>
                  <a:rPr lang="en-US" altLang="ja-JP" sz="1200" dirty="0" smtClean="0">
                    <a:solidFill>
                      <a:prstClr val="black"/>
                    </a:solidFill>
                    <a:latin typeface="+mn-ea"/>
                    <a:ea typeface="+mn-ea"/>
                    <a:cs typeface="メイリオ" panose="020B0604030504040204" pitchFamily="50" charset="-128"/>
                  </a:rPr>
                </a:br>
                <a:r>
                  <a:rPr lang="ja-JP" altLang="en-US" sz="1400" b="1" u="sng" dirty="0" smtClean="0">
                    <a:solidFill>
                      <a:srgbClr val="800000"/>
                    </a:solidFill>
                    <a:latin typeface="+mn-ea"/>
                    <a:ea typeface="+mn-ea"/>
                    <a:cs typeface="メイリオ" panose="020B0604030504040204" pitchFamily="50" charset="-128"/>
                  </a:rPr>
                  <a:t>サイバーアタック対策</a:t>
                </a:r>
                <a:endParaRPr lang="ja-JP" altLang="en-US" sz="1200" b="1" u="sng" dirty="0" smtClean="0">
                  <a:solidFill>
                    <a:srgbClr val="800000"/>
                  </a:solidFill>
                  <a:latin typeface="+mn-ea"/>
                  <a:ea typeface="+mn-ea"/>
                  <a:cs typeface="メイリオ" panose="020B0604030504040204" pitchFamily="50" charset="-128"/>
                </a:endParaRPr>
              </a:p>
            </p:txBody>
          </p:sp>
          <p:pic>
            <p:nvPicPr>
              <p:cNvPr id="70" name="Picture 14"/>
              <p:cNvPicPr>
                <a:picLocks noChangeAspect="1" noChangeArrowheads="1"/>
              </p:cNvPicPr>
              <p:nvPr/>
            </p:nvPicPr>
            <p:blipFill>
              <a:blip r:embed="rId6" cstate="print">
                <a:biLevel thresh="75000"/>
                <a:extLst>
                  <a:ext uri="{28A0092B-C50C-407E-A947-70E740481C1C}">
                    <a14:useLocalDpi xmlns:a14="http://schemas.microsoft.com/office/drawing/2010/main"/>
                  </a:ext>
                </a:extLst>
              </a:blip>
              <a:srcRect/>
              <a:stretch>
                <a:fillRect/>
              </a:stretch>
            </p:blipFill>
            <p:spPr bwMode="auto">
              <a:xfrm>
                <a:off x="7251398" y="4736016"/>
                <a:ext cx="230188" cy="31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テキスト ボックス 30"/>
              <p:cNvSpPr txBox="1">
                <a:spLocks noChangeArrowheads="1"/>
              </p:cNvSpPr>
              <p:nvPr/>
            </p:nvSpPr>
            <p:spPr bwMode="auto">
              <a:xfrm>
                <a:off x="7528814" y="4855929"/>
                <a:ext cx="23243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00" dirty="0" smtClean="0">
                    <a:latin typeface="+mn-ea"/>
                    <a:ea typeface="+mn-ea"/>
                    <a:cs typeface="メイリオ" panose="020B0604030504040204" pitchFamily="50" charset="-128"/>
                  </a:rPr>
                  <a:t>VPN</a:t>
                </a:r>
                <a:endParaRPr lang="ja-JP" altLang="en-US" sz="1000" dirty="0" smtClean="0">
                  <a:latin typeface="+mn-ea"/>
                  <a:ea typeface="+mn-ea"/>
                  <a:cs typeface="メイリオ" panose="020B0604030504040204" pitchFamily="50" charset="-128"/>
                </a:endParaRPr>
              </a:p>
            </p:txBody>
          </p:sp>
          <p:sp>
            <p:nvSpPr>
              <p:cNvPr id="72" name="テキスト ボックス 29"/>
              <p:cNvSpPr txBox="1">
                <a:spLocks noChangeArrowheads="1"/>
              </p:cNvSpPr>
              <p:nvPr/>
            </p:nvSpPr>
            <p:spPr bwMode="auto">
              <a:xfrm>
                <a:off x="7501921" y="4481244"/>
                <a:ext cx="6412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a:latin typeface="+mn-ea"/>
                    <a:ea typeface="+mn-ea"/>
                    <a:cs typeface="メイリオ" panose="020B0604030504040204" pitchFamily="50" charset="-128"/>
                  </a:rPr>
                  <a:t>電子</a:t>
                </a:r>
                <a:r>
                  <a:rPr lang="ja-JP" altLang="en-US" sz="1000" dirty="0" smtClean="0">
                    <a:latin typeface="+mn-ea"/>
                    <a:ea typeface="+mn-ea"/>
                    <a:cs typeface="メイリオ" panose="020B0604030504040204" pitchFamily="50" charset="-128"/>
                  </a:rPr>
                  <a:t>証明書</a:t>
                </a:r>
              </a:p>
            </p:txBody>
          </p:sp>
          <p:pic>
            <p:nvPicPr>
              <p:cNvPr id="73" name="Picture 8"/>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7105550" y="4421304"/>
                <a:ext cx="360211" cy="25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グループ化 43"/>
            <p:cNvGrpSpPr/>
            <p:nvPr/>
          </p:nvGrpSpPr>
          <p:grpSpPr>
            <a:xfrm>
              <a:off x="4626108" y="2483931"/>
              <a:ext cx="3642953" cy="1297874"/>
              <a:chOff x="4626108" y="2483931"/>
              <a:chExt cx="3642953" cy="1297874"/>
            </a:xfrm>
          </p:grpSpPr>
          <p:sp>
            <p:nvSpPr>
              <p:cNvPr id="59" name="角丸四角形 58"/>
              <p:cNvSpPr/>
              <p:nvPr/>
            </p:nvSpPr>
            <p:spPr>
              <a:xfrm>
                <a:off x="4626108" y="2483931"/>
                <a:ext cx="3642953" cy="1297874"/>
              </a:xfrm>
              <a:prstGeom prst="roundRect">
                <a:avLst/>
              </a:prstGeom>
              <a:solidFill>
                <a:schemeClr val="bg1">
                  <a:alpha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ja-JP" altLang="en-US" sz="1800">
                  <a:solidFill>
                    <a:prstClr val="white"/>
                  </a:solidFill>
                  <a:latin typeface="+mn-ea"/>
                </a:endParaRPr>
              </a:p>
            </p:txBody>
          </p:sp>
          <p:sp>
            <p:nvSpPr>
              <p:cNvPr id="60" name="テキスト ボックス 28"/>
              <p:cNvSpPr txBox="1">
                <a:spLocks noChangeArrowheads="1"/>
              </p:cNvSpPr>
              <p:nvPr/>
            </p:nvSpPr>
            <p:spPr bwMode="auto">
              <a:xfrm>
                <a:off x="7349874" y="3236207"/>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00" dirty="0" smtClean="0">
                    <a:latin typeface="+mn-ea"/>
                    <a:ea typeface="+mn-ea"/>
                    <a:cs typeface="メイリオ" panose="020B0604030504040204" pitchFamily="50" charset="-128"/>
                  </a:rPr>
                  <a:t>HPCI</a:t>
                </a:r>
                <a:r>
                  <a:rPr lang="ja-JP" altLang="en-US" sz="1000" dirty="0" smtClean="0">
                    <a:latin typeface="+mn-ea"/>
                    <a:ea typeface="+mn-ea"/>
                    <a:cs typeface="メイリオ" panose="020B0604030504040204" pitchFamily="50" charset="-128"/>
                  </a:rPr>
                  <a:t>認証</a:t>
                </a:r>
              </a:p>
            </p:txBody>
          </p:sp>
          <p:sp>
            <p:nvSpPr>
              <p:cNvPr id="61" name="テキスト ボックス 29"/>
              <p:cNvSpPr txBox="1">
                <a:spLocks noChangeArrowheads="1"/>
              </p:cNvSpPr>
              <p:nvPr/>
            </p:nvSpPr>
            <p:spPr bwMode="auto">
              <a:xfrm>
                <a:off x="7349874" y="2875121"/>
                <a:ext cx="875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smtClean="0">
                    <a:latin typeface="+mn-ea"/>
                    <a:ea typeface="+mn-ea"/>
                    <a:cs typeface="メイリオ" panose="020B0604030504040204" pitchFamily="50" charset="-128"/>
                  </a:rPr>
                  <a:t>学術認証</a:t>
                </a:r>
                <a:endParaRPr lang="en-US" altLang="ja-JP" sz="1000" dirty="0" smtClean="0">
                  <a:latin typeface="+mn-ea"/>
                  <a:ea typeface="+mn-ea"/>
                  <a:cs typeface="メイリオ" panose="020B0604030504040204" pitchFamily="50" charset="-128"/>
                </a:endParaRPr>
              </a:p>
              <a:p>
                <a:pPr>
                  <a:spcBef>
                    <a:spcPct val="0"/>
                  </a:spcBef>
                  <a:buFontTx/>
                  <a:buNone/>
                </a:pPr>
                <a:r>
                  <a:rPr lang="ja-JP" altLang="en-US" sz="1000" dirty="0" smtClean="0">
                    <a:latin typeface="+mn-ea"/>
                    <a:ea typeface="+mn-ea"/>
                    <a:cs typeface="メイリオ" panose="020B0604030504040204" pitchFamily="50" charset="-128"/>
                  </a:rPr>
                  <a:t>フェデレーション</a:t>
                </a:r>
              </a:p>
            </p:txBody>
          </p:sp>
          <p:sp>
            <p:nvSpPr>
              <p:cNvPr id="62" name="角丸四角形 61"/>
              <p:cNvSpPr/>
              <p:nvPr/>
            </p:nvSpPr>
            <p:spPr>
              <a:xfrm>
                <a:off x="4766526" y="2559493"/>
                <a:ext cx="2613786" cy="305967"/>
              </a:xfrm>
              <a:prstGeom prst="roundRect">
                <a:avLst/>
              </a:prstGeom>
              <a:solidFill>
                <a:srgbClr val="397E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1"/>
              <a:lstStyle/>
              <a:p>
                <a:pPr algn="ctr" fontAlgn="auto">
                  <a:spcBef>
                    <a:spcPts val="0"/>
                  </a:spcBef>
                  <a:spcAft>
                    <a:spcPts val="0"/>
                  </a:spcAft>
                  <a:defRPr/>
                </a:pPr>
                <a:r>
                  <a:rPr lang="ja-JP" altLang="en-US" sz="1600" dirty="0">
                    <a:solidFill>
                      <a:srgbClr val="FFFFA7"/>
                    </a:solidFill>
                    <a:latin typeface="+mn-ea"/>
                    <a:cs typeface="メイリオ" panose="020B0604030504040204" pitchFamily="50" charset="-128"/>
                  </a:rPr>
                  <a:t>大学間連携支援</a:t>
                </a:r>
              </a:p>
            </p:txBody>
          </p:sp>
          <p:sp>
            <p:nvSpPr>
              <p:cNvPr id="63" name="テキスト ボックス 22"/>
              <p:cNvSpPr txBox="1">
                <a:spLocks noChangeArrowheads="1"/>
              </p:cNvSpPr>
              <p:nvPr/>
            </p:nvSpPr>
            <p:spPr bwMode="auto">
              <a:xfrm>
                <a:off x="4711782" y="2906338"/>
                <a:ext cx="25792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u"/>
                </a:pPr>
                <a:r>
                  <a:rPr lang="ja-JP" altLang="en-US" sz="1200" dirty="0" smtClean="0">
                    <a:solidFill>
                      <a:prstClr val="black"/>
                    </a:solidFill>
                    <a:latin typeface="+mn-ea"/>
                    <a:ea typeface="+mn-ea"/>
                    <a:cs typeface="メイリオ" panose="020B0604030504040204" pitchFamily="50" charset="-128"/>
                  </a:rPr>
                  <a:t>仕様統一したシステムによる</a:t>
                </a:r>
                <a:r>
                  <a:rPr lang="en-US" altLang="ja-JP" sz="1200" dirty="0" smtClean="0">
                    <a:solidFill>
                      <a:prstClr val="black"/>
                    </a:solidFill>
                    <a:latin typeface="+mn-ea"/>
                    <a:ea typeface="+mn-ea"/>
                    <a:cs typeface="メイリオ" panose="020B0604030504040204" pitchFamily="50" charset="-128"/>
                  </a:rPr>
                  <a:t/>
                </a:r>
                <a:br>
                  <a:rPr lang="en-US" altLang="ja-JP" sz="1200" dirty="0" smtClean="0">
                    <a:solidFill>
                      <a:prstClr val="black"/>
                    </a:solidFill>
                    <a:latin typeface="+mn-ea"/>
                    <a:ea typeface="+mn-ea"/>
                    <a:cs typeface="メイリオ" panose="020B0604030504040204" pitchFamily="50" charset="-128"/>
                  </a:rPr>
                </a:br>
                <a:r>
                  <a:rPr lang="ja-JP" altLang="en-US" sz="1400" b="1" u="sng" dirty="0" smtClean="0">
                    <a:solidFill>
                      <a:srgbClr val="800000"/>
                    </a:solidFill>
                    <a:latin typeface="+mn-ea"/>
                    <a:ea typeface="+mn-ea"/>
                    <a:cs typeface="メイリオ" panose="020B0604030504040204" pitchFamily="50" charset="-128"/>
                  </a:rPr>
                  <a:t>大学間連携、各種資源の</a:t>
                </a:r>
                <a:r>
                  <a:rPr lang="en-US" altLang="ja-JP" sz="1400" b="1" u="sng" dirty="0" smtClean="0">
                    <a:solidFill>
                      <a:srgbClr val="800000"/>
                    </a:solidFill>
                    <a:latin typeface="+mn-ea"/>
                    <a:ea typeface="+mn-ea"/>
                    <a:cs typeface="メイリオ" panose="020B0604030504040204" pitchFamily="50" charset="-128"/>
                  </a:rPr>
                  <a:t/>
                </a:r>
                <a:br>
                  <a:rPr lang="en-US" altLang="ja-JP" sz="1400" b="1" u="sng" dirty="0" smtClean="0">
                    <a:solidFill>
                      <a:srgbClr val="800000"/>
                    </a:solidFill>
                    <a:latin typeface="+mn-ea"/>
                    <a:ea typeface="+mn-ea"/>
                    <a:cs typeface="メイリオ" panose="020B0604030504040204" pitchFamily="50" charset="-128"/>
                  </a:rPr>
                </a:br>
                <a:r>
                  <a:rPr lang="ja-JP" altLang="en-US" sz="1400" b="1" u="sng" dirty="0" smtClean="0">
                    <a:solidFill>
                      <a:srgbClr val="800000"/>
                    </a:solidFill>
                    <a:latin typeface="+mn-ea"/>
                    <a:ea typeface="+mn-ea"/>
                    <a:cs typeface="メイリオ" panose="020B0604030504040204" pitchFamily="50" charset="-128"/>
                  </a:rPr>
                  <a:t>相互利用の促進</a:t>
                </a:r>
                <a:endParaRPr lang="en-US" altLang="ja-JP" sz="1400" b="1" u="sng" dirty="0" smtClean="0">
                  <a:solidFill>
                    <a:srgbClr val="800000"/>
                  </a:solidFill>
                  <a:latin typeface="+mn-ea"/>
                  <a:ea typeface="+mn-ea"/>
                  <a:cs typeface="メイリオ" panose="020B0604030504040204" pitchFamily="50" charset="-128"/>
                </a:endParaRPr>
              </a:p>
            </p:txBody>
          </p:sp>
          <p:pic>
            <p:nvPicPr>
              <p:cNvPr id="64" name="図 2"/>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7011737" y="2843909"/>
                <a:ext cx="338137" cy="37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64" descr="eduroam.wmf"/>
              <p:cNvPicPr>
                <a:picLocks noChangeAspect="1"/>
              </p:cNvPicPr>
              <p:nvPr/>
            </p:nvPicPr>
            <p:blipFill rotWithShape="1">
              <a:blip r:embed="rId9" cstate="print">
                <a:extLst>
                  <a:ext uri="{28A0092B-C50C-407E-A947-70E740481C1C}">
                    <a14:useLocalDpi xmlns:a14="http://schemas.microsoft.com/office/drawing/2010/main"/>
                  </a:ext>
                </a:extLst>
              </a:blip>
              <a:srcRect b="-1256"/>
              <a:stretch/>
            </p:blipFill>
            <p:spPr>
              <a:xfrm>
                <a:off x="6925530" y="3441793"/>
                <a:ext cx="614906" cy="249286"/>
              </a:xfrm>
              <a:prstGeom prst="rect">
                <a:avLst/>
              </a:prstGeom>
              <a:ln>
                <a:noFill/>
              </a:ln>
              <a:effectLst/>
            </p:spPr>
          </p:pic>
          <p:sp>
            <p:nvSpPr>
              <p:cNvPr id="66" name="テキスト ボックス 28"/>
              <p:cNvSpPr txBox="1">
                <a:spLocks noChangeArrowheads="1"/>
              </p:cNvSpPr>
              <p:nvPr/>
            </p:nvSpPr>
            <p:spPr bwMode="auto">
              <a:xfrm>
                <a:off x="7570651" y="3433314"/>
                <a:ext cx="5578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smtClean="0">
                    <a:latin typeface="+mn-ea"/>
                    <a:ea typeface="+mn-ea"/>
                    <a:cs typeface="メイリオ" panose="020B0604030504040204" pitchFamily="50" charset="-128"/>
                  </a:rPr>
                  <a:t>無線</a:t>
                </a:r>
                <a:r>
                  <a:rPr lang="en-US" altLang="ja-JP" sz="1000" dirty="0" smtClean="0">
                    <a:latin typeface="+mn-ea"/>
                    <a:ea typeface="+mn-ea"/>
                    <a:cs typeface="メイリオ" panose="020B0604030504040204" pitchFamily="50" charset="-128"/>
                  </a:rPr>
                  <a:t>LAN</a:t>
                </a:r>
              </a:p>
              <a:p>
                <a:pPr>
                  <a:spcBef>
                    <a:spcPct val="0"/>
                  </a:spcBef>
                  <a:buFontTx/>
                  <a:buNone/>
                </a:pPr>
                <a:r>
                  <a:rPr lang="ja-JP" altLang="en-US" sz="1000" dirty="0" smtClean="0">
                    <a:latin typeface="+mn-ea"/>
                    <a:ea typeface="+mn-ea"/>
                    <a:cs typeface="メイリオ" panose="020B0604030504040204" pitchFamily="50" charset="-128"/>
                  </a:rPr>
                  <a:t>ローミング</a:t>
                </a:r>
              </a:p>
            </p:txBody>
          </p:sp>
        </p:grpSp>
        <p:sp>
          <p:nvSpPr>
            <p:cNvPr id="51" name="テキスト ボックス 13"/>
            <p:cNvSpPr txBox="1">
              <a:spLocks noChangeArrowheads="1"/>
            </p:cNvSpPr>
            <p:nvPr/>
          </p:nvSpPr>
          <p:spPr bwMode="auto">
            <a:xfrm>
              <a:off x="1372098" y="1564016"/>
              <a:ext cx="680601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ja-JP" altLang="en-US" sz="2100" spc="38" dirty="0" smtClean="0">
                  <a:ln w="11430"/>
                  <a:latin typeface="HGPｺﾞｼｯｸE"/>
                  <a:ea typeface="HGPｺﾞｼｯｸE"/>
                  <a:cs typeface="メイリオ" panose="020B0604030504040204" pitchFamily="50" charset="-128"/>
                </a:rPr>
                <a:t>大学</a:t>
              </a:r>
              <a:r>
                <a:rPr lang="ja-JP" altLang="en-US" sz="2100" spc="38" dirty="0">
                  <a:ln w="11430"/>
                  <a:latin typeface="HGPｺﾞｼｯｸE"/>
                  <a:ea typeface="HGPｺﾞｼｯｸE"/>
                  <a:cs typeface="メイリオ" panose="020B0604030504040204" pitchFamily="50" charset="-128"/>
                </a:rPr>
                <a:t>と協働しつつ、研究・教育</a:t>
              </a:r>
              <a:r>
                <a:rPr lang="ja-JP" altLang="en-US" sz="2100" spc="38" dirty="0" smtClean="0">
                  <a:ln w="11430"/>
                  <a:latin typeface="HGPｺﾞｼｯｸE"/>
                  <a:ea typeface="HGPｺﾞｼｯｸE"/>
                  <a:cs typeface="メイリオ" panose="020B0604030504040204" pitchFamily="50" charset="-128"/>
                </a:rPr>
                <a:t>活動のための学術情報を確保・提供し、大学コミュニティーの学術</a:t>
              </a:r>
              <a:r>
                <a:rPr lang="ja-JP" altLang="en-US" sz="2100" spc="38" dirty="0">
                  <a:ln w="11430"/>
                  <a:latin typeface="HGPｺﾞｼｯｸE"/>
                  <a:ea typeface="HGPｺﾞｼｯｸE"/>
                  <a:cs typeface="メイリオ" panose="020B0604030504040204" pitchFamily="50" charset="-128"/>
                </a:rPr>
                <a:t>活動を</a:t>
              </a:r>
              <a:r>
                <a:rPr lang="ja-JP" altLang="en-US" sz="2100" spc="38" dirty="0" smtClean="0">
                  <a:ln w="11430"/>
                  <a:latin typeface="HGPｺﾞｼｯｸE"/>
                  <a:ea typeface="HGPｺﾞｼｯｸE"/>
                  <a:cs typeface="メイリオ" panose="020B0604030504040204" pitchFamily="50" charset="-128"/>
                </a:rPr>
                <a:t>支援</a:t>
              </a:r>
              <a:endParaRPr lang="ja-JP" altLang="en-US" sz="2100" spc="38" dirty="0">
                <a:ln w="11430"/>
                <a:latin typeface="HGPｺﾞｼｯｸE"/>
                <a:ea typeface="HGPｺﾞｼｯｸE"/>
                <a:cs typeface="メイリオ" panose="020B0604030504040204" pitchFamily="50" charset="-128"/>
              </a:endParaRPr>
            </a:p>
            <a:p>
              <a:pPr fontAlgn="base">
                <a:spcBef>
                  <a:spcPct val="0"/>
                </a:spcBef>
                <a:spcAft>
                  <a:spcPct val="0"/>
                </a:spcAft>
                <a:buFontTx/>
                <a:buNone/>
              </a:pPr>
              <a:endParaRPr lang="ja-JP" altLang="en-US" sz="2100" spc="38" dirty="0">
                <a:ln w="11430"/>
                <a:solidFill>
                  <a:schemeClr val="accent3"/>
                </a:solidFill>
                <a:latin typeface="HGPｺﾞｼｯｸE"/>
                <a:ea typeface="HGPｺﾞｼｯｸE"/>
                <a:cs typeface="メイリオ" panose="020B0604030504040204" pitchFamily="50" charset="-128"/>
              </a:endParaRPr>
            </a:p>
          </p:txBody>
        </p:sp>
        <p:grpSp>
          <p:nvGrpSpPr>
            <p:cNvPr id="52" name="グループ化 47"/>
            <p:cNvGrpSpPr/>
            <p:nvPr/>
          </p:nvGrpSpPr>
          <p:grpSpPr>
            <a:xfrm>
              <a:off x="768350" y="5270238"/>
              <a:ext cx="7514004" cy="1239298"/>
              <a:chOff x="768350" y="5270238"/>
              <a:chExt cx="7514004" cy="1239298"/>
            </a:xfrm>
          </p:grpSpPr>
          <p:sp>
            <p:nvSpPr>
              <p:cNvPr id="53" name="角丸四角形 52"/>
              <p:cNvSpPr/>
              <p:nvPr/>
            </p:nvSpPr>
            <p:spPr>
              <a:xfrm>
                <a:off x="768350" y="5271228"/>
                <a:ext cx="7514004" cy="1238308"/>
              </a:xfrm>
              <a:prstGeom prst="roundRect">
                <a:avLst/>
              </a:prstGeom>
              <a:solidFill>
                <a:schemeClr val="bg1">
                  <a:alpha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ja-JP" altLang="en-US" sz="1800" dirty="0">
                  <a:solidFill>
                    <a:prstClr val="white"/>
                  </a:solidFill>
                  <a:latin typeface="+mn-ea"/>
                </a:endParaRPr>
              </a:p>
            </p:txBody>
          </p:sp>
          <p:sp>
            <p:nvSpPr>
              <p:cNvPr id="54" name="テキスト ボックス 22"/>
              <p:cNvSpPr txBox="1">
                <a:spLocks noChangeArrowheads="1"/>
              </p:cNvSpPr>
              <p:nvPr/>
            </p:nvSpPr>
            <p:spPr bwMode="auto">
              <a:xfrm>
                <a:off x="893875" y="5698864"/>
                <a:ext cx="50244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228600" indent="-228600">
                  <a:spcBef>
                    <a:spcPct val="0"/>
                  </a:spcBef>
                  <a:buFont typeface="Wingdings" panose="05000000000000000000" pitchFamily="2" charset="2"/>
                  <a:buChar char="u"/>
                  <a:defRPr/>
                </a:pPr>
                <a:r>
                  <a:rPr lang="ja-JP" altLang="en-US" sz="1200" dirty="0" smtClean="0">
                    <a:solidFill>
                      <a:prstClr val="black"/>
                    </a:solidFill>
                    <a:latin typeface="+mn-ea"/>
                    <a:ea typeface="+mn-ea"/>
                    <a:cs typeface="メイリオ" panose="020B0604030504040204" pitchFamily="50" charset="-128"/>
                  </a:rPr>
                  <a:t>国内回線</a:t>
                </a:r>
                <a:r>
                  <a:rPr lang="ja-JP" altLang="en-US" sz="1400" b="1" u="sng" dirty="0" smtClean="0">
                    <a:solidFill>
                      <a:srgbClr val="800000"/>
                    </a:solidFill>
                    <a:latin typeface="+mn-ea"/>
                    <a:ea typeface="+mn-ea"/>
                    <a:cs typeface="メイリオ" panose="020B0604030504040204" pitchFamily="50" charset="-128"/>
                  </a:rPr>
                  <a:t>全国</a:t>
                </a:r>
                <a:r>
                  <a:rPr lang="en-US" altLang="ja-JP" sz="1400" b="1" u="sng" dirty="0" smtClean="0">
                    <a:solidFill>
                      <a:srgbClr val="800000"/>
                    </a:solidFill>
                    <a:latin typeface="+mn-ea"/>
                    <a:ea typeface="+mn-ea"/>
                    <a:cs typeface="メイリオ" panose="020B0604030504040204" pitchFamily="50" charset="-128"/>
                  </a:rPr>
                  <a:t>100Gbps</a:t>
                </a:r>
                <a:r>
                  <a:rPr lang="ja-JP" altLang="en-US" sz="1400" b="1" u="sng" dirty="0" smtClean="0">
                    <a:solidFill>
                      <a:srgbClr val="800000"/>
                    </a:solidFill>
                    <a:latin typeface="+mn-ea"/>
                    <a:ea typeface="+mn-ea"/>
                    <a:cs typeface="メイリオ" panose="020B0604030504040204" pitchFamily="50" charset="-128"/>
                  </a:rPr>
                  <a:t>化</a:t>
                </a:r>
                <a:r>
                  <a:rPr lang="ja-JP" altLang="en-US" sz="1200" dirty="0">
                    <a:solidFill>
                      <a:prstClr val="black"/>
                    </a:solidFill>
                    <a:latin typeface="+mn-ea"/>
                    <a:ea typeface="+mn-ea"/>
                    <a:cs typeface="メイリオ" panose="020B0604030504040204" pitchFamily="50" charset="-128"/>
                  </a:rPr>
                  <a:t>と</a:t>
                </a:r>
                <a:r>
                  <a:rPr lang="ja-JP" altLang="en-US" sz="1200" dirty="0">
                    <a:latin typeface="+mn-ea"/>
                    <a:ea typeface="+mn-ea"/>
                    <a:cs typeface="メイリオ" panose="020B0604030504040204" pitchFamily="50" charset="-128"/>
                  </a:rPr>
                  <a:t>世界最速</a:t>
                </a:r>
                <a:r>
                  <a:rPr lang="ja-JP" altLang="en-US" sz="1200" dirty="0">
                    <a:solidFill>
                      <a:prstClr val="black"/>
                    </a:solidFill>
                    <a:latin typeface="+mn-ea"/>
                    <a:ea typeface="+mn-ea"/>
                    <a:cs typeface="メイリオ" panose="020B0604030504040204" pitchFamily="50" charset="-128"/>
                  </a:rPr>
                  <a:t>の</a:t>
                </a:r>
                <a:r>
                  <a:rPr lang="en-US" altLang="ja-JP" sz="1200" dirty="0">
                    <a:solidFill>
                      <a:prstClr val="black"/>
                    </a:solidFill>
                    <a:latin typeface="+mn-ea"/>
                    <a:ea typeface="+mn-ea"/>
                    <a:cs typeface="メイリオ" panose="020B0604030504040204" pitchFamily="50" charset="-128"/>
                  </a:rPr>
                  <a:t>400Gbps/1Tbps</a:t>
                </a:r>
                <a:r>
                  <a:rPr lang="ja-JP" altLang="en-US" sz="1200" dirty="0" err="1">
                    <a:solidFill>
                      <a:prstClr val="black"/>
                    </a:solidFill>
                    <a:latin typeface="+mn-ea"/>
                    <a:ea typeface="+mn-ea"/>
                    <a:cs typeface="メイリオ" panose="020B0604030504040204" pitchFamily="50" charset="-128"/>
                  </a:rPr>
                  <a:t>への</a:t>
                </a:r>
                <a:r>
                  <a:rPr lang="ja-JP" altLang="en-US" sz="1200" dirty="0">
                    <a:solidFill>
                      <a:prstClr val="black"/>
                    </a:solidFill>
                    <a:latin typeface="+mn-ea"/>
                    <a:ea typeface="+mn-ea"/>
                    <a:cs typeface="メイリオ" panose="020B0604030504040204" pitchFamily="50" charset="-128"/>
                  </a:rPr>
                  <a:t>対応</a:t>
                </a:r>
                <a:endParaRPr lang="en-US" altLang="ja-JP" sz="1200" dirty="0" smtClean="0">
                  <a:solidFill>
                    <a:prstClr val="black"/>
                  </a:solidFill>
                  <a:latin typeface="+mn-ea"/>
                  <a:ea typeface="+mn-ea"/>
                  <a:cs typeface="メイリオ" panose="020B0604030504040204" pitchFamily="50" charset="-128"/>
                </a:endParaRPr>
              </a:p>
              <a:p>
                <a:pPr marL="228600" indent="-228600">
                  <a:spcBef>
                    <a:spcPct val="0"/>
                  </a:spcBef>
                  <a:buFont typeface="Wingdings" panose="05000000000000000000" pitchFamily="2" charset="2"/>
                  <a:buChar char="u"/>
                  <a:defRPr/>
                </a:pPr>
                <a:r>
                  <a:rPr lang="ja-JP" altLang="en-US" sz="1200" dirty="0" smtClean="0">
                    <a:latin typeface="+mn-ea"/>
                    <a:ea typeface="+mn-ea"/>
                    <a:cs typeface="メイリオ" panose="020B0604030504040204" pitchFamily="50" charset="-128"/>
                  </a:rPr>
                  <a:t>海外</a:t>
                </a:r>
                <a:r>
                  <a:rPr lang="ja-JP" altLang="en-US" sz="1400" b="1" u="sng" dirty="0" smtClean="0">
                    <a:solidFill>
                      <a:srgbClr val="800000"/>
                    </a:solidFill>
                    <a:latin typeface="+mn-ea"/>
                    <a:ea typeface="+mn-ea"/>
                    <a:cs typeface="メイリオ" panose="020B0604030504040204" pitchFamily="50" charset="-128"/>
                  </a:rPr>
                  <a:t>（米国・欧州・アジア）</a:t>
                </a:r>
                <a:r>
                  <a:rPr lang="ja-JP" altLang="en-US" sz="1200" dirty="0" smtClean="0">
                    <a:solidFill>
                      <a:prstClr val="black"/>
                    </a:solidFill>
                    <a:latin typeface="+mn-ea"/>
                    <a:ea typeface="+mn-ea"/>
                    <a:cs typeface="メイリオ" panose="020B0604030504040204" pitchFamily="50" charset="-128"/>
                  </a:rPr>
                  <a:t>との高速接続</a:t>
                </a:r>
                <a:endParaRPr lang="en-US" altLang="ja-JP" sz="1200" dirty="0" smtClean="0">
                  <a:solidFill>
                    <a:prstClr val="black"/>
                  </a:solidFill>
                  <a:latin typeface="+mn-ea"/>
                  <a:ea typeface="+mn-ea"/>
                  <a:cs typeface="メイリオ" panose="020B0604030504040204" pitchFamily="50" charset="-128"/>
                </a:endParaRPr>
              </a:p>
              <a:p>
                <a:pPr marL="176213" indent="-176213">
                  <a:spcBef>
                    <a:spcPct val="0"/>
                  </a:spcBef>
                  <a:buFont typeface="Wingdings" panose="05000000000000000000" pitchFamily="2" charset="2"/>
                  <a:buChar char="u"/>
                  <a:defRPr/>
                </a:pPr>
                <a:r>
                  <a:rPr lang="en-US" altLang="ja-JP" sz="1200" dirty="0" smtClean="0">
                    <a:solidFill>
                      <a:prstClr val="black"/>
                    </a:solidFill>
                    <a:latin typeface="+mn-ea"/>
                    <a:ea typeface="+mn-ea"/>
                    <a:cs typeface="メイリオ" panose="020B0604030504040204" pitchFamily="50" charset="-128"/>
                  </a:rPr>
                  <a:t> </a:t>
                </a:r>
                <a:r>
                  <a:rPr lang="ja-JP" altLang="en-US" sz="1200" dirty="0" smtClean="0">
                    <a:solidFill>
                      <a:prstClr val="black"/>
                    </a:solidFill>
                    <a:latin typeface="+mn-ea"/>
                    <a:ea typeface="+mn-ea"/>
                    <a:cs typeface="メイリオ" panose="020B0604030504040204" pitchFamily="50" charset="-128"/>
                  </a:rPr>
                  <a:t>多様化するニーズに応える</a:t>
                </a:r>
                <a:r>
                  <a:rPr lang="en-US" altLang="ja-JP" sz="1200" dirty="0" smtClean="0">
                    <a:solidFill>
                      <a:prstClr val="black"/>
                    </a:solidFill>
                    <a:latin typeface="+mn-ea"/>
                    <a:ea typeface="+mn-ea"/>
                    <a:cs typeface="メイリオ" panose="020B0604030504040204" pitchFamily="50" charset="-128"/>
                  </a:rPr>
                  <a:t>SDN</a:t>
                </a:r>
                <a:r>
                  <a:rPr lang="ja-JP" altLang="en-US" sz="1200" dirty="0" smtClean="0">
                    <a:solidFill>
                      <a:prstClr val="black"/>
                    </a:solidFill>
                    <a:latin typeface="+mn-ea"/>
                    <a:ea typeface="+mn-ea"/>
                    <a:cs typeface="メイリオ" panose="020B0604030504040204" pitchFamily="50" charset="-128"/>
                  </a:rPr>
                  <a:t>などの</a:t>
                </a:r>
                <a:r>
                  <a:rPr lang="ja-JP" altLang="en-US" sz="1400" b="1" u="sng" dirty="0" smtClean="0">
                    <a:solidFill>
                      <a:srgbClr val="800000"/>
                    </a:solidFill>
                    <a:latin typeface="+mn-ea"/>
                    <a:ea typeface="+mn-ea"/>
                    <a:cs typeface="メイリオ" panose="020B0604030504040204" pitchFamily="50" charset="-128"/>
                  </a:rPr>
                  <a:t>最新ネットワーク技術の導入</a:t>
                </a:r>
                <a:endParaRPr lang="ja-JP" altLang="en-US" sz="1200" b="1" u="sng" dirty="0" smtClean="0">
                  <a:solidFill>
                    <a:srgbClr val="800000"/>
                  </a:solidFill>
                  <a:latin typeface="+mn-ea"/>
                  <a:ea typeface="+mn-ea"/>
                  <a:cs typeface="メイリオ" panose="020B0604030504040204" pitchFamily="50" charset="-128"/>
                </a:endParaRPr>
              </a:p>
            </p:txBody>
          </p:sp>
          <p:sp>
            <p:nvSpPr>
              <p:cNvPr id="55" name="角丸四角形 54"/>
              <p:cNvSpPr/>
              <p:nvPr/>
            </p:nvSpPr>
            <p:spPr>
              <a:xfrm>
                <a:off x="935595" y="5345535"/>
                <a:ext cx="5265371" cy="305966"/>
              </a:xfrm>
              <a:prstGeom prst="roundRect">
                <a:avLst/>
              </a:prstGeom>
              <a:solidFill>
                <a:srgbClr val="397E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anchor="ctr" anchorCtr="1"/>
              <a:lstStyle/>
              <a:p>
                <a:pPr algn="ctr" fontAlgn="auto">
                  <a:spcBef>
                    <a:spcPts val="0"/>
                  </a:spcBef>
                  <a:spcAft>
                    <a:spcPts val="0"/>
                  </a:spcAft>
                  <a:defRPr/>
                </a:pPr>
                <a:r>
                  <a:rPr lang="ja-JP" altLang="en-US" sz="1600" dirty="0">
                    <a:solidFill>
                      <a:srgbClr val="FFFFA7"/>
                    </a:solidFill>
                    <a:latin typeface="+mn-ea"/>
                    <a:cs typeface="メイリオ" panose="020B0604030504040204" pitchFamily="50" charset="-128"/>
                  </a:rPr>
                  <a:t>学術情報ネットワークの構築・運用</a:t>
                </a:r>
              </a:p>
            </p:txBody>
          </p:sp>
          <p:pic>
            <p:nvPicPr>
              <p:cNvPr id="56" name="図 55"/>
              <p:cNvPicPr>
                <a:picLocks noChangeAspect="1"/>
              </p:cNvPicPr>
              <p:nvPr/>
            </p:nvPicPr>
            <p:blipFill>
              <a:blip r:embed="rId10" cstate="print"/>
              <a:stretch>
                <a:fillRect/>
              </a:stretch>
            </p:blipFill>
            <p:spPr>
              <a:xfrm>
                <a:off x="6260803" y="5270238"/>
                <a:ext cx="1775171" cy="1087716"/>
              </a:xfrm>
              <a:prstGeom prst="rect">
                <a:avLst/>
              </a:prstGeom>
            </p:spPr>
          </p:pic>
          <p:sp>
            <p:nvSpPr>
              <p:cNvPr id="57" name="テキスト ボックス 29"/>
              <p:cNvSpPr txBox="1">
                <a:spLocks noChangeArrowheads="1"/>
              </p:cNvSpPr>
              <p:nvPr/>
            </p:nvSpPr>
            <p:spPr bwMode="auto">
              <a:xfrm>
                <a:off x="6680027" y="6319644"/>
                <a:ext cx="1235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smtClean="0">
                    <a:latin typeface="+mn-ea"/>
                    <a:ea typeface="+mn-ea"/>
                    <a:cs typeface="メイリオ" panose="020B0604030504040204" pitchFamily="50" charset="-128"/>
                  </a:rPr>
                  <a:t>アクセス回線共同調達</a:t>
                </a:r>
              </a:p>
            </p:txBody>
          </p:sp>
          <p:sp>
            <p:nvSpPr>
              <p:cNvPr id="58" name="テキスト ボックス 29"/>
              <p:cNvSpPr txBox="1">
                <a:spLocks noChangeArrowheads="1"/>
              </p:cNvSpPr>
              <p:nvPr/>
            </p:nvSpPr>
            <p:spPr bwMode="auto">
              <a:xfrm>
                <a:off x="6312536" y="5651256"/>
                <a:ext cx="10900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dirty="0" smtClean="0">
                    <a:latin typeface="+mn-ea"/>
                    <a:ea typeface="+mn-ea"/>
                    <a:cs typeface="メイリオ" panose="020B0604030504040204" pitchFamily="50" charset="-128"/>
                  </a:rPr>
                  <a:t>超高速・高機能回線</a:t>
                </a: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グループ化 1"/>
          <p:cNvGrpSpPr>
            <a:grpSpLocks/>
          </p:cNvGrpSpPr>
          <p:nvPr/>
        </p:nvGrpSpPr>
        <p:grpSpPr bwMode="auto">
          <a:xfrm>
            <a:off x="682625" y="2563813"/>
            <a:ext cx="3527425" cy="2173287"/>
            <a:chOff x="628350" y="2040843"/>
            <a:chExt cx="7722224" cy="4758990"/>
          </a:xfrm>
        </p:grpSpPr>
        <p:grpSp>
          <p:nvGrpSpPr>
            <p:cNvPr id="11290" name="Group 445"/>
            <p:cNvGrpSpPr>
              <a:grpSpLocks/>
            </p:cNvGrpSpPr>
            <p:nvPr/>
          </p:nvGrpSpPr>
          <p:grpSpPr bwMode="auto">
            <a:xfrm>
              <a:off x="1513211" y="2040843"/>
              <a:ext cx="6837363" cy="4471987"/>
              <a:chOff x="1156" y="1095"/>
              <a:chExt cx="4666" cy="2817"/>
            </a:xfrm>
          </p:grpSpPr>
          <p:sp>
            <p:nvSpPr>
              <p:cNvPr id="246" name="北海道"/>
              <p:cNvSpPr>
                <a:spLocks/>
              </p:cNvSpPr>
              <p:nvPr/>
            </p:nvSpPr>
            <p:spPr bwMode="auto">
              <a:xfrm rot="22938875">
                <a:off x="4551" y="1095"/>
                <a:ext cx="1271" cy="1207"/>
              </a:xfrm>
              <a:custGeom>
                <a:avLst/>
                <a:gdLst/>
                <a:ahLst/>
                <a:cxnLst>
                  <a:cxn ang="0">
                    <a:pos x="71" y="116"/>
                  </a:cxn>
                  <a:cxn ang="0">
                    <a:pos x="95" y="128"/>
                  </a:cxn>
                  <a:cxn ang="0">
                    <a:pos x="98" y="108"/>
                  </a:cxn>
                  <a:cxn ang="0">
                    <a:pos x="120" y="87"/>
                  </a:cxn>
                  <a:cxn ang="0">
                    <a:pos x="132" y="88"/>
                  </a:cxn>
                  <a:cxn ang="0">
                    <a:pos x="135" y="83"/>
                  </a:cxn>
                  <a:cxn ang="0">
                    <a:pos x="142" y="83"/>
                  </a:cxn>
                  <a:cxn ang="0">
                    <a:pos x="151" y="77"/>
                  </a:cxn>
                  <a:cxn ang="0">
                    <a:pos x="155" y="69"/>
                  </a:cxn>
                  <a:cxn ang="0">
                    <a:pos x="146" y="70"/>
                  </a:cxn>
                  <a:cxn ang="0">
                    <a:pos x="146" y="63"/>
                  </a:cxn>
                  <a:cxn ang="0">
                    <a:pos x="139" y="54"/>
                  </a:cxn>
                  <a:cxn ang="0">
                    <a:pos x="143" y="35"/>
                  </a:cxn>
                  <a:cxn ang="0">
                    <a:pos x="118" y="50"/>
                  </a:cxn>
                  <a:cxn ang="0">
                    <a:pos x="105" y="45"/>
                  </a:cxn>
                  <a:cxn ang="0">
                    <a:pos x="102" y="47"/>
                  </a:cxn>
                  <a:cxn ang="0">
                    <a:pos x="90" y="39"/>
                  </a:cxn>
                  <a:cxn ang="0">
                    <a:pos x="61" y="6"/>
                  </a:cxn>
                  <a:cxn ang="0">
                    <a:pos x="50" y="4"/>
                  </a:cxn>
                  <a:cxn ang="0">
                    <a:pos x="44" y="11"/>
                  </a:cxn>
                  <a:cxn ang="0">
                    <a:pos x="46" y="59"/>
                  </a:cxn>
                  <a:cxn ang="0">
                    <a:pos x="42" y="81"/>
                  </a:cxn>
                  <a:cxn ang="0">
                    <a:pos x="32" y="83"/>
                  </a:cxn>
                  <a:cxn ang="0">
                    <a:pos x="18" y="78"/>
                  </a:cxn>
                  <a:cxn ang="0">
                    <a:pos x="19" y="93"/>
                  </a:cxn>
                  <a:cxn ang="0">
                    <a:pos x="10" y="99"/>
                  </a:cxn>
                  <a:cxn ang="0">
                    <a:pos x="2" y="104"/>
                  </a:cxn>
                  <a:cxn ang="0">
                    <a:pos x="0" y="119"/>
                  </a:cxn>
                  <a:cxn ang="0">
                    <a:pos x="11" y="134"/>
                  </a:cxn>
                  <a:cxn ang="0">
                    <a:pos x="9" y="148"/>
                  </a:cxn>
                  <a:cxn ang="0">
                    <a:pos x="19" y="146"/>
                  </a:cxn>
                  <a:cxn ang="0">
                    <a:pos x="26" y="136"/>
                  </a:cxn>
                  <a:cxn ang="0">
                    <a:pos x="40" y="134"/>
                  </a:cxn>
                  <a:cxn ang="0">
                    <a:pos x="33" y="130"/>
                  </a:cxn>
                  <a:cxn ang="0">
                    <a:pos x="16" y="120"/>
                  </a:cxn>
                  <a:cxn ang="0">
                    <a:pos x="23" y="108"/>
                  </a:cxn>
                  <a:cxn ang="0">
                    <a:pos x="32" y="118"/>
                  </a:cxn>
                  <a:cxn ang="0">
                    <a:pos x="54" y="105"/>
                  </a:cxn>
                </a:cxnLst>
                <a:rect l="0" t="0" r="r" b="b"/>
                <a:pathLst>
                  <a:path w="159" h="151">
                    <a:moveTo>
                      <a:pt x="54" y="105"/>
                    </a:moveTo>
                    <a:lnTo>
                      <a:pt x="71" y="116"/>
                    </a:lnTo>
                    <a:lnTo>
                      <a:pt x="89" y="122"/>
                    </a:lnTo>
                    <a:lnTo>
                      <a:pt x="95" y="128"/>
                    </a:lnTo>
                    <a:lnTo>
                      <a:pt x="96" y="122"/>
                    </a:lnTo>
                    <a:lnTo>
                      <a:pt x="98" y="108"/>
                    </a:lnTo>
                    <a:lnTo>
                      <a:pt x="109" y="95"/>
                    </a:lnTo>
                    <a:lnTo>
                      <a:pt x="120" y="87"/>
                    </a:lnTo>
                    <a:lnTo>
                      <a:pt x="123" y="89"/>
                    </a:lnTo>
                    <a:lnTo>
                      <a:pt x="132" y="88"/>
                    </a:lnTo>
                    <a:lnTo>
                      <a:pt x="131" y="86"/>
                    </a:lnTo>
                    <a:lnTo>
                      <a:pt x="135" y="83"/>
                    </a:lnTo>
                    <a:lnTo>
                      <a:pt x="136" y="86"/>
                    </a:lnTo>
                    <a:lnTo>
                      <a:pt x="142" y="83"/>
                    </a:lnTo>
                    <a:lnTo>
                      <a:pt x="143" y="81"/>
                    </a:lnTo>
                    <a:lnTo>
                      <a:pt x="151" y="77"/>
                    </a:lnTo>
                    <a:lnTo>
                      <a:pt x="159" y="69"/>
                    </a:lnTo>
                    <a:lnTo>
                      <a:pt x="155" y="69"/>
                    </a:lnTo>
                    <a:lnTo>
                      <a:pt x="150" y="74"/>
                    </a:lnTo>
                    <a:lnTo>
                      <a:pt x="146" y="70"/>
                    </a:lnTo>
                    <a:lnTo>
                      <a:pt x="144" y="64"/>
                    </a:lnTo>
                    <a:lnTo>
                      <a:pt x="146" y="63"/>
                    </a:lnTo>
                    <a:lnTo>
                      <a:pt x="140" y="59"/>
                    </a:lnTo>
                    <a:lnTo>
                      <a:pt x="139" y="54"/>
                    </a:lnTo>
                    <a:lnTo>
                      <a:pt x="145" y="39"/>
                    </a:lnTo>
                    <a:lnTo>
                      <a:pt x="143" y="35"/>
                    </a:lnTo>
                    <a:lnTo>
                      <a:pt x="129" y="52"/>
                    </a:lnTo>
                    <a:lnTo>
                      <a:pt x="118" y="50"/>
                    </a:lnTo>
                    <a:lnTo>
                      <a:pt x="116" y="46"/>
                    </a:lnTo>
                    <a:lnTo>
                      <a:pt x="105" y="45"/>
                    </a:lnTo>
                    <a:lnTo>
                      <a:pt x="107" y="48"/>
                    </a:lnTo>
                    <a:lnTo>
                      <a:pt x="102" y="47"/>
                    </a:lnTo>
                    <a:lnTo>
                      <a:pt x="104" y="45"/>
                    </a:lnTo>
                    <a:lnTo>
                      <a:pt x="90" y="39"/>
                    </a:lnTo>
                    <a:lnTo>
                      <a:pt x="78" y="28"/>
                    </a:lnTo>
                    <a:lnTo>
                      <a:pt x="61" y="6"/>
                    </a:lnTo>
                    <a:lnTo>
                      <a:pt x="52" y="0"/>
                    </a:lnTo>
                    <a:lnTo>
                      <a:pt x="50" y="4"/>
                    </a:lnTo>
                    <a:lnTo>
                      <a:pt x="45" y="3"/>
                    </a:lnTo>
                    <a:lnTo>
                      <a:pt x="44" y="11"/>
                    </a:lnTo>
                    <a:lnTo>
                      <a:pt x="50" y="30"/>
                    </a:lnTo>
                    <a:lnTo>
                      <a:pt x="46" y="59"/>
                    </a:lnTo>
                    <a:lnTo>
                      <a:pt x="40" y="63"/>
                    </a:lnTo>
                    <a:lnTo>
                      <a:pt x="42" y="81"/>
                    </a:lnTo>
                    <a:lnTo>
                      <a:pt x="36" y="85"/>
                    </a:lnTo>
                    <a:lnTo>
                      <a:pt x="32" y="83"/>
                    </a:lnTo>
                    <a:lnTo>
                      <a:pt x="29" y="84"/>
                    </a:lnTo>
                    <a:lnTo>
                      <a:pt x="18" y="78"/>
                    </a:lnTo>
                    <a:lnTo>
                      <a:pt x="13" y="83"/>
                    </a:lnTo>
                    <a:lnTo>
                      <a:pt x="19" y="93"/>
                    </a:lnTo>
                    <a:lnTo>
                      <a:pt x="14" y="101"/>
                    </a:lnTo>
                    <a:lnTo>
                      <a:pt x="10" y="99"/>
                    </a:lnTo>
                    <a:lnTo>
                      <a:pt x="7" y="104"/>
                    </a:lnTo>
                    <a:lnTo>
                      <a:pt x="2" y="104"/>
                    </a:lnTo>
                    <a:lnTo>
                      <a:pt x="3" y="112"/>
                    </a:lnTo>
                    <a:lnTo>
                      <a:pt x="0" y="119"/>
                    </a:lnTo>
                    <a:lnTo>
                      <a:pt x="10" y="129"/>
                    </a:lnTo>
                    <a:lnTo>
                      <a:pt x="11" y="134"/>
                    </a:lnTo>
                    <a:lnTo>
                      <a:pt x="7" y="142"/>
                    </a:lnTo>
                    <a:lnTo>
                      <a:pt x="9" y="148"/>
                    </a:lnTo>
                    <a:lnTo>
                      <a:pt x="13" y="151"/>
                    </a:lnTo>
                    <a:lnTo>
                      <a:pt x="19" y="146"/>
                    </a:lnTo>
                    <a:lnTo>
                      <a:pt x="20" y="140"/>
                    </a:lnTo>
                    <a:lnTo>
                      <a:pt x="26" y="136"/>
                    </a:lnTo>
                    <a:lnTo>
                      <a:pt x="35" y="138"/>
                    </a:lnTo>
                    <a:lnTo>
                      <a:pt x="40" y="134"/>
                    </a:lnTo>
                    <a:lnTo>
                      <a:pt x="36" y="131"/>
                    </a:lnTo>
                    <a:lnTo>
                      <a:pt x="33" y="130"/>
                    </a:lnTo>
                    <a:lnTo>
                      <a:pt x="28" y="124"/>
                    </a:lnTo>
                    <a:lnTo>
                      <a:pt x="16" y="120"/>
                    </a:lnTo>
                    <a:lnTo>
                      <a:pt x="16" y="114"/>
                    </a:lnTo>
                    <a:lnTo>
                      <a:pt x="23" y="108"/>
                    </a:lnTo>
                    <a:lnTo>
                      <a:pt x="28" y="109"/>
                    </a:lnTo>
                    <a:lnTo>
                      <a:pt x="32" y="118"/>
                    </a:lnTo>
                    <a:lnTo>
                      <a:pt x="45" y="107"/>
                    </a:lnTo>
                    <a:lnTo>
                      <a:pt x="54" y="10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47" name="青森県"/>
              <p:cNvSpPr>
                <a:spLocks/>
              </p:cNvSpPr>
              <p:nvPr/>
            </p:nvSpPr>
            <p:spPr bwMode="auto">
              <a:xfrm rot="22938875">
                <a:off x="4330" y="2041"/>
                <a:ext cx="415" cy="392"/>
              </a:xfrm>
              <a:custGeom>
                <a:avLst/>
                <a:gdLst/>
                <a:ahLst/>
                <a:cxnLst>
                  <a:cxn ang="0">
                    <a:pos x="21" y="41"/>
                  </a:cxn>
                  <a:cxn ang="0">
                    <a:pos x="28" y="38"/>
                  </a:cxn>
                  <a:cxn ang="0">
                    <a:pos x="32" y="40"/>
                  </a:cxn>
                  <a:cxn ang="0">
                    <a:pos x="30" y="49"/>
                  </a:cxn>
                  <a:cxn ang="0">
                    <a:pos x="33" y="48"/>
                  </a:cxn>
                  <a:cxn ang="0">
                    <a:pos x="40" y="43"/>
                  </a:cxn>
                  <a:cxn ang="0">
                    <a:pos x="47" y="42"/>
                  </a:cxn>
                  <a:cxn ang="0">
                    <a:pos x="52" y="39"/>
                  </a:cxn>
                  <a:cxn ang="0">
                    <a:pos x="49" y="35"/>
                  </a:cxn>
                  <a:cxn ang="0">
                    <a:pos x="46" y="34"/>
                  </a:cxn>
                  <a:cxn ang="0">
                    <a:pos x="43" y="25"/>
                  </a:cxn>
                  <a:cxn ang="0">
                    <a:pos x="42" y="17"/>
                  </a:cxn>
                  <a:cxn ang="0">
                    <a:pos x="44" y="4"/>
                  </a:cxn>
                  <a:cxn ang="0">
                    <a:pos x="38" y="6"/>
                  </a:cxn>
                  <a:cxn ang="0">
                    <a:pos x="34" y="2"/>
                  </a:cxn>
                  <a:cxn ang="0">
                    <a:pos x="28" y="0"/>
                  </a:cxn>
                  <a:cxn ang="0">
                    <a:pos x="25" y="9"/>
                  </a:cxn>
                  <a:cxn ang="0">
                    <a:pos x="25" y="16"/>
                  </a:cxn>
                  <a:cxn ang="0">
                    <a:pos x="32" y="14"/>
                  </a:cxn>
                  <a:cxn ang="0">
                    <a:pos x="36" y="10"/>
                  </a:cxn>
                  <a:cxn ang="0">
                    <a:pos x="38" y="12"/>
                  </a:cxn>
                  <a:cxn ang="0">
                    <a:pos x="37" y="23"/>
                  </a:cxn>
                  <a:cxn ang="0">
                    <a:pos x="33" y="23"/>
                  </a:cxn>
                  <a:cxn ang="0">
                    <a:pos x="30" y="19"/>
                  </a:cxn>
                  <a:cxn ang="0">
                    <a:pos x="28" y="19"/>
                  </a:cxn>
                  <a:cxn ang="0">
                    <a:pos x="27" y="25"/>
                  </a:cxn>
                  <a:cxn ang="0">
                    <a:pos x="24" y="26"/>
                  </a:cxn>
                  <a:cxn ang="0">
                    <a:pos x="20" y="12"/>
                  </a:cxn>
                  <a:cxn ang="0">
                    <a:pos x="13" y="10"/>
                  </a:cxn>
                  <a:cxn ang="0">
                    <a:pos x="12" y="16"/>
                  </a:cxn>
                  <a:cxn ang="0">
                    <a:pos x="12" y="21"/>
                  </a:cxn>
                  <a:cxn ang="0">
                    <a:pos x="11" y="28"/>
                  </a:cxn>
                  <a:cxn ang="0">
                    <a:pos x="5" y="30"/>
                  </a:cxn>
                  <a:cxn ang="0">
                    <a:pos x="0" y="36"/>
                  </a:cxn>
                  <a:cxn ang="0">
                    <a:pos x="2" y="37"/>
                  </a:cxn>
                  <a:cxn ang="0">
                    <a:pos x="3" y="41"/>
                  </a:cxn>
                  <a:cxn ang="0">
                    <a:pos x="17" y="39"/>
                  </a:cxn>
                  <a:cxn ang="0">
                    <a:pos x="21" y="41"/>
                  </a:cxn>
                </a:cxnLst>
                <a:rect l="0" t="0" r="r" b="b"/>
                <a:pathLst>
                  <a:path w="52" h="49">
                    <a:moveTo>
                      <a:pt x="21" y="41"/>
                    </a:moveTo>
                    <a:lnTo>
                      <a:pt x="28" y="38"/>
                    </a:lnTo>
                    <a:lnTo>
                      <a:pt x="32" y="40"/>
                    </a:lnTo>
                    <a:lnTo>
                      <a:pt x="30" y="49"/>
                    </a:lnTo>
                    <a:lnTo>
                      <a:pt x="33" y="48"/>
                    </a:lnTo>
                    <a:lnTo>
                      <a:pt x="40" y="43"/>
                    </a:lnTo>
                    <a:lnTo>
                      <a:pt x="47" y="42"/>
                    </a:lnTo>
                    <a:lnTo>
                      <a:pt x="52" y="39"/>
                    </a:lnTo>
                    <a:lnTo>
                      <a:pt x="49" y="35"/>
                    </a:lnTo>
                    <a:lnTo>
                      <a:pt x="46" y="34"/>
                    </a:lnTo>
                    <a:lnTo>
                      <a:pt x="43" y="25"/>
                    </a:lnTo>
                    <a:lnTo>
                      <a:pt x="42" y="17"/>
                    </a:lnTo>
                    <a:lnTo>
                      <a:pt x="44" y="4"/>
                    </a:lnTo>
                    <a:lnTo>
                      <a:pt x="38" y="6"/>
                    </a:lnTo>
                    <a:lnTo>
                      <a:pt x="34" y="2"/>
                    </a:lnTo>
                    <a:lnTo>
                      <a:pt x="28" y="0"/>
                    </a:lnTo>
                    <a:lnTo>
                      <a:pt x="25" y="9"/>
                    </a:lnTo>
                    <a:lnTo>
                      <a:pt x="25" y="16"/>
                    </a:lnTo>
                    <a:lnTo>
                      <a:pt x="32" y="14"/>
                    </a:lnTo>
                    <a:lnTo>
                      <a:pt x="36" y="10"/>
                    </a:lnTo>
                    <a:lnTo>
                      <a:pt x="38" y="12"/>
                    </a:lnTo>
                    <a:lnTo>
                      <a:pt x="37" y="23"/>
                    </a:lnTo>
                    <a:lnTo>
                      <a:pt x="33" y="23"/>
                    </a:lnTo>
                    <a:lnTo>
                      <a:pt x="30" y="19"/>
                    </a:lnTo>
                    <a:lnTo>
                      <a:pt x="28" y="19"/>
                    </a:lnTo>
                    <a:lnTo>
                      <a:pt x="27" y="25"/>
                    </a:lnTo>
                    <a:lnTo>
                      <a:pt x="24" y="26"/>
                    </a:lnTo>
                    <a:lnTo>
                      <a:pt x="20" y="12"/>
                    </a:lnTo>
                    <a:lnTo>
                      <a:pt x="13" y="10"/>
                    </a:lnTo>
                    <a:lnTo>
                      <a:pt x="12" y="16"/>
                    </a:lnTo>
                    <a:lnTo>
                      <a:pt x="12" y="21"/>
                    </a:lnTo>
                    <a:lnTo>
                      <a:pt x="11" y="28"/>
                    </a:lnTo>
                    <a:lnTo>
                      <a:pt x="5" y="30"/>
                    </a:lnTo>
                    <a:lnTo>
                      <a:pt x="0" y="36"/>
                    </a:lnTo>
                    <a:lnTo>
                      <a:pt x="2" y="37"/>
                    </a:lnTo>
                    <a:lnTo>
                      <a:pt x="3" y="41"/>
                    </a:lnTo>
                    <a:lnTo>
                      <a:pt x="17" y="39"/>
                    </a:lnTo>
                    <a:lnTo>
                      <a:pt x="21" y="41"/>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48" name="岩手県"/>
              <p:cNvSpPr>
                <a:spLocks/>
              </p:cNvSpPr>
              <p:nvPr/>
            </p:nvSpPr>
            <p:spPr bwMode="auto">
              <a:xfrm rot="22938875">
                <a:off x="4378" y="2380"/>
                <a:ext cx="304" cy="508"/>
              </a:xfrm>
              <a:custGeom>
                <a:avLst/>
                <a:gdLst/>
                <a:ahLst/>
                <a:cxnLst>
                  <a:cxn ang="0">
                    <a:pos x="35" y="18"/>
                  </a:cxn>
                  <a:cxn ang="0">
                    <a:pos x="32" y="15"/>
                  </a:cxn>
                  <a:cxn ang="0">
                    <a:pos x="32" y="8"/>
                  </a:cxn>
                  <a:cxn ang="0">
                    <a:pos x="27" y="0"/>
                  </a:cxn>
                  <a:cxn ang="0">
                    <a:pos x="22" y="3"/>
                  </a:cxn>
                  <a:cxn ang="0">
                    <a:pos x="15" y="4"/>
                  </a:cxn>
                  <a:cxn ang="0">
                    <a:pos x="8" y="9"/>
                  </a:cxn>
                  <a:cxn ang="0">
                    <a:pos x="5" y="10"/>
                  </a:cxn>
                  <a:cxn ang="0">
                    <a:pos x="5" y="20"/>
                  </a:cxn>
                  <a:cxn ang="0">
                    <a:pos x="3" y="25"/>
                  </a:cxn>
                  <a:cxn ang="0">
                    <a:pos x="4" y="29"/>
                  </a:cxn>
                  <a:cxn ang="0">
                    <a:pos x="0" y="39"/>
                  </a:cxn>
                  <a:cxn ang="0">
                    <a:pos x="2" y="48"/>
                  </a:cxn>
                  <a:cxn ang="0">
                    <a:pos x="4" y="51"/>
                  </a:cxn>
                  <a:cxn ang="0">
                    <a:pos x="3" y="57"/>
                  </a:cxn>
                  <a:cxn ang="0">
                    <a:pos x="12" y="59"/>
                  </a:cxn>
                  <a:cxn ang="0">
                    <a:pos x="15" y="64"/>
                  </a:cxn>
                  <a:cxn ang="0">
                    <a:pos x="18" y="61"/>
                  </a:cxn>
                  <a:cxn ang="0">
                    <a:pos x="21" y="62"/>
                  </a:cxn>
                  <a:cxn ang="0">
                    <a:pos x="23" y="54"/>
                  </a:cxn>
                  <a:cxn ang="0">
                    <a:pos x="29" y="55"/>
                  </a:cxn>
                  <a:cxn ang="0">
                    <a:pos x="33" y="52"/>
                  </a:cxn>
                  <a:cxn ang="0">
                    <a:pos x="35" y="48"/>
                  </a:cxn>
                  <a:cxn ang="0">
                    <a:pos x="38" y="33"/>
                  </a:cxn>
                  <a:cxn ang="0">
                    <a:pos x="35" y="18"/>
                  </a:cxn>
                </a:cxnLst>
                <a:rect l="0" t="0" r="r" b="b"/>
                <a:pathLst>
                  <a:path w="38" h="64">
                    <a:moveTo>
                      <a:pt x="35" y="18"/>
                    </a:moveTo>
                    <a:lnTo>
                      <a:pt x="32" y="15"/>
                    </a:lnTo>
                    <a:lnTo>
                      <a:pt x="32" y="8"/>
                    </a:lnTo>
                    <a:lnTo>
                      <a:pt x="27" y="0"/>
                    </a:lnTo>
                    <a:lnTo>
                      <a:pt x="22" y="3"/>
                    </a:lnTo>
                    <a:lnTo>
                      <a:pt x="15" y="4"/>
                    </a:lnTo>
                    <a:lnTo>
                      <a:pt x="8" y="9"/>
                    </a:lnTo>
                    <a:lnTo>
                      <a:pt x="5" y="10"/>
                    </a:lnTo>
                    <a:lnTo>
                      <a:pt x="5" y="20"/>
                    </a:lnTo>
                    <a:lnTo>
                      <a:pt x="3" y="25"/>
                    </a:lnTo>
                    <a:lnTo>
                      <a:pt x="4" y="29"/>
                    </a:lnTo>
                    <a:lnTo>
                      <a:pt x="0" y="39"/>
                    </a:lnTo>
                    <a:lnTo>
                      <a:pt x="2" y="48"/>
                    </a:lnTo>
                    <a:lnTo>
                      <a:pt x="4" y="51"/>
                    </a:lnTo>
                    <a:lnTo>
                      <a:pt x="3" y="57"/>
                    </a:lnTo>
                    <a:lnTo>
                      <a:pt x="12" y="59"/>
                    </a:lnTo>
                    <a:lnTo>
                      <a:pt x="15" y="64"/>
                    </a:lnTo>
                    <a:lnTo>
                      <a:pt x="18" y="61"/>
                    </a:lnTo>
                    <a:lnTo>
                      <a:pt x="21" y="62"/>
                    </a:lnTo>
                    <a:lnTo>
                      <a:pt x="23" y="54"/>
                    </a:lnTo>
                    <a:lnTo>
                      <a:pt x="29" y="55"/>
                    </a:lnTo>
                    <a:lnTo>
                      <a:pt x="33" y="52"/>
                    </a:lnTo>
                    <a:lnTo>
                      <a:pt x="35" y="48"/>
                    </a:lnTo>
                    <a:lnTo>
                      <a:pt x="38" y="33"/>
                    </a:lnTo>
                    <a:lnTo>
                      <a:pt x="35" y="18"/>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49" name="宮城県"/>
              <p:cNvSpPr>
                <a:spLocks/>
              </p:cNvSpPr>
              <p:nvPr/>
            </p:nvSpPr>
            <p:spPr bwMode="auto">
              <a:xfrm rot="22938875">
                <a:off x="4169" y="2755"/>
                <a:ext cx="313" cy="353"/>
              </a:xfrm>
              <a:custGeom>
                <a:avLst/>
                <a:gdLst/>
                <a:ahLst/>
                <a:cxnLst>
                  <a:cxn ang="0">
                    <a:pos x="31" y="8"/>
                  </a:cxn>
                  <a:cxn ang="0">
                    <a:pos x="28" y="7"/>
                  </a:cxn>
                  <a:cxn ang="0">
                    <a:pos x="25" y="10"/>
                  </a:cxn>
                  <a:cxn ang="0">
                    <a:pos x="22" y="5"/>
                  </a:cxn>
                  <a:cxn ang="0">
                    <a:pos x="13" y="3"/>
                  </a:cxn>
                  <a:cxn ang="0">
                    <a:pos x="8" y="5"/>
                  </a:cxn>
                  <a:cxn ang="0">
                    <a:pos x="9" y="12"/>
                  </a:cxn>
                  <a:cxn ang="0">
                    <a:pos x="7" y="17"/>
                  </a:cxn>
                  <a:cxn ang="0">
                    <a:pos x="8" y="21"/>
                  </a:cxn>
                  <a:cxn ang="0">
                    <a:pos x="5" y="33"/>
                  </a:cxn>
                  <a:cxn ang="0">
                    <a:pos x="1" y="35"/>
                  </a:cxn>
                  <a:cxn ang="0">
                    <a:pos x="0" y="40"/>
                  </a:cxn>
                  <a:cxn ang="0">
                    <a:pos x="4" y="39"/>
                  </a:cxn>
                  <a:cxn ang="0">
                    <a:pos x="9" y="41"/>
                  </a:cxn>
                  <a:cxn ang="0">
                    <a:pos x="13" y="44"/>
                  </a:cxn>
                  <a:cxn ang="0">
                    <a:pos x="17" y="44"/>
                  </a:cxn>
                  <a:cxn ang="0">
                    <a:pos x="20" y="41"/>
                  </a:cxn>
                  <a:cxn ang="0">
                    <a:pos x="18" y="36"/>
                  </a:cxn>
                  <a:cxn ang="0">
                    <a:pos x="22" y="24"/>
                  </a:cxn>
                  <a:cxn ang="0">
                    <a:pos x="25" y="21"/>
                  </a:cxn>
                  <a:cxn ang="0">
                    <a:pos x="30" y="21"/>
                  </a:cxn>
                  <a:cxn ang="0">
                    <a:pos x="34" y="27"/>
                  </a:cxn>
                  <a:cxn ang="0">
                    <a:pos x="35" y="24"/>
                  </a:cxn>
                  <a:cxn ang="0">
                    <a:pos x="35" y="14"/>
                  </a:cxn>
                  <a:cxn ang="0">
                    <a:pos x="34" y="11"/>
                  </a:cxn>
                  <a:cxn ang="0">
                    <a:pos x="37" y="5"/>
                  </a:cxn>
                  <a:cxn ang="0">
                    <a:pos x="39" y="4"/>
                  </a:cxn>
                  <a:cxn ang="0">
                    <a:pos x="39" y="1"/>
                  </a:cxn>
                  <a:cxn ang="0">
                    <a:pos x="33" y="0"/>
                  </a:cxn>
                  <a:cxn ang="0">
                    <a:pos x="31" y="8"/>
                  </a:cxn>
                </a:cxnLst>
                <a:rect l="0" t="0" r="r" b="b"/>
                <a:pathLst>
                  <a:path w="39" h="44">
                    <a:moveTo>
                      <a:pt x="31" y="8"/>
                    </a:moveTo>
                    <a:lnTo>
                      <a:pt x="28" y="7"/>
                    </a:lnTo>
                    <a:lnTo>
                      <a:pt x="25" y="10"/>
                    </a:lnTo>
                    <a:lnTo>
                      <a:pt x="22" y="5"/>
                    </a:lnTo>
                    <a:lnTo>
                      <a:pt x="13" y="3"/>
                    </a:lnTo>
                    <a:lnTo>
                      <a:pt x="8" y="5"/>
                    </a:lnTo>
                    <a:lnTo>
                      <a:pt x="9" y="12"/>
                    </a:lnTo>
                    <a:lnTo>
                      <a:pt x="7" y="17"/>
                    </a:lnTo>
                    <a:lnTo>
                      <a:pt x="8" y="21"/>
                    </a:lnTo>
                    <a:lnTo>
                      <a:pt x="5" y="33"/>
                    </a:lnTo>
                    <a:lnTo>
                      <a:pt x="1" y="35"/>
                    </a:lnTo>
                    <a:lnTo>
                      <a:pt x="0" y="40"/>
                    </a:lnTo>
                    <a:lnTo>
                      <a:pt x="4" y="39"/>
                    </a:lnTo>
                    <a:lnTo>
                      <a:pt x="9" y="41"/>
                    </a:lnTo>
                    <a:lnTo>
                      <a:pt x="13" y="44"/>
                    </a:lnTo>
                    <a:lnTo>
                      <a:pt x="17" y="44"/>
                    </a:lnTo>
                    <a:lnTo>
                      <a:pt x="20" y="41"/>
                    </a:lnTo>
                    <a:lnTo>
                      <a:pt x="18" y="36"/>
                    </a:lnTo>
                    <a:lnTo>
                      <a:pt x="22" y="24"/>
                    </a:lnTo>
                    <a:lnTo>
                      <a:pt x="25" y="21"/>
                    </a:lnTo>
                    <a:lnTo>
                      <a:pt x="30" y="21"/>
                    </a:lnTo>
                    <a:lnTo>
                      <a:pt x="34" y="27"/>
                    </a:lnTo>
                    <a:lnTo>
                      <a:pt x="35" y="24"/>
                    </a:lnTo>
                    <a:lnTo>
                      <a:pt x="35" y="14"/>
                    </a:lnTo>
                    <a:lnTo>
                      <a:pt x="34" y="11"/>
                    </a:lnTo>
                    <a:lnTo>
                      <a:pt x="37" y="5"/>
                    </a:lnTo>
                    <a:lnTo>
                      <a:pt x="39" y="4"/>
                    </a:lnTo>
                    <a:lnTo>
                      <a:pt x="39" y="1"/>
                    </a:lnTo>
                    <a:lnTo>
                      <a:pt x="33" y="0"/>
                    </a:lnTo>
                    <a:lnTo>
                      <a:pt x="31" y="8"/>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50" name="秋田県"/>
              <p:cNvSpPr>
                <a:spLocks/>
              </p:cNvSpPr>
              <p:nvPr/>
            </p:nvSpPr>
            <p:spPr bwMode="auto">
              <a:xfrm rot="22938875">
                <a:off x="4174" y="2282"/>
                <a:ext cx="287" cy="480"/>
              </a:xfrm>
              <a:custGeom>
                <a:avLst/>
                <a:gdLst/>
                <a:ahLst/>
                <a:cxnLst>
                  <a:cxn ang="0">
                    <a:pos x="21" y="56"/>
                  </a:cxn>
                  <a:cxn ang="0">
                    <a:pos x="27" y="60"/>
                  </a:cxn>
                  <a:cxn ang="0">
                    <a:pos x="32" y="58"/>
                  </a:cxn>
                  <a:cxn ang="0">
                    <a:pos x="33" y="52"/>
                  </a:cxn>
                  <a:cxn ang="0">
                    <a:pos x="31" y="49"/>
                  </a:cxn>
                  <a:cxn ang="0">
                    <a:pos x="29" y="40"/>
                  </a:cxn>
                  <a:cxn ang="0">
                    <a:pos x="33" y="30"/>
                  </a:cxn>
                  <a:cxn ang="0">
                    <a:pos x="32" y="26"/>
                  </a:cxn>
                  <a:cxn ang="0">
                    <a:pos x="34" y="21"/>
                  </a:cxn>
                  <a:cxn ang="0">
                    <a:pos x="34" y="11"/>
                  </a:cxn>
                  <a:cxn ang="0">
                    <a:pos x="36" y="2"/>
                  </a:cxn>
                  <a:cxn ang="0">
                    <a:pos x="32" y="0"/>
                  </a:cxn>
                  <a:cxn ang="0">
                    <a:pos x="25" y="3"/>
                  </a:cxn>
                  <a:cxn ang="0">
                    <a:pos x="21" y="1"/>
                  </a:cxn>
                  <a:cxn ang="0">
                    <a:pos x="7" y="3"/>
                  </a:cxn>
                  <a:cxn ang="0">
                    <a:pos x="7" y="5"/>
                  </a:cxn>
                  <a:cxn ang="0">
                    <a:pos x="8" y="7"/>
                  </a:cxn>
                  <a:cxn ang="0">
                    <a:pos x="8" y="15"/>
                  </a:cxn>
                  <a:cxn ang="0">
                    <a:pos x="4" y="19"/>
                  </a:cxn>
                  <a:cxn ang="0">
                    <a:pos x="0" y="18"/>
                  </a:cxn>
                  <a:cxn ang="0">
                    <a:pos x="0" y="20"/>
                  </a:cxn>
                  <a:cxn ang="0">
                    <a:pos x="2" y="25"/>
                  </a:cxn>
                  <a:cxn ang="0">
                    <a:pos x="8" y="23"/>
                  </a:cxn>
                  <a:cxn ang="0">
                    <a:pos x="11" y="30"/>
                  </a:cxn>
                  <a:cxn ang="0">
                    <a:pos x="9" y="42"/>
                  </a:cxn>
                  <a:cxn ang="0">
                    <a:pos x="7" y="45"/>
                  </a:cxn>
                  <a:cxn ang="0">
                    <a:pos x="6" y="52"/>
                  </a:cxn>
                  <a:cxn ang="0">
                    <a:pos x="12" y="52"/>
                  </a:cxn>
                  <a:cxn ang="0">
                    <a:pos x="21" y="56"/>
                  </a:cxn>
                </a:cxnLst>
                <a:rect l="0" t="0" r="r" b="b"/>
                <a:pathLst>
                  <a:path w="36" h="60">
                    <a:moveTo>
                      <a:pt x="21" y="56"/>
                    </a:moveTo>
                    <a:lnTo>
                      <a:pt x="27" y="60"/>
                    </a:lnTo>
                    <a:lnTo>
                      <a:pt x="32" y="58"/>
                    </a:lnTo>
                    <a:lnTo>
                      <a:pt x="33" y="52"/>
                    </a:lnTo>
                    <a:lnTo>
                      <a:pt x="31" y="49"/>
                    </a:lnTo>
                    <a:lnTo>
                      <a:pt x="29" y="40"/>
                    </a:lnTo>
                    <a:lnTo>
                      <a:pt x="33" y="30"/>
                    </a:lnTo>
                    <a:lnTo>
                      <a:pt x="32" y="26"/>
                    </a:lnTo>
                    <a:lnTo>
                      <a:pt x="34" y="21"/>
                    </a:lnTo>
                    <a:lnTo>
                      <a:pt x="34" y="11"/>
                    </a:lnTo>
                    <a:lnTo>
                      <a:pt x="36" y="2"/>
                    </a:lnTo>
                    <a:lnTo>
                      <a:pt x="32" y="0"/>
                    </a:lnTo>
                    <a:lnTo>
                      <a:pt x="25" y="3"/>
                    </a:lnTo>
                    <a:lnTo>
                      <a:pt x="21" y="1"/>
                    </a:lnTo>
                    <a:lnTo>
                      <a:pt x="7" y="3"/>
                    </a:lnTo>
                    <a:lnTo>
                      <a:pt x="7" y="5"/>
                    </a:lnTo>
                    <a:lnTo>
                      <a:pt x="8" y="7"/>
                    </a:lnTo>
                    <a:lnTo>
                      <a:pt x="8" y="15"/>
                    </a:lnTo>
                    <a:lnTo>
                      <a:pt x="4" y="19"/>
                    </a:lnTo>
                    <a:lnTo>
                      <a:pt x="0" y="18"/>
                    </a:lnTo>
                    <a:lnTo>
                      <a:pt x="0" y="20"/>
                    </a:lnTo>
                    <a:lnTo>
                      <a:pt x="2" y="25"/>
                    </a:lnTo>
                    <a:lnTo>
                      <a:pt x="8" y="23"/>
                    </a:lnTo>
                    <a:lnTo>
                      <a:pt x="11" y="30"/>
                    </a:lnTo>
                    <a:lnTo>
                      <a:pt x="9" y="42"/>
                    </a:lnTo>
                    <a:lnTo>
                      <a:pt x="7" y="45"/>
                    </a:lnTo>
                    <a:lnTo>
                      <a:pt x="6" y="52"/>
                    </a:lnTo>
                    <a:lnTo>
                      <a:pt x="12" y="52"/>
                    </a:lnTo>
                    <a:lnTo>
                      <a:pt x="21" y="5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51" name="山形県"/>
              <p:cNvSpPr>
                <a:spLocks/>
              </p:cNvSpPr>
              <p:nvPr/>
            </p:nvSpPr>
            <p:spPr bwMode="auto">
              <a:xfrm rot="22938875">
                <a:off x="3998" y="2650"/>
                <a:ext cx="256" cy="407"/>
              </a:xfrm>
              <a:custGeom>
                <a:avLst/>
                <a:gdLst/>
                <a:ahLst/>
                <a:cxnLst>
                  <a:cxn ang="0">
                    <a:pos x="7" y="27"/>
                  </a:cxn>
                  <a:cxn ang="0">
                    <a:pos x="10" y="27"/>
                  </a:cxn>
                  <a:cxn ang="0">
                    <a:pos x="13" y="29"/>
                  </a:cxn>
                  <a:cxn ang="0">
                    <a:pos x="10" y="33"/>
                  </a:cxn>
                  <a:cxn ang="0">
                    <a:pos x="7" y="34"/>
                  </a:cxn>
                  <a:cxn ang="0">
                    <a:pos x="5" y="44"/>
                  </a:cxn>
                  <a:cxn ang="0">
                    <a:pos x="9" y="46"/>
                  </a:cxn>
                  <a:cxn ang="0">
                    <a:pos x="11" y="46"/>
                  </a:cxn>
                  <a:cxn ang="0">
                    <a:pos x="18" y="51"/>
                  </a:cxn>
                  <a:cxn ang="0">
                    <a:pos x="23" y="48"/>
                  </a:cxn>
                  <a:cxn ang="0">
                    <a:pos x="23" y="43"/>
                  </a:cxn>
                  <a:cxn ang="0">
                    <a:pos x="24" y="38"/>
                  </a:cxn>
                  <a:cxn ang="0">
                    <a:pos x="28" y="36"/>
                  </a:cxn>
                  <a:cxn ang="0">
                    <a:pos x="31" y="24"/>
                  </a:cxn>
                  <a:cxn ang="0">
                    <a:pos x="30" y="20"/>
                  </a:cxn>
                  <a:cxn ang="0">
                    <a:pos x="32" y="15"/>
                  </a:cxn>
                  <a:cxn ang="0">
                    <a:pos x="31" y="8"/>
                  </a:cxn>
                  <a:cxn ang="0">
                    <a:pos x="25" y="4"/>
                  </a:cxn>
                  <a:cxn ang="0">
                    <a:pos x="16" y="0"/>
                  </a:cxn>
                  <a:cxn ang="0">
                    <a:pos x="10" y="0"/>
                  </a:cxn>
                  <a:cxn ang="0">
                    <a:pos x="6" y="12"/>
                  </a:cxn>
                  <a:cxn ang="0">
                    <a:pos x="0" y="21"/>
                  </a:cxn>
                  <a:cxn ang="0">
                    <a:pos x="6" y="23"/>
                  </a:cxn>
                  <a:cxn ang="0">
                    <a:pos x="7" y="27"/>
                  </a:cxn>
                </a:cxnLst>
                <a:rect l="0" t="0" r="r" b="b"/>
                <a:pathLst>
                  <a:path w="32" h="51">
                    <a:moveTo>
                      <a:pt x="7" y="27"/>
                    </a:moveTo>
                    <a:lnTo>
                      <a:pt x="10" y="27"/>
                    </a:lnTo>
                    <a:lnTo>
                      <a:pt x="13" y="29"/>
                    </a:lnTo>
                    <a:lnTo>
                      <a:pt x="10" y="33"/>
                    </a:lnTo>
                    <a:lnTo>
                      <a:pt x="7" y="34"/>
                    </a:lnTo>
                    <a:lnTo>
                      <a:pt x="5" y="44"/>
                    </a:lnTo>
                    <a:lnTo>
                      <a:pt x="9" y="46"/>
                    </a:lnTo>
                    <a:lnTo>
                      <a:pt x="11" y="46"/>
                    </a:lnTo>
                    <a:lnTo>
                      <a:pt x="18" y="51"/>
                    </a:lnTo>
                    <a:lnTo>
                      <a:pt x="23" y="48"/>
                    </a:lnTo>
                    <a:lnTo>
                      <a:pt x="23" y="43"/>
                    </a:lnTo>
                    <a:lnTo>
                      <a:pt x="24" y="38"/>
                    </a:lnTo>
                    <a:lnTo>
                      <a:pt x="28" y="36"/>
                    </a:lnTo>
                    <a:lnTo>
                      <a:pt x="31" y="24"/>
                    </a:lnTo>
                    <a:lnTo>
                      <a:pt x="30" y="20"/>
                    </a:lnTo>
                    <a:lnTo>
                      <a:pt x="32" y="15"/>
                    </a:lnTo>
                    <a:lnTo>
                      <a:pt x="31" y="8"/>
                    </a:lnTo>
                    <a:lnTo>
                      <a:pt x="25" y="4"/>
                    </a:lnTo>
                    <a:lnTo>
                      <a:pt x="16" y="0"/>
                    </a:lnTo>
                    <a:lnTo>
                      <a:pt x="10" y="0"/>
                    </a:lnTo>
                    <a:lnTo>
                      <a:pt x="6" y="12"/>
                    </a:lnTo>
                    <a:lnTo>
                      <a:pt x="0" y="21"/>
                    </a:lnTo>
                    <a:lnTo>
                      <a:pt x="6" y="23"/>
                    </a:lnTo>
                    <a:lnTo>
                      <a:pt x="7" y="27"/>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52" name="福島県"/>
              <p:cNvSpPr>
                <a:spLocks/>
              </p:cNvSpPr>
              <p:nvPr/>
            </p:nvSpPr>
            <p:spPr bwMode="auto">
              <a:xfrm rot="22938875">
                <a:off x="3830" y="2976"/>
                <a:ext cx="425" cy="326"/>
              </a:xfrm>
              <a:custGeom>
                <a:avLst/>
                <a:gdLst/>
                <a:ahLst/>
                <a:cxnLst>
                  <a:cxn ang="0">
                    <a:pos x="43" y="5"/>
                  </a:cxn>
                  <a:cxn ang="0">
                    <a:pos x="39" y="2"/>
                  </a:cxn>
                  <a:cxn ang="0">
                    <a:pos x="34" y="0"/>
                  </a:cxn>
                  <a:cxn ang="0">
                    <a:pos x="30" y="1"/>
                  </a:cxn>
                  <a:cxn ang="0">
                    <a:pos x="30" y="6"/>
                  </a:cxn>
                  <a:cxn ang="0">
                    <a:pos x="25" y="9"/>
                  </a:cxn>
                  <a:cxn ang="0">
                    <a:pos x="18" y="4"/>
                  </a:cxn>
                  <a:cxn ang="0">
                    <a:pos x="16" y="4"/>
                  </a:cxn>
                  <a:cxn ang="0">
                    <a:pos x="15" y="6"/>
                  </a:cxn>
                  <a:cxn ang="0">
                    <a:pos x="10" y="11"/>
                  </a:cxn>
                  <a:cxn ang="0">
                    <a:pos x="11" y="16"/>
                  </a:cxn>
                  <a:cxn ang="0">
                    <a:pos x="0" y="20"/>
                  </a:cxn>
                  <a:cxn ang="0">
                    <a:pos x="1" y="23"/>
                  </a:cxn>
                  <a:cxn ang="0">
                    <a:pos x="0" y="26"/>
                  </a:cxn>
                  <a:cxn ang="0">
                    <a:pos x="2" y="30"/>
                  </a:cxn>
                  <a:cxn ang="0">
                    <a:pos x="2" y="37"/>
                  </a:cxn>
                  <a:cxn ang="0">
                    <a:pos x="5" y="37"/>
                  </a:cxn>
                  <a:cxn ang="0">
                    <a:pos x="21" y="29"/>
                  </a:cxn>
                  <a:cxn ang="0">
                    <a:pos x="25" y="29"/>
                  </a:cxn>
                  <a:cxn ang="0">
                    <a:pos x="31" y="34"/>
                  </a:cxn>
                  <a:cxn ang="0">
                    <a:pos x="31" y="37"/>
                  </a:cxn>
                  <a:cxn ang="0">
                    <a:pos x="37" y="41"/>
                  </a:cxn>
                  <a:cxn ang="0">
                    <a:pos x="41" y="37"/>
                  </a:cxn>
                  <a:cxn ang="0">
                    <a:pos x="45" y="39"/>
                  </a:cxn>
                  <a:cxn ang="0">
                    <a:pos x="51" y="33"/>
                  </a:cxn>
                  <a:cxn ang="0">
                    <a:pos x="53" y="13"/>
                  </a:cxn>
                  <a:cxn ang="0">
                    <a:pos x="50" y="2"/>
                  </a:cxn>
                  <a:cxn ang="0">
                    <a:pos x="47" y="5"/>
                  </a:cxn>
                  <a:cxn ang="0">
                    <a:pos x="43" y="5"/>
                  </a:cxn>
                </a:cxnLst>
                <a:rect l="0" t="0" r="r" b="b"/>
                <a:pathLst>
                  <a:path w="53" h="41">
                    <a:moveTo>
                      <a:pt x="43" y="5"/>
                    </a:moveTo>
                    <a:lnTo>
                      <a:pt x="39" y="2"/>
                    </a:lnTo>
                    <a:lnTo>
                      <a:pt x="34" y="0"/>
                    </a:lnTo>
                    <a:lnTo>
                      <a:pt x="30" y="1"/>
                    </a:lnTo>
                    <a:lnTo>
                      <a:pt x="30" y="6"/>
                    </a:lnTo>
                    <a:lnTo>
                      <a:pt x="25" y="9"/>
                    </a:lnTo>
                    <a:lnTo>
                      <a:pt x="18" y="4"/>
                    </a:lnTo>
                    <a:lnTo>
                      <a:pt x="16" y="4"/>
                    </a:lnTo>
                    <a:lnTo>
                      <a:pt x="15" y="6"/>
                    </a:lnTo>
                    <a:lnTo>
                      <a:pt x="10" y="11"/>
                    </a:lnTo>
                    <a:lnTo>
                      <a:pt x="11" y="16"/>
                    </a:lnTo>
                    <a:lnTo>
                      <a:pt x="0" y="20"/>
                    </a:lnTo>
                    <a:lnTo>
                      <a:pt x="1" y="23"/>
                    </a:lnTo>
                    <a:lnTo>
                      <a:pt x="0" y="26"/>
                    </a:lnTo>
                    <a:lnTo>
                      <a:pt x="2" y="30"/>
                    </a:lnTo>
                    <a:lnTo>
                      <a:pt x="2" y="37"/>
                    </a:lnTo>
                    <a:lnTo>
                      <a:pt x="5" y="37"/>
                    </a:lnTo>
                    <a:lnTo>
                      <a:pt x="21" y="29"/>
                    </a:lnTo>
                    <a:lnTo>
                      <a:pt x="25" y="29"/>
                    </a:lnTo>
                    <a:lnTo>
                      <a:pt x="31" y="34"/>
                    </a:lnTo>
                    <a:lnTo>
                      <a:pt x="31" y="37"/>
                    </a:lnTo>
                    <a:lnTo>
                      <a:pt x="37" y="41"/>
                    </a:lnTo>
                    <a:lnTo>
                      <a:pt x="41" y="37"/>
                    </a:lnTo>
                    <a:lnTo>
                      <a:pt x="45" y="39"/>
                    </a:lnTo>
                    <a:lnTo>
                      <a:pt x="51" y="33"/>
                    </a:lnTo>
                    <a:lnTo>
                      <a:pt x="53" y="13"/>
                    </a:lnTo>
                    <a:lnTo>
                      <a:pt x="50" y="2"/>
                    </a:lnTo>
                    <a:lnTo>
                      <a:pt x="47" y="5"/>
                    </a:lnTo>
                    <a:lnTo>
                      <a:pt x="43" y="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53" name="茨城県"/>
              <p:cNvSpPr>
                <a:spLocks/>
              </p:cNvSpPr>
              <p:nvPr/>
            </p:nvSpPr>
            <p:spPr bwMode="auto">
              <a:xfrm rot="22938875">
                <a:off x="3835" y="3267"/>
                <a:ext cx="280" cy="322"/>
              </a:xfrm>
              <a:custGeom>
                <a:avLst/>
                <a:gdLst/>
                <a:ahLst/>
                <a:cxnLst>
                  <a:cxn ang="0">
                    <a:pos x="22" y="4"/>
                  </a:cxn>
                  <a:cxn ang="0">
                    <a:pos x="16" y="0"/>
                  </a:cxn>
                  <a:cxn ang="0">
                    <a:pos x="17" y="5"/>
                  </a:cxn>
                  <a:cxn ang="0">
                    <a:pos x="15" y="17"/>
                  </a:cxn>
                  <a:cxn ang="0">
                    <a:pos x="8" y="20"/>
                  </a:cxn>
                  <a:cxn ang="0">
                    <a:pos x="4" y="25"/>
                  </a:cxn>
                  <a:cxn ang="0">
                    <a:pos x="1" y="26"/>
                  </a:cxn>
                  <a:cxn ang="0">
                    <a:pos x="0" y="26"/>
                  </a:cxn>
                  <a:cxn ang="0">
                    <a:pos x="3" y="31"/>
                  </a:cxn>
                  <a:cxn ang="0">
                    <a:pos x="5" y="31"/>
                  </a:cxn>
                  <a:cxn ang="0">
                    <a:pos x="8" y="34"/>
                  </a:cxn>
                  <a:cxn ang="0">
                    <a:pos x="15" y="39"/>
                  </a:cxn>
                  <a:cxn ang="0">
                    <a:pos x="25" y="37"/>
                  </a:cxn>
                  <a:cxn ang="0">
                    <a:pos x="32" y="41"/>
                  </a:cxn>
                  <a:cxn ang="0">
                    <a:pos x="35" y="41"/>
                  </a:cxn>
                  <a:cxn ang="0">
                    <a:pos x="29" y="33"/>
                  </a:cxn>
                  <a:cxn ang="0">
                    <a:pos x="25" y="24"/>
                  </a:cxn>
                  <a:cxn ang="0">
                    <a:pos x="30" y="2"/>
                  </a:cxn>
                  <a:cxn ang="0">
                    <a:pos x="26" y="0"/>
                  </a:cxn>
                  <a:cxn ang="0">
                    <a:pos x="22" y="4"/>
                  </a:cxn>
                </a:cxnLst>
                <a:rect l="0" t="0" r="r" b="b"/>
                <a:pathLst>
                  <a:path w="35" h="41">
                    <a:moveTo>
                      <a:pt x="22" y="4"/>
                    </a:moveTo>
                    <a:lnTo>
                      <a:pt x="16" y="0"/>
                    </a:lnTo>
                    <a:lnTo>
                      <a:pt x="17" y="5"/>
                    </a:lnTo>
                    <a:lnTo>
                      <a:pt x="15" y="17"/>
                    </a:lnTo>
                    <a:lnTo>
                      <a:pt x="8" y="20"/>
                    </a:lnTo>
                    <a:lnTo>
                      <a:pt x="4" y="25"/>
                    </a:lnTo>
                    <a:lnTo>
                      <a:pt x="1" y="26"/>
                    </a:lnTo>
                    <a:lnTo>
                      <a:pt x="0" y="26"/>
                    </a:lnTo>
                    <a:lnTo>
                      <a:pt x="3" y="31"/>
                    </a:lnTo>
                    <a:lnTo>
                      <a:pt x="5" y="31"/>
                    </a:lnTo>
                    <a:lnTo>
                      <a:pt x="8" y="34"/>
                    </a:lnTo>
                    <a:lnTo>
                      <a:pt x="15" y="39"/>
                    </a:lnTo>
                    <a:lnTo>
                      <a:pt x="25" y="37"/>
                    </a:lnTo>
                    <a:lnTo>
                      <a:pt x="32" y="41"/>
                    </a:lnTo>
                    <a:lnTo>
                      <a:pt x="35" y="41"/>
                    </a:lnTo>
                    <a:lnTo>
                      <a:pt x="29" y="33"/>
                    </a:lnTo>
                    <a:lnTo>
                      <a:pt x="25" y="24"/>
                    </a:lnTo>
                    <a:lnTo>
                      <a:pt x="30" y="2"/>
                    </a:lnTo>
                    <a:lnTo>
                      <a:pt x="26" y="0"/>
                    </a:lnTo>
                    <a:lnTo>
                      <a:pt x="22" y="4"/>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54" name="栃木県"/>
              <p:cNvSpPr>
                <a:spLocks/>
              </p:cNvSpPr>
              <p:nvPr/>
            </p:nvSpPr>
            <p:spPr bwMode="auto">
              <a:xfrm rot="22938875">
                <a:off x="3797" y="3167"/>
                <a:ext cx="216" cy="274"/>
              </a:xfrm>
              <a:custGeom>
                <a:avLst/>
                <a:gdLst/>
                <a:ahLst/>
                <a:cxnLst>
                  <a:cxn ang="0">
                    <a:pos x="3" y="20"/>
                  </a:cxn>
                  <a:cxn ang="0">
                    <a:pos x="1" y="26"/>
                  </a:cxn>
                  <a:cxn ang="0">
                    <a:pos x="10" y="31"/>
                  </a:cxn>
                  <a:cxn ang="0">
                    <a:pos x="11" y="34"/>
                  </a:cxn>
                  <a:cxn ang="0">
                    <a:pos x="14" y="33"/>
                  </a:cxn>
                  <a:cxn ang="0">
                    <a:pos x="18" y="28"/>
                  </a:cxn>
                  <a:cxn ang="0">
                    <a:pos x="25" y="25"/>
                  </a:cxn>
                  <a:cxn ang="0">
                    <a:pos x="27" y="13"/>
                  </a:cxn>
                  <a:cxn ang="0">
                    <a:pos x="26" y="8"/>
                  </a:cxn>
                  <a:cxn ang="0">
                    <a:pos x="26" y="5"/>
                  </a:cxn>
                  <a:cxn ang="0">
                    <a:pos x="20" y="0"/>
                  </a:cxn>
                  <a:cxn ang="0">
                    <a:pos x="16" y="0"/>
                  </a:cxn>
                  <a:cxn ang="0">
                    <a:pos x="0" y="8"/>
                  </a:cxn>
                  <a:cxn ang="0">
                    <a:pos x="0" y="19"/>
                  </a:cxn>
                  <a:cxn ang="0">
                    <a:pos x="3" y="20"/>
                  </a:cxn>
                </a:cxnLst>
                <a:rect l="0" t="0" r="r" b="b"/>
                <a:pathLst>
                  <a:path w="27" h="34">
                    <a:moveTo>
                      <a:pt x="3" y="20"/>
                    </a:moveTo>
                    <a:lnTo>
                      <a:pt x="1" y="26"/>
                    </a:lnTo>
                    <a:lnTo>
                      <a:pt x="10" y="31"/>
                    </a:lnTo>
                    <a:lnTo>
                      <a:pt x="11" y="34"/>
                    </a:lnTo>
                    <a:lnTo>
                      <a:pt x="14" y="33"/>
                    </a:lnTo>
                    <a:lnTo>
                      <a:pt x="18" y="28"/>
                    </a:lnTo>
                    <a:lnTo>
                      <a:pt x="25" y="25"/>
                    </a:lnTo>
                    <a:lnTo>
                      <a:pt x="27" y="13"/>
                    </a:lnTo>
                    <a:lnTo>
                      <a:pt x="26" y="8"/>
                    </a:lnTo>
                    <a:lnTo>
                      <a:pt x="26" y="5"/>
                    </a:lnTo>
                    <a:lnTo>
                      <a:pt x="20" y="0"/>
                    </a:lnTo>
                    <a:lnTo>
                      <a:pt x="16" y="0"/>
                    </a:lnTo>
                    <a:lnTo>
                      <a:pt x="0" y="8"/>
                    </a:lnTo>
                    <a:lnTo>
                      <a:pt x="0" y="19"/>
                    </a:lnTo>
                    <a:lnTo>
                      <a:pt x="3" y="2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55" name="群馬県"/>
              <p:cNvSpPr>
                <a:spLocks/>
              </p:cNvSpPr>
              <p:nvPr/>
            </p:nvSpPr>
            <p:spPr bwMode="auto">
              <a:xfrm rot="22938875">
                <a:off x="3559" y="3127"/>
                <a:ext cx="320" cy="313"/>
              </a:xfrm>
              <a:custGeom>
                <a:avLst/>
                <a:gdLst/>
                <a:ahLst/>
                <a:cxnLst>
                  <a:cxn ang="0">
                    <a:pos x="20" y="3"/>
                  </a:cxn>
                  <a:cxn ang="0">
                    <a:pos x="16" y="3"/>
                  </a:cxn>
                  <a:cxn ang="0">
                    <a:pos x="16" y="7"/>
                  </a:cxn>
                  <a:cxn ang="0">
                    <a:pos x="8" y="12"/>
                  </a:cxn>
                  <a:cxn ang="0">
                    <a:pos x="4" y="13"/>
                  </a:cxn>
                  <a:cxn ang="0">
                    <a:pos x="0" y="21"/>
                  </a:cxn>
                  <a:cxn ang="0">
                    <a:pos x="7" y="23"/>
                  </a:cxn>
                  <a:cxn ang="0">
                    <a:pos x="6" y="31"/>
                  </a:cxn>
                  <a:cxn ang="0">
                    <a:pos x="10" y="39"/>
                  </a:cxn>
                  <a:cxn ang="0">
                    <a:pos x="15" y="35"/>
                  </a:cxn>
                  <a:cxn ang="0">
                    <a:pos x="20" y="33"/>
                  </a:cxn>
                  <a:cxn ang="0">
                    <a:pos x="22" y="28"/>
                  </a:cxn>
                  <a:cxn ang="0">
                    <a:pos x="28" y="28"/>
                  </a:cxn>
                  <a:cxn ang="0">
                    <a:pos x="32" y="31"/>
                  </a:cxn>
                  <a:cxn ang="0">
                    <a:pos x="39" y="30"/>
                  </a:cxn>
                  <a:cxn ang="0">
                    <a:pos x="40" y="30"/>
                  </a:cxn>
                  <a:cxn ang="0">
                    <a:pos x="39" y="27"/>
                  </a:cxn>
                  <a:cxn ang="0">
                    <a:pos x="30" y="22"/>
                  </a:cxn>
                  <a:cxn ang="0">
                    <a:pos x="32" y="16"/>
                  </a:cxn>
                  <a:cxn ang="0">
                    <a:pos x="29" y="15"/>
                  </a:cxn>
                  <a:cxn ang="0">
                    <a:pos x="29" y="4"/>
                  </a:cxn>
                  <a:cxn ang="0">
                    <a:pos x="26" y="4"/>
                  </a:cxn>
                  <a:cxn ang="0">
                    <a:pos x="21" y="0"/>
                  </a:cxn>
                  <a:cxn ang="0">
                    <a:pos x="20" y="3"/>
                  </a:cxn>
                </a:cxnLst>
                <a:rect l="0" t="0" r="r" b="b"/>
                <a:pathLst>
                  <a:path w="40" h="39">
                    <a:moveTo>
                      <a:pt x="20" y="3"/>
                    </a:moveTo>
                    <a:lnTo>
                      <a:pt x="16" y="3"/>
                    </a:lnTo>
                    <a:lnTo>
                      <a:pt x="16" y="7"/>
                    </a:lnTo>
                    <a:lnTo>
                      <a:pt x="8" y="12"/>
                    </a:lnTo>
                    <a:lnTo>
                      <a:pt x="4" y="13"/>
                    </a:lnTo>
                    <a:lnTo>
                      <a:pt x="0" y="21"/>
                    </a:lnTo>
                    <a:lnTo>
                      <a:pt x="7" y="23"/>
                    </a:lnTo>
                    <a:lnTo>
                      <a:pt x="6" y="31"/>
                    </a:lnTo>
                    <a:lnTo>
                      <a:pt x="10" y="39"/>
                    </a:lnTo>
                    <a:lnTo>
                      <a:pt x="15" y="35"/>
                    </a:lnTo>
                    <a:lnTo>
                      <a:pt x="20" y="33"/>
                    </a:lnTo>
                    <a:lnTo>
                      <a:pt x="22" y="28"/>
                    </a:lnTo>
                    <a:lnTo>
                      <a:pt x="28" y="28"/>
                    </a:lnTo>
                    <a:lnTo>
                      <a:pt x="32" y="31"/>
                    </a:lnTo>
                    <a:lnTo>
                      <a:pt x="39" y="30"/>
                    </a:lnTo>
                    <a:lnTo>
                      <a:pt x="40" y="30"/>
                    </a:lnTo>
                    <a:lnTo>
                      <a:pt x="39" y="27"/>
                    </a:lnTo>
                    <a:lnTo>
                      <a:pt x="30" y="22"/>
                    </a:lnTo>
                    <a:lnTo>
                      <a:pt x="32" y="16"/>
                    </a:lnTo>
                    <a:lnTo>
                      <a:pt x="29" y="15"/>
                    </a:lnTo>
                    <a:lnTo>
                      <a:pt x="29" y="4"/>
                    </a:lnTo>
                    <a:lnTo>
                      <a:pt x="26" y="4"/>
                    </a:lnTo>
                    <a:lnTo>
                      <a:pt x="21" y="0"/>
                    </a:lnTo>
                    <a:lnTo>
                      <a:pt x="20" y="3"/>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56" name="埼玉県"/>
              <p:cNvSpPr>
                <a:spLocks/>
              </p:cNvSpPr>
              <p:nvPr/>
            </p:nvSpPr>
            <p:spPr bwMode="auto">
              <a:xfrm rot="22938875">
                <a:off x="3583" y="3359"/>
                <a:ext cx="270" cy="145"/>
              </a:xfrm>
              <a:custGeom>
                <a:avLst/>
                <a:gdLst/>
                <a:ahLst/>
                <a:cxnLst>
                  <a:cxn ang="0">
                    <a:pos x="18" y="0"/>
                  </a:cxn>
                  <a:cxn ang="0">
                    <a:pos x="12" y="0"/>
                  </a:cxn>
                  <a:cxn ang="0">
                    <a:pos x="10" y="5"/>
                  </a:cxn>
                  <a:cxn ang="0">
                    <a:pos x="5" y="7"/>
                  </a:cxn>
                  <a:cxn ang="0">
                    <a:pos x="0" y="11"/>
                  </a:cxn>
                  <a:cxn ang="0">
                    <a:pos x="1" y="14"/>
                  </a:cxn>
                  <a:cxn ang="0">
                    <a:pos x="6" y="15"/>
                  </a:cxn>
                  <a:cxn ang="0">
                    <a:pos x="8" y="14"/>
                  </a:cxn>
                  <a:cxn ang="0">
                    <a:pos x="16" y="16"/>
                  </a:cxn>
                  <a:cxn ang="0">
                    <a:pos x="20" y="18"/>
                  </a:cxn>
                  <a:cxn ang="0">
                    <a:pos x="24" y="17"/>
                  </a:cxn>
                  <a:cxn ang="0">
                    <a:pos x="25" y="18"/>
                  </a:cxn>
                  <a:cxn ang="0">
                    <a:pos x="27" y="17"/>
                  </a:cxn>
                  <a:cxn ang="0">
                    <a:pos x="31" y="16"/>
                  </a:cxn>
                  <a:cxn ang="0">
                    <a:pos x="34" y="17"/>
                  </a:cxn>
                  <a:cxn ang="0">
                    <a:pos x="34" y="12"/>
                  </a:cxn>
                  <a:cxn ang="0">
                    <a:pos x="32" y="7"/>
                  </a:cxn>
                  <a:cxn ang="0">
                    <a:pos x="29" y="2"/>
                  </a:cxn>
                  <a:cxn ang="0">
                    <a:pos x="22" y="3"/>
                  </a:cxn>
                  <a:cxn ang="0">
                    <a:pos x="18" y="0"/>
                  </a:cxn>
                </a:cxnLst>
                <a:rect l="0" t="0" r="r" b="b"/>
                <a:pathLst>
                  <a:path w="34" h="18">
                    <a:moveTo>
                      <a:pt x="18" y="0"/>
                    </a:moveTo>
                    <a:lnTo>
                      <a:pt x="12" y="0"/>
                    </a:lnTo>
                    <a:lnTo>
                      <a:pt x="10" y="5"/>
                    </a:lnTo>
                    <a:lnTo>
                      <a:pt x="5" y="7"/>
                    </a:lnTo>
                    <a:lnTo>
                      <a:pt x="0" y="11"/>
                    </a:lnTo>
                    <a:lnTo>
                      <a:pt x="1" y="14"/>
                    </a:lnTo>
                    <a:lnTo>
                      <a:pt x="6" y="15"/>
                    </a:lnTo>
                    <a:lnTo>
                      <a:pt x="8" y="14"/>
                    </a:lnTo>
                    <a:lnTo>
                      <a:pt x="16" y="16"/>
                    </a:lnTo>
                    <a:lnTo>
                      <a:pt x="20" y="18"/>
                    </a:lnTo>
                    <a:lnTo>
                      <a:pt x="24" y="17"/>
                    </a:lnTo>
                    <a:lnTo>
                      <a:pt x="25" y="18"/>
                    </a:lnTo>
                    <a:lnTo>
                      <a:pt x="27" y="17"/>
                    </a:lnTo>
                    <a:lnTo>
                      <a:pt x="31" y="16"/>
                    </a:lnTo>
                    <a:lnTo>
                      <a:pt x="34" y="17"/>
                    </a:lnTo>
                    <a:lnTo>
                      <a:pt x="34" y="12"/>
                    </a:lnTo>
                    <a:lnTo>
                      <a:pt x="32" y="7"/>
                    </a:lnTo>
                    <a:lnTo>
                      <a:pt x="29" y="2"/>
                    </a:lnTo>
                    <a:lnTo>
                      <a:pt x="22" y="3"/>
                    </a:lnTo>
                    <a:lnTo>
                      <a:pt x="18" y="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57" name="千葉県"/>
              <p:cNvSpPr>
                <a:spLocks/>
              </p:cNvSpPr>
              <p:nvPr/>
            </p:nvSpPr>
            <p:spPr bwMode="auto">
              <a:xfrm rot="22938875">
                <a:off x="3747" y="3497"/>
                <a:ext cx="273" cy="333"/>
              </a:xfrm>
              <a:custGeom>
                <a:avLst/>
                <a:gdLst/>
                <a:ahLst/>
                <a:cxnLst>
                  <a:cxn ang="0">
                    <a:pos x="24" y="6"/>
                  </a:cxn>
                  <a:cxn ang="0">
                    <a:pos x="14" y="8"/>
                  </a:cxn>
                  <a:cxn ang="0">
                    <a:pos x="7" y="3"/>
                  </a:cxn>
                  <a:cxn ang="0">
                    <a:pos x="4" y="0"/>
                  </a:cxn>
                  <a:cxn ang="0">
                    <a:pos x="2" y="0"/>
                  </a:cxn>
                  <a:cxn ang="0">
                    <a:pos x="4" y="5"/>
                  </a:cxn>
                  <a:cxn ang="0">
                    <a:pos x="4" y="10"/>
                  </a:cxn>
                  <a:cxn ang="0">
                    <a:pos x="5" y="14"/>
                  </a:cxn>
                  <a:cxn ang="0">
                    <a:pos x="8" y="14"/>
                  </a:cxn>
                  <a:cxn ang="0">
                    <a:pos x="10" y="18"/>
                  </a:cxn>
                  <a:cxn ang="0">
                    <a:pos x="8" y="21"/>
                  </a:cxn>
                  <a:cxn ang="0">
                    <a:pos x="5" y="22"/>
                  </a:cxn>
                  <a:cxn ang="0">
                    <a:pos x="2" y="27"/>
                  </a:cxn>
                  <a:cxn ang="0">
                    <a:pos x="3" y="30"/>
                  </a:cxn>
                  <a:cxn ang="0">
                    <a:pos x="3" y="38"/>
                  </a:cxn>
                  <a:cxn ang="0">
                    <a:pos x="0" y="40"/>
                  </a:cxn>
                  <a:cxn ang="0">
                    <a:pos x="5" y="42"/>
                  </a:cxn>
                  <a:cxn ang="0">
                    <a:pos x="8" y="41"/>
                  </a:cxn>
                  <a:cxn ang="0">
                    <a:pos x="8" y="38"/>
                  </a:cxn>
                  <a:cxn ang="0">
                    <a:pos x="20" y="31"/>
                  </a:cxn>
                  <a:cxn ang="0">
                    <a:pos x="21" y="20"/>
                  </a:cxn>
                  <a:cxn ang="0">
                    <a:pos x="25" y="14"/>
                  </a:cxn>
                  <a:cxn ang="0">
                    <a:pos x="33" y="12"/>
                  </a:cxn>
                  <a:cxn ang="0">
                    <a:pos x="34" y="10"/>
                  </a:cxn>
                  <a:cxn ang="0">
                    <a:pos x="31" y="10"/>
                  </a:cxn>
                  <a:cxn ang="0">
                    <a:pos x="24" y="6"/>
                  </a:cxn>
                </a:cxnLst>
                <a:rect l="0" t="0" r="r" b="b"/>
                <a:pathLst>
                  <a:path w="34" h="42">
                    <a:moveTo>
                      <a:pt x="24" y="6"/>
                    </a:moveTo>
                    <a:lnTo>
                      <a:pt x="14" y="8"/>
                    </a:lnTo>
                    <a:lnTo>
                      <a:pt x="7" y="3"/>
                    </a:lnTo>
                    <a:lnTo>
                      <a:pt x="4" y="0"/>
                    </a:lnTo>
                    <a:lnTo>
                      <a:pt x="2" y="0"/>
                    </a:lnTo>
                    <a:lnTo>
                      <a:pt x="4" y="5"/>
                    </a:lnTo>
                    <a:lnTo>
                      <a:pt x="4" y="10"/>
                    </a:lnTo>
                    <a:lnTo>
                      <a:pt x="5" y="14"/>
                    </a:lnTo>
                    <a:lnTo>
                      <a:pt x="8" y="14"/>
                    </a:lnTo>
                    <a:lnTo>
                      <a:pt x="10" y="18"/>
                    </a:lnTo>
                    <a:lnTo>
                      <a:pt x="8" y="21"/>
                    </a:lnTo>
                    <a:lnTo>
                      <a:pt x="5" y="22"/>
                    </a:lnTo>
                    <a:lnTo>
                      <a:pt x="2" y="27"/>
                    </a:lnTo>
                    <a:lnTo>
                      <a:pt x="3" y="30"/>
                    </a:lnTo>
                    <a:lnTo>
                      <a:pt x="3" y="38"/>
                    </a:lnTo>
                    <a:lnTo>
                      <a:pt x="0" y="40"/>
                    </a:lnTo>
                    <a:lnTo>
                      <a:pt x="5" y="42"/>
                    </a:lnTo>
                    <a:lnTo>
                      <a:pt x="8" y="41"/>
                    </a:lnTo>
                    <a:lnTo>
                      <a:pt x="8" y="38"/>
                    </a:lnTo>
                    <a:lnTo>
                      <a:pt x="20" y="31"/>
                    </a:lnTo>
                    <a:lnTo>
                      <a:pt x="21" y="20"/>
                    </a:lnTo>
                    <a:lnTo>
                      <a:pt x="25" y="14"/>
                    </a:lnTo>
                    <a:lnTo>
                      <a:pt x="33" y="12"/>
                    </a:lnTo>
                    <a:lnTo>
                      <a:pt x="34" y="10"/>
                    </a:lnTo>
                    <a:lnTo>
                      <a:pt x="31" y="10"/>
                    </a:lnTo>
                    <a:lnTo>
                      <a:pt x="24" y="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58" name="東京都"/>
              <p:cNvSpPr>
                <a:spLocks/>
              </p:cNvSpPr>
              <p:nvPr/>
            </p:nvSpPr>
            <p:spPr bwMode="auto">
              <a:xfrm rot="22938875">
                <a:off x="3590" y="3475"/>
                <a:ext cx="230" cy="114"/>
              </a:xfrm>
              <a:custGeom>
                <a:avLst/>
                <a:gdLst/>
                <a:ahLst/>
                <a:cxnLst>
                  <a:cxn ang="0">
                    <a:pos x="25" y="2"/>
                  </a:cxn>
                  <a:cxn ang="0">
                    <a:pos x="21" y="3"/>
                  </a:cxn>
                  <a:cxn ang="0">
                    <a:pos x="19" y="4"/>
                  </a:cxn>
                  <a:cxn ang="0">
                    <a:pos x="18" y="3"/>
                  </a:cxn>
                  <a:cxn ang="0">
                    <a:pos x="14" y="4"/>
                  </a:cxn>
                  <a:cxn ang="0">
                    <a:pos x="10" y="2"/>
                  </a:cxn>
                  <a:cxn ang="0">
                    <a:pos x="2" y="0"/>
                  </a:cxn>
                  <a:cxn ang="0">
                    <a:pos x="0" y="1"/>
                  </a:cxn>
                  <a:cxn ang="0">
                    <a:pos x="7" y="10"/>
                  </a:cxn>
                  <a:cxn ang="0">
                    <a:pos x="14" y="11"/>
                  </a:cxn>
                  <a:cxn ang="0">
                    <a:pos x="16" y="15"/>
                  </a:cxn>
                  <a:cxn ang="0">
                    <a:pos x="17" y="12"/>
                  </a:cxn>
                  <a:cxn ang="0">
                    <a:pos x="16" y="10"/>
                  </a:cxn>
                  <a:cxn ang="0">
                    <a:pos x="20" y="10"/>
                  </a:cxn>
                  <a:cxn ang="0">
                    <a:pos x="25" y="13"/>
                  </a:cxn>
                  <a:cxn ang="0">
                    <a:pos x="25" y="8"/>
                  </a:cxn>
                  <a:cxn ang="0">
                    <a:pos x="29" y="7"/>
                  </a:cxn>
                  <a:cxn ang="0">
                    <a:pos x="28" y="3"/>
                  </a:cxn>
                  <a:cxn ang="0">
                    <a:pos x="25" y="2"/>
                  </a:cxn>
                </a:cxnLst>
                <a:rect l="0" t="0" r="r" b="b"/>
                <a:pathLst>
                  <a:path w="29" h="15">
                    <a:moveTo>
                      <a:pt x="25" y="2"/>
                    </a:moveTo>
                    <a:lnTo>
                      <a:pt x="21" y="3"/>
                    </a:lnTo>
                    <a:lnTo>
                      <a:pt x="19" y="4"/>
                    </a:lnTo>
                    <a:lnTo>
                      <a:pt x="18" y="3"/>
                    </a:lnTo>
                    <a:lnTo>
                      <a:pt x="14" y="4"/>
                    </a:lnTo>
                    <a:lnTo>
                      <a:pt x="10" y="2"/>
                    </a:lnTo>
                    <a:lnTo>
                      <a:pt x="2" y="0"/>
                    </a:lnTo>
                    <a:lnTo>
                      <a:pt x="0" y="1"/>
                    </a:lnTo>
                    <a:lnTo>
                      <a:pt x="7" y="10"/>
                    </a:lnTo>
                    <a:lnTo>
                      <a:pt x="14" y="11"/>
                    </a:lnTo>
                    <a:lnTo>
                      <a:pt x="16" y="15"/>
                    </a:lnTo>
                    <a:lnTo>
                      <a:pt x="17" y="12"/>
                    </a:lnTo>
                    <a:lnTo>
                      <a:pt x="16" y="10"/>
                    </a:lnTo>
                    <a:lnTo>
                      <a:pt x="20" y="10"/>
                    </a:lnTo>
                    <a:lnTo>
                      <a:pt x="25" y="13"/>
                    </a:lnTo>
                    <a:lnTo>
                      <a:pt x="25" y="8"/>
                    </a:lnTo>
                    <a:lnTo>
                      <a:pt x="29" y="7"/>
                    </a:lnTo>
                    <a:lnTo>
                      <a:pt x="28" y="3"/>
                    </a:lnTo>
                    <a:lnTo>
                      <a:pt x="25" y="2"/>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59" name="神奈川県"/>
              <p:cNvSpPr>
                <a:spLocks/>
              </p:cNvSpPr>
              <p:nvPr/>
            </p:nvSpPr>
            <p:spPr bwMode="auto">
              <a:xfrm rot="22938875">
                <a:off x="3548" y="3541"/>
                <a:ext cx="209" cy="145"/>
              </a:xfrm>
              <a:custGeom>
                <a:avLst/>
                <a:gdLst/>
                <a:ahLst/>
                <a:cxnLst>
                  <a:cxn ang="0">
                    <a:pos x="17" y="0"/>
                  </a:cxn>
                  <a:cxn ang="0">
                    <a:pos x="18" y="2"/>
                  </a:cxn>
                  <a:cxn ang="0">
                    <a:pos x="17" y="5"/>
                  </a:cxn>
                  <a:cxn ang="0">
                    <a:pos x="15" y="1"/>
                  </a:cxn>
                  <a:cxn ang="0">
                    <a:pos x="8" y="0"/>
                  </a:cxn>
                  <a:cxn ang="0">
                    <a:pos x="7" y="4"/>
                  </a:cxn>
                  <a:cxn ang="0">
                    <a:pos x="3" y="6"/>
                  </a:cxn>
                  <a:cxn ang="0">
                    <a:pos x="0" y="9"/>
                  </a:cxn>
                  <a:cxn ang="0">
                    <a:pos x="5" y="9"/>
                  </a:cxn>
                  <a:cxn ang="0">
                    <a:pos x="5" y="17"/>
                  </a:cxn>
                  <a:cxn ang="0">
                    <a:pos x="7" y="18"/>
                  </a:cxn>
                  <a:cxn ang="0">
                    <a:pos x="8" y="17"/>
                  </a:cxn>
                  <a:cxn ang="0">
                    <a:pos x="10" y="12"/>
                  </a:cxn>
                  <a:cxn ang="0">
                    <a:pos x="17" y="10"/>
                  </a:cxn>
                  <a:cxn ang="0">
                    <a:pos x="21" y="12"/>
                  </a:cxn>
                  <a:cxn ang="0">
                    <a:pos x="21" y="16"/>
                  </a:cxn>
                  <a:cxn ang="0">
                    <a:pos x="24" y="16"/>
                  </a:cxn>
                  <a:cxn ang="0">
                    <a:pos x="25" y="13"/>
                  </a:cxn>
                  <a:cxn ang="0">
                    <a:pos x="24" y="11"/>
                  </a:cxn>
                  <a:cxn ang="0">
                    <a:pos x="22" y="7"/>
                  </a:cxn>
                  <a:cxn ang="0">
                    <a:pos x="26" y="3"/>
                  </a:cxn>
                  <a:cxn ang="0">
                    <a:pos x="21" y="0"/>
                  </a:cxn>
                  <a:cxn ang="0">
                    <a:pos x="17" y="0"/>
                  </a:cxn>
                </a:cxnLst>
                <a:rect l="0" t="0" r="r" b="b"/>
                <a:pathLst>
                  <a:path w="26" h="18">
                    <a:moveTo>
                      <a:pt x="17" y="0"/>
                    </a:moveTo>
                    <a:lnTo>
                      <a:pt x="18" y="2"/>
                    </a:lnTo>
                    <a:lnTo>
                      <a:pt x="17" y="5"/>
                    </a:lnTo>
                    <a:lnTo>
                      <a:pt x="15" y="1"/>
                    </a:lnTo>
                    <a:lnTo>
                      <a:pt x="8" y="0"/>
                    </a:lnTo>
                    <a:lnTo>
                      <a:pt x="7" y="4"/>
                    </a:lnTo>
                    <a:lnTo>
                      <a:pt x="3" y="6"/>
                    </a:lnTo>
                    <a:lnTo>
                      <a:pt x="0" y="9"/>
                    </a:lnTo>
                    <a:lnTo>
                      <a:pt x="5" y="9"/>
                    </a:lnTo>
                    <a:lnTo>
                      <a:pt x="5" y="17"/>
                    </a:lnTo>
                    <a:lnTo>
                      <a:pt x="7" y="18"/>
                    </a:lnTo>
                    <a:lnTo>
                      <a:pt x="8" y="17"/>
                    </a:lnTo>
                    <a:lnTo>
                      <a:pt x="10" y="12"/>
                    </a:lnTo>
                    <a:lnTo>
                      <a:pt x="17" y="10"/>
                    </a:lnTo>
                    <a:lnTo>
                      <a:pt x="21" y="12"/>
                    </a:lnTo>
                    <a:lnTo>
                      <a:pt x="21" y="16"/>
                    </a:lnTo>
                    <a:lnTo>
                      <a:pt x="24" y="16"/>
                    </a:lnTo>
                    <a:lnTo>
                      <a:pt x="25" y="13"/>
                    </a:lnTo>
                    <a:lnTo>
                      <a:pt x="24" y="11"/>
                    </a:lnTo>
                    <a:lnTo>
                      <a:pt x="22" y="7"/>
                    </a:lnTo>
                    <a:lnTo>
                      <a:pt x="26" y="3"/>
                    </a:lnTo>
                    <a:lnTo>
                      <a:pt x="21" y="0"/>
                    </a:lnTo>
                    <a:lnTo>
                      <a:pt x="17" y="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60" name="新潟県"/>
              <p:cNvSpPr>
                <a:spLocks/>
              </p:cNvSpPr>
              <p:nvPr/>
            </p:nvSpPr>
            <p:spPr bwMode="auto">
              <a:xfrm rot="22938875">
                <a:off x="3521" y="2694"/>
                <a:ext cx="517" cy="528"/>
              </a:xfrm>
              <a:custGeom>
                <a:avLst/>
                <a:gdLst/>
                <a:ahLst/>
                <a:cxnLst>
                  <a:cxn ang="0">
                    <a:pos x="3" y="64"/>
                  </a:cxn>
                  <a:cxn ang="0">
                    <a:pos x="7" y="60"/>
                  </a:cxn>
                  <a:cxn ang="0">
                    <a:pos x="10" y="60"/>
                  </a:cxn>
                  <a:cxn ang="0">
                    <a:pos x="12" y="63"/>
                  </a:cxn>
                  <a:cxn ang="0">
                    <a:pos x="15" y="60"/>
                  </a:cxn>
                  <a:cxn ang="0">
                    <a:pos x="19" y="60"/>
                  </a:cxn>
                  <a:cxn ang="0">
                    <a:pos x="20" y="57"/>
                  </a:cxn>
                  <a:cxn ang="0">
                    <a:pos x="25" y="55"/>
                  </a:cxn>
                  <a:cxn ang="0">
                    <a:pos x="29" y="61"/>
                  </a:cxn>
                  <a:cxn ang="0">
                    <a:pos x="29" y="66"/>
                  </a:cxn>
                  <a:cxn ang="0">
                    <a:pos x="37" y="61"/>
                  </a:cxn>
                  <a:cxn ang="0">
                    <a:pos x="37" y="57"/>
                  </a:cxn>
                  <a:cxn ang="0">
                    <a:pos x="41" y="57"/>
                  </a:cxn>
                  <a:cxn ang="0">
                    <a:pos x="42" y="54"/>
                  </a:cxn>
                  <a:cxn ang="0">
                    <a:pos x="47" y="58"/>
                  </a:cxn>
                  <a:cxn ang="0">
                    <a:pos x="47" y="51"/>
                  </a:cxn>
                  <a:cxn ang="0">
                    <a:pos x="45" y="47"/>
                  </a:cxn>
                  <a:cxn ang="0">
                    <a:pos x="46" y="44"/>
                  </a:cxn>
                  <a:cxn ang="0">
                    <a:pos x="45" y="41"/>
                  </a:cxn>
                  <a:cxn ang="0">
                    <a:pos x="56" y="37"/>
                  </a:cxn>
                  <a:cxn ang="0">
                    <a:pos x="55" y="32"/>
                  </a:cxn>
                  <a:cxn ang="0">
                    <a:pos x="60" y="27"/>
                  </a:cxn>
                  <a:cxn ang="0">
                    <a:pos x="61" y="25"/>
                  </a:cxn>
                  <a:cxn ang="0">
                    <a:pos x="57" y="23"/>
                  </a:cxn>
                  <a:cxn ang="0">
                    <a:pos x="59" y="13"/>
                  </a:cxn>
                  <a:cxn ang="0">
                    <a:pos x="62" y="12"/>
                  </a:cxn>
                  <a:cxn ang="0">
                    <a:pos x="65" y="8"/>
                  </a:cxn>
                  <a:cxn ang="0">
                    <a:pos x="62" y="6"/>
                  </a:cxn>
                  <a:cxn ang="0">
                    <a:pos x="59" y="6"/>
                  </a:cxn>
                  <a:cxn ang="0">
                    <a:pos x="58" y="2"/>
                  </a:cxn>
                  <a:cxn ang="0">
                    <a:pos x="52" y="0"/>
                  </a:cxn>
                  <a:cxn ang="0">
                    <a:pos x="50" y="12"/>
                  </a:cxn>
                  <a:cxn ang="0">
                    <a:pos x="47" y="17"/>
                  </a:cxn>
                  <a:cxn ang="0">
                    <a:pos x="36" y="23"/>
                  </a:cxn>
                  <a:cxn ang="0">
                    <a:pos x="32" y="27"/>
                  </a:cxn>
                  <a:cxn ang="0">
                    <a:pos x="27" y="36"/>
                  </a:cxn>
                  <a:cxn ang="0">
                    <a:pos x="18" y="47"/>
                  </a:cxn>
                  <a:cxn ang="0">
                    <a:pos x="12" y="48"/>
                  </a:cxn>
                  <a:cxn ang="0">
                    <a:pos x="0" y="55"/>
                  </a:cxn>
                  <a:cxn ang="0">
                    <a:pos x="1" y="56"/>
                  </a:cxn>
                  <a:cxn ang="0">
                    <a:pos x="3" y="64"/>
                  </a:cxn>
                </a:cxnLst>
                <a:rect l="0" t="0" r="r" b="b"/>
                <a:pathLst>
                  <a:path w="65" h="66">
                    <a:moveTo>
                      <a:pt x="3" y="64"/>
                    </a:moveTo>
                    <a:lnTo>
                      <a:pt x="7" y="60"/>
                    </a:lnTo>
                    <a:lnTo>
                      <a:pt x="10" y="60"/>
                    </a:lnTo>
                    <a:lnTo>
                      <a:pt x="12" y="63"/>
                    </a:lnTo>
                    <a:lnTo>
                      <a:pt x="15" y="60"/>
                    </a:lnTo>
                    <a:lnTo>
                      <a:pt x="19" y="60"/>
                    </a:lnTo>
                    <a:lnTo>
                      <a:pt x="20" y="57"/>
                    </a:lnTo>
                    <a:lnTo>
                      <a:pt x="25" y="55"/>
                    </a:lnTo>
                    <a:lnTo>
                      <a:pt x="29" y="61"/>
                    </a:lnTo>
                    <a:lnTo>
                      <a:pt x="29" y="66"/>
                    </a:lnTo>
                    <a:lnTo>
                      <a:pt x="37" y="61"/>
                    </a:lnTo>
                    <a:lnTo>
                      <a:pt x="37" y="57"/>
                    </a:lnTo>
                    <a:lnTo>
                      <a:pt x="41" y="57"/>
                    </a:lnTo>
                    <a:lnTo>
                      <a:pt x="42" y="54"/>
                    </a:lnTo>
                    <a:lnTo>
                      <a:pt x="47" y="58"/>
                    </a:lnTo>
                    <a:lnTo>
                      <a:pt x="47" y="51"/>
                    </a:lnTo>
                    <a:lnTo>
                      <a:pt x="45" y="47"/>
                    </a:lnTo>
                    <a:lnTo>
                      <a:pt x="46" y="44"/>
                    </a:lnTo>
                    <a:lnTo>
                      <a:pt x="45" y="41"/>
                    </a:lnTo>
                    <a:lnTo>
                      <a:pt x="56" y="37"/>
                    </a:lnTo>
                    <a:lnTo>
                      <a:pt x="55" y="32"/>
                    </a:lnTo>
                    <a:lnTo>
                      <a:pt x="60" y="27"/>
                    </a:lnTo>
                    <a:lnTo>
                      <a:pt x="61" y="25"/>
                    </a:lnTo>
                    <a:lnTo>
                      <a:pt x="57" y="23"/>
                    </a:lnTo>
                    <a:lnTo>
                      <a:pt x="59" y="13"/>
                    </a:lnTo>
                    <a:lnTo>
                      <a:pt x="62" y="12"/>
                    </a:lnTo>
                    <a:lnTo>
                      <a:pt x="65" y="8"/>
                    </a:lnTo>
                    <a:lnTo>
                      <a:pt x="62" y="6"/>
                    </a:lnTo>
                    <a:lnTo>
                      <a:pt x="59" y="6"/>
                    </a:lnTo>
                    <a:lnTo>
                      <a:pt x="58" y="2"/>
                    </a:lnTo>
                    <a:lnTo>
                      <a:pt x="52" y="0"/>
                    </a:lnTo>
                    <a:lnTo>
                      <a:pt x="50" y="12"/>
                    </a:lnTo>
                    <a:lnTo>
                      <a:pt x="47" y="17"/>
                    </a:lnTo>
                    <a:lnTo>
                      <a:pt x="36" y="23"/>
                    </a:lnTo>
                    <a:lnTo>
                      <a:pt x="32" y="27"/>
                    </a:lnTo>
                    <a:lnTo>
                      <a:pt x="27" y="36"/>
                    </a:lnTo>
                    <a:lnTo>
                      <a:pt x="18" y="47"/>
                    </a:lnTo>
                    <a:lnTo>
                      <a:pt x="12" y="48"/>
                    </a:lnTo>
                    <a:lnTo>
                      <a:pt x="0" y="55"/>
                    </a:lnTo>
                    <a:lnTo>
                      <a:pt x="1" y="56"/>
                    </a:lnTo>
                    <a:lnTo>
                      <a:pt x="3" y="64"/>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61" name="新潟県001_"/>
              <p:cNvSpPr>
                <a:spLocks/>
              </p:cNvSpPr>
              <p:nvPr/>
            </p:nvSpPr>
            <p:spPr bwMode="auto">
              <a:xfrm rot="22938875">
                <a:off x="3697" y="2724"/>
                <a:ext cx="88" cy="151"/>
              </a:xfrm>
              <a:custGeom>
                <a:avLst/>
                <a:gdLst/>
                <a:ahLst/>
                <a:cxnLst>
                  <a:cxn ang="0">
                    <a:pos x="0" y="9"/>
                  </a:cxn>
                  <a:cxn ang="0">
                    <a:pos x="8" y="0"/>
                  </a:cxn>
                  <a:cxn ang="0">
                    <a:pos x="9" y="1"/>
                  </a:cxn>
                  <a:cxn ang="0">
                    <a:pos x="7" y="8"/>
                  </a:cxn>
                  <a:cxn ang="0">
                    <a:pos x="8" y="9"/>
                  </a:cxn>
                  <a:cxn ang="0">
                    <a:pos x="11" y="8"/>
                  </a:cxn>
                  <a:cxn ang="0">
                    <a:pos x="10" y="13"/>
                  </a:cxn>
                  <a:cxn ang="0">
                    <a:pos x="2" y="19"/>
                  </a:cxn>
                  <a:cxn ang="0">
                    <a:pos x="0" y="19"/>
                  </a:cxn>
                  <a:cxn ang="0">
                    <a:pos x="4" y="12"/>
                  </a:cxn>
                  <a:cxn ang="0">
                    <a:pos x="1" y="13"/>
                  </a:cxn>
                  <a:cxn ang="0">
                    <a:pos x="0" y="9"/>
                  </a:cxn>
                </a:cxnLst>
                <a:rect l="0" t="0" r="r" b="b"/>
                <a:pathLst>
                  <a:path w="11" h="19">
                    <a:moveTo>
                      <a:pt x="0" y="9"/>
                    </a:moveTo>
                    <a:lnTo>
                      <a:pt x="8" y="0"/>
                    </a:lnTo>
                    <a:lnTo>
                      <a:pt x="9" y="1"/>
                    </a:lnTo>
                    <a:lnTo>
                      <a:pt x="7" y="8"/>
                    </a:lnTo>
                    <a:lnTo>
                      <a:pt x="8" y="9"/>
                    </a:lnTo>
                    <a:lnTo>
                      <a:pt x="11" y="8"/>
                    </a:lnTo>
                    <a:lnTo>
                      <a:pt x="10" y="13"/>
                    </a:lnTo>
                    <a:lnTo>
                      <a:pt x="2" y="19"/>
                    </a:lnTo>
                    <a:lnTo>
                      <a:pt x="0" y="19"/>
                    </a:lnTo>
                    <a:lnTo>
                      <a:pt x="4" y="12"/>
                    </a:lnTo>
                    <a:lnTo>
                      <a:pt x="1" y="13"/>
                    </a:lnTo>
                    <a:lnTo>
                      <a:pt x="0" y="9"/>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62" name="富山県"/>
              <p:cNvSpPr>
                <a:spLocks/>
              </p:cNvSpPr>
              <p:nvPr/>
            </p:nvSpPr>
            <p:spPr bwMode="auto">
              <a:xfrm rot="22938875">
                <a:off x="3232" y="2978"/>
                <a:ext cx="232" cy="208"/>
              </a:xfrm>
              <a:custGeom>
                <a:avLst/>
                <a:gdLst/>
                <a:ahLst/>
                <a:cxnLst>
                  <a:cxn ang="0">
                    <a:pos x="0" y="15"/>
                  </a:cxn>
                  <a:cxn ang="0">
                    <a:pos x="2" y="25"/>
                  </a:cxn>
                  <a:cxn ang="0">
                    <a:pos x="4" y="24"/>
                  </a:cxn>
                  <a:cxn ang="0">
                    <a:pos x="6" y="26"/>
                  </a:cxn>
                  <a:cxn ang="0">
                    <a:pos x="10" y="21"/>
                  </a:cxn>
                  <a:cxn ang="0">
                    <a:pos x="14" y="20"/>
                  </a:cxn>
                  <a:cxn ang="0">
                    <a:pos x="24" y="21"/>
                  </a:cxn>
                  <a:cxn ang="0">
                    <a:pos x="29" y="14"/>
                  </a:cxn>
                  <a:cxn ang="0">
                    <a:pos x="29" y="9"/>
                  </a:cxn>
                  <a:cxn ang="0">
                    <a:pos x="27" y="1"/>
                  </a:cxn>
                  <a:cxn ang="0">
                    <a:pos x="26" y="0"/>
                  </a:cxn>
                  <a:cxn ang="0">
                    <a:pos x="19" y="2"/>
                  </a:cxn>
                  <a:cxn ang="0">
                    <a:pos x="15" y="7"/>
                  </a:cxn>
                  <a:cxn ang="0">
                    <a:pos x="7" y="6"/>
                  </a:cxn>
                  <a:cxn ang="0">
                    <a:pos x="8" y="1"/>
                  </a:cxn>
                  <a:cxn ang="0">
                    <a:pos x="3" y="4"/>
                  </a:cxn>
                  <a:cxn ang="0">
                    <a:pos x="0" y="15"/>
                  </a:cxn>
                </a:cxnLst>
                <a:rect l="0" t="0" r="r" b="b"/>
                <a:pathLst>
                  <a:path w="29" h="26">
                    <a:moveTo>
                      <a:pt x="0" y="15"/>
                    </a:moveTo>
                    <a:lnTo>
                      <a:pt x="2" y="25"/>
                    </a:lnTo>
                    <a:lnTo>
                      <a:pt x="4" y="24"/>
                    </a:lnTo>
                    <a:lnTo>
                      <a:pt x="6" y="26"/>
                    </a:lnTo>
                    <a:lnTo>
                      <a:pt x="10" y="21"/>
                    </a:lnTo>
                    <a:lnTo>
                      <a:pt x="14" y="20"/>
                    </a:lnTo>
                    <a:lnTo>
                      <a:pt x="24" y="21"/>
                    </a:lnTo>
                    <a:lnTo>
                      <a:pt x="29" y="14"/>
                    </a:lnTo>
                    <a:lnTo>
                      <a:pt x="29" y="9"/>
                    </a:lnTo>
                    <a:lnTo>
                      <a:pt x="27" y="1"/>
                    </a:lnTo>
                    <a:lnTo>
                      <a:pt x="26" y="0"/>
                    </a:lnTo>
                    <a:lnTo>
                      <a:pt x="19" y="2"/>
                    </a:lnTo>
                    <a:lnTo>
                      <a:pt x="15" y="7"/>
                    </a:lnTo>
                    <a:lnTo>
                      <a:pt x="7" y="6"/>
                    </a:lnTo>
                    <a:lnTo>
                      <a:pt x="8" y="1"/>
                    </a:lnTo>
                    <a:lnTo>
                      <a:pt x="3" y="4"/>
                    </a:lnTo>
                    <a:lnTo>
                      <a:pt x="0" y="1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63" name="石川県"/>
              <p:cNvSpPr>
                <a:spLocks/>
              </p:cNvSpPr>
              <p:nvPr/>
            </p:nvSpPr>
            <p:spPr bwMode="auto">
              <a:xfrm rot="22938875">
                <a:off x="3130" y="2788"/>
                <a:ext cx="263" cy="416"/>
              </a:xfrm>
              <a:custGeom>
                <a:avLst/>
                <a:gdLst/>
                <a:ahLst/>
                <a:cxnLst>
                  <a:cxn ang="0">
                    <a:pos x="16" y="52"/>
                  </a:cxn>
                  <a:cxn ang="0">
                    <a:pos x="18" y="46"/>
                  </a:cxn>
                  <a:cxn ang="0">
                    <a:pos x="18" y="44"/>
                  </a:cxn>
                  <a:cxn ang="0">
                    <a:pos x="16" y="34"/>
                  </a:cxn>
                  <a:cxn ang="0">
                    <a:pos x="19" y="23"/>
                  </a:cxn>
                  <a:cxn ang="0">
                    <a:pos x="24" y="20"/>
                  </a:cxn>
                  <a:cxn ang="0">
                    <a:pos x="25" y="16"/>
                  </a:cxn>
                  <a:cxn ang="0">
                    <a:pos x="21" y="15"/>
                  </a:cxn>
                  <a:cxn ang="0">
                    <a:pos x="20" y="12"/>
                  </a:cxn>
                  <a:cxn ang="0">
                    <a:pos x="24" y="11"/>
                  </a:cxn>
                  <a:cxn ang="0">
                    <a:pos x="33" y="3"/>
                  </a:cxn>
                  <a:cxn ang="0">
                    <a:pos x="32" y="0"/>
                  </a:cxn>
                  <a:cxn ang="0">
                    <a:pos x="27" y="0"/>
                  </a:cxn>
                  <a:cxn ang="0">
                    <a:pos x="14" y="6"/>
                  </a:cxn>
                  <a:cxn ang="0">
                    <a:pos x="12" y="15"/>
                  </a:cxn>
                  <a:cxn ang="0">
                    <a:pos x="14" y="25"/>
                  </a:cxn>
                  <a:cxn ang="0">
                    <a:pos x="0" y="43"/>
                  </a:cxn>
                  <a:cxn ang="0">
                    <a:pos x="7" y="50"/>
                  </a:cxn>
                  <a:cxn ang="0">
                    <a:pos x="16" y="52"/>
                  </a:cxn>
                </a:cxnLst>
                <a:rect l="0" t="0" r="r" b="b"/>
                <a:pathLst>
                  <a:path w="33" h="52">
                    <a:moveTo>
                      <a:pt x="16" y="52"/>
                    </a:moveTo>
                    <a:lnTo>
                      <a:pt x="18" y="46"/>
                    </a:lnTo>
                    <a:lnTo>
                      <a:pt x="18" y="44"/>
                    </a:lnTo>
                    <a:lnTo>
                      <a:pt x="16" y="34"/>
                    </a:lnTo>
                    <a:lnTo>
                      <a:pt x="19" y="23"/>
                    </a:lnTo>
                    <a:lnTo>
                      <a:pt x="24" y="20"/>
                    </a:lnTo>
                    <a:lnTo>
                      <a:pt x="25" y="16"/>
                    </a:lnTo>
                    <a:lnTo>
                      <a:pt x="21" y="15"/>
                    </a:lnTo>
                    <a:lnTo>
                      <a:pt x="20" y="12"/>
                    </a:lnTo>
                    <a:lnTo>
                      <a:pt x="24" y="11"/>
                    </a:lnTo>
                    <a:lnTo>
                      <a:pt x="33" y="3"/>
                    </a:lnTo>
                    <a:lnTo>
                      <a:pt x="32" y="0"/>
                    </a:lnTo>
                    <a:lnTo>
                      <a:pt x="27" y="0"/>
                    </a:lnTo>
                    <a:lnTo>
                      <a:pt x="14" y="6"/>
                    </a:lnTo>
                    <a:lnTo>
                      <a:pt x="12" y="15"/>
                    </a:lnTo>
                    <a:lnTo>
                      <a:pt x="14" y="25"/>
                    </a:lnTo>
                    <a:lnTo>
                      <a:pt x="0" y="43"/>
                    </a:lnTo>
                    <a:lnTo>
                      <a:pt x="7" y="50"/>
                    </a:lnTo>
                    <a:lnTo>
                      <a:pt x="16" y="52"/>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64" name="福井県"/>
              <p:cNvSpPr>
                <a:spLocks/>
              </p:cNvSpPr>
              <p:nvPr/>
            </p:nvSpPr>
            <p:spPr bwMode="auto">
              <a:xfrm rot="22938875">
                <a:off x="2846" y="3053"/>
                <a:ext cx="339" cy="272"/>
              </a:xfrm>
              <a:custGeom>
                <a:avLst/>
                <a:gdLst/>
                <a:ahLst/>
                <a:cxnLst>
                  <a:cxn ang="0">
                    <a:pos x="2" y="34"/>
                  </a:cxn>
                  <a:cxn ang="0">
                    <a:pos x="9" y="34"/>
                  </a:cxn>
                  <a:cxn ang="0">
                    <a:pos x="11" y="32"/>
                  </a:cxn>
                  <a:cxn ang="0">
                    <a:pos x="13" y="32"/>
                  </a:cxn>
                  <a:cxn ang="0">
                    <a:pos x="15" y="29"/>
                  </a:cxn>
                  <a:cxn ang="0">
                    <a:pos x="16" y="31"/>
                  </a:cxn>
                  <a:cxn ang="0">
                    <a:pos x="22" y="28"/>
                  </a:cxn>
                  <a:cxn ang="0">
                    <a:pos x="22" y="24"/>
                  </a:cxn>
                  <a:cxn ang="0">
                    <a:pos x="26" y="26"/>
                  </a:cxn>
                  <a:cxn ang="0">
                    <a:pos x="28" y="22"/>
                  </a:cxn>
                  <a:cxn ang="0">
                    <a:pos x="33" y="23"/>
                  </a:cxn>
                  <a:cxn ang="0">
                    <a:pos x="41" y="20"/>
                  </a:cxn>
                  <a:cxn ang="0">
                    <a:pos x="42" y="16"/>
                  </a:cxn>
                  <a:cxn ang="0">
                    <a:pos x="40" y="12"/>
                  </a:cxn>
                  <a:cxn ang="0">
                    <a:pos x="40" y="9"/>
                  </a:cxn>
                  <a:cxn ang="0">
                    <a:pos x="31" y="7"/>
                  </a:cxn>
                  <a:cxn ang="0">
                    <a:pos x="24" y="0"/>
                  </a:cxn>
                  <a:cxn ang="0">
                    <a:pos x="14" y="12"/>
                  </a:cxn>
                  <a:cxn ang="0">
                    <a:pos x="20" y="24"/>
                  </a:cxn>
                  <a:cxn ang="0">
                    <a:pos x="15" y="20"/>
                  </a:cxn>
                  <a:cxn ang="0">
                    <a:pos x="12" y="27"/>
                  </a:cxn>
                  <a:cxn ang="0">
                    <a:pos x="7" y="29"/>
                  </a:cxn>
                  <a:cxn ang="0">
                    <a:pos x="2" y="29"/>
                  </a:cxn>
                  <a:cxn ang="0">
                    <a:pos x="1" y="28"/>
                  </a:cxn>
                  <a:cxn ang="0">
                    <a:pos x="0" y="30"/>
                  </a:cxn>
                  <a:cxn ang="0">
                    <a:pos x="2" y="34"/>
                  </a:cxn>
                </a:cxnLst>
                <a:rect l="0" t="0" r="r" b="b"/>
                <a:pathLst>
                  <a:path w="42" h="34">
                    <a:moveTo>
                      <a:pt x="2" y="34"/>
                    </a:moveTo>
                    <a:lnTo>
                      <a:pt x="9" y="34"/>
                    </a:lnTo>
                    <a:lnTo>
                      <a:pt x="11" y="32"/>
                    </a:lnTo>
                    <a:lnTo>
                      <a:pt x="13" y="32"/>
                    </a:lnTo>
                    <a:lnTo>
                      <a:pt x="15" y="29"/>
                    </a:lnTo>
                    <a:lnTo>
                      <a:pt x="16" y="31"/>
                    </a:lnTo>
                    <a:lnTo>
                      <a:pt x="22" y="28"/>
                    </a:lnTo>
                    <a:lnTo>
                      <a:pt x="22" y="24"/>
                    </a:lnTo>
                    <a:lnTo>
                      <a:pt x="26" y="26"/>
                    </a:lnTo>
                    <a:lnTo>
                      <a:pt x="28" y="22"/>
                    </a:lnTo>
                    <a:lnTo>
                      <a:pt x="33" y="23"/>
                    </a:lnTo>
                    <a:lnTo>
                      <a:pt x="41" y="20"/>
                    </a:lnTo>
                    <a:lnTo>
                      <a:pt x="42" y="16"/>
                    </a:lnTo>
                    <a:lnTo>
                      <a:pt x="40" y="12"/>
                    </a:lnTo>
                    <a:lnTo>
                      <a:pt x="40" y="9"/>
                    </a:lnTo>
                    <a:lnTo>
                      <a:pt x="31" y="7"/>
                    </a:lnTo>
                    <a:lnTo>
                      <a:pt x="24" y="0"/>
                    </a:lnTo>
                    <a:lnTo>
                      <a:pt x="14" y="12"/>
                    </a:lnTo>
                    <a:lnTo>
                      <a:pt x="20" y="24"/>
                    </a:lnTo>
                    <a:lnTo>
                      <a:pt x="15" y="20"/>
                    </a:lnTo>
                    <a:lnTo>
                      <a:pt x="12" y="27"/>
                    </a:lnTo>
                    <a:lnTo>
                      <a:pt x="7" y="29"/>
                    </a:lnTo>
                    <a:lnTo>
                      <a:pt x="2" y="29"/>
                    </a:lnTo>
                    <a:lnTo>
                      <a:pt x="1" y="28"/>
                    </a:lnTo>
                    <a:lnTo>
                      <a:pt x="0" y="30"/>
                    </a:lnTo>
                    <a:lnTo>
                      <a:pt x="2" y="34"/>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65" name="山梨県"/>
              <p:cNvSpPr>
                <a:spLocks/>
              </p:cNvSpPr>
              <p:nvPr/>
            </p:nvSpPr>
            <p:spPr bwMode="auto">
              <a:xfrm rot="22938875">
                <a:off x="3422" y="3383"/>
                <a:ext cx="225" cy="230"/>
              </a:xfrm>
              <a:custGeom>
                <a:avLst/>
                <a:gdLst/>
                <a:ahLst/>
                <a:cxnLst>
                  <a:cxn ang="0">
                    <a:pos x="11" y="2"/>
                  </a:cxn>
                  <a:cxn ang="0">
                    <a:pos x="8" y="2"/>
                  </a:cxn>
                  <a:cxn ang="0">
                    <a:pos x="6" y="0"/>
                  </a:cxn>
                  <a:cxn ang="0">
                    <a:pos x="4" y="3"/>
                  </a:cxn>
                  <a:cxn ang="0">
                    <a:pos x="2" y="3"/>
                  </a:cxn>
                  <a:cxn ang="0">
                    <a:pos x="0" y="9"/>
                  </a:cxn>
                  <a:cxn ang="0">
                    <a:pos x="1" y="13"/>
                  </a:cxn>
                  <a:cxn ang="0">
                    <a:pos x="2" y="18"/>
                  </a:cxn>
                  <a:cxn ang="0">
                    <a:pos x="2" y="23"/>
                  </a:cxn>
                  <a:cxn ang="0">
                    <a:pos x="4" y="25"/>
                  </a:cxn>
                  <a:cxn ang="0">
                    <a:pos x="8" y="29"/>
                  </a:cxn>
                  <a:cxn ang="0">
                    <a:pos x="10" y="27"/>
                  </a:cxn>
                  <a:cxn ang="0">
                    <a:pos x="11" y="21"/>
                  </a:cxn>
                  <a:cxn ang="0">
                    <a:pos x="16" y="23"/>
                  </a:cxn>
                  <a:cxn ang="0">
                    <a:pos x="20" y="22"/>
                  </a:cxn>
                  <a:cxn ang="0">
                    <a:pos x="23" y="19"/>
                  </a:cxn>
                  <a:cxn ang="0">
                    <a:pos x="27" y="17"/>
                  </a:cxn>
                  <a:cxn ang="0">
                    <a:pos x="28" y="13"/>
                  </a:cxn>
                  <a:cxn ang="0">
                    <a:pos x="21" y="4"/>
                  </a:cxn>
                  <a:cxn ang="0">
                    <a:pos x="16" y="3"/>
                  </a:cxn>
                  <a:cxn ang="0">
                    <a:pos x="11" y="2"/>
                  </a:cxn>
                </a:cxnLst>
                <a:rect l="0" t="0" r="r" b="b"/>
                <a:pathLst>
                  <a:path w="28" h="29">
                    <a:moveTo>
                      <a:pt x="11" y="2"/>
                    </a:moveTo>
                    <a:lnTo>
                      <a:pt x="8" y="2"/>
                    </a:lnTo>
                    <a:lnTo>
                      <a:pt x="6" y="0"/>
                    </a:lnTo>
                    <a:lnTo>
                      <a:pt x="4" y="3"/>
                    </a:lnTo>
                    <a:lnTo>
                      <a:pt x="2" y="3"/>
                    </a:lnTo>
                    <a:lnTo>
                      <a:pt x="0" y="9"/>
                    </a:lnTo>
                    <a:lnTo>
                      <a:pt x="1" y="13"/>
                    </a:lnTo>
                    <a:lnTo>
                      <a:pt x="2" y="18"/>
                    </a:lnTo>
                    <a:lnTo>
                      <a:pt x="2" y="23"/>
                    </a:lnTo>
                    <a:lnTo>
                      <a:pt x="4" y="25"/>
                    </a:lnTo>
                    <a:lnTo>
                      <a:pt x="8" y="29"/>
                    </a:lnTo>
                    <a:lnTo>
                      <a:pt x="10" y="27"/>
                    </a:lnTo>
                    <a:lnTo>
                      <a:pt x="11" y="21"/>
                    </a:lnTo>
                    <a:lnTo>
                      <a:pt x="16" y="23"/>
                    </a:lnTo>
                    <a:lnTo>
                      <a:pt x="20" y="22"/>
                    </a:lnTo>
                    <a:lnTo>
                      <a:pt x="23" y="19"/>
                    </a:lnTo>
                    <a:lnTo>
                      <a:pt x="27" y="17"/>
                    </a:lnTo>
                    <a:lnTo>
                      <a:pt x="28" y="13"/>
                    </a:lnTo>
                    <a:lnTo>
                      <a:pt x="21" y="4"/>
                    </a:lnTo>
                    <a:lnTo>
                      <a:pt x="16" y="3"/>
                    </a:lnTo>
                    <a:lnTo>
                      <a:pt x="11" y="2"/>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66" name="長野県"/>
              <p:cNvSpPr>
                <a:spLocks/>
              </p:cNvSpPr>
              <p:nvPr/>
            </p:nvSpPr>
            <p:spPr bwMode="auto">
              <a:xfrm rot="22938875">
                <a:off x="3299" y="3037"/>
                <a:ext cx="320" cy="530"/>
              </a:xfrm>
              <a:custGeom>
                <a:avLst/>
                <a:gdLst/>
                <a:ahLst/>
                <a:cxnLst>
                  <a:cxn ang="0">
                    <a:pos x="26" y="41"/>
                  </a:cxn>
                  <a:cxn ang="0">
                    <a:pos x="28" y="41"/>
                  </a:cxn>
                  <a:cxn ang="0">
                    <a:pos x="30" y="38"/>
                  </a:cxn>
                  <a:cxn ang="0">
                    <a:pos x="32" y="40"/>
                  </a:cxn>
                  <a:cxn ang="0">
                    <a:pos x="35" y="40"/>
                  </a:cxn>
                  <a:cxn ang="0">
                    <a:pos x="40" y="41"/>
                  </a:cxn>
                  <a:cxn ang="0">
                    <a:pos x="39" y="38"/>
                  </a:cxn>
                  <a:cxn ang="0">
                    <a:pos x="35" y="30"/>
                  </a:cxn>
                  <a:cxn ang="0">
                    <a:pos x="36" y="22"/>
                  </a:cxn>
                  <a:cxn ang="0">
                    <a:pos x="29" y="20"/>
                  </a:cxn>
                  <a:cxn ang="0">
                    <a:pos x="33" y="12"/>
                  </a:cxn>
                  <a:cxn ang="0">
                    <a:pos x="37" y="11"/>
                  </a:cxn>
                  <a:cxn ang="0">
                    <a:pos x="37" y="6"/>
                  </a:cxn>
                  <a:cxn ang="0">
                    <a:pos x="33" y="0"/>
                  </a:cxn>
                  <a:cxn ang="0">
                    <a:pos x="28" y="2"/>
                  </a:cxn>
                  <a:cxn ang="0">
                    <a:pos x="27" y="5"/>
                  </a:cxn>
                  <a:cxn ang="0">
                    <a:pos x="23" y="5"/>
                  </a:cxn>
                  <a:cxn ang="0">
                    <a:pos x="20" y="8"/>
                  </a:cxn>
                  <a:cxn ang="0">
                    <a:pos x="18" y="5"/>
                  </a:cxn>
                  <a:cxn ang="0">
                    <a:pos x="15" y="5"/>
                  </a:cxn>
                  <a:cxn ang="0">
                    <a:pos x="11" y="9"/>
                  </a:cxn>
                  <a:cxn ang="0">
                    <a:pos x="11" y="14"/>
                  </a:cxn>
                  <a:cxn ang="0">
                    <a:pos x="6" y="21"/>
                  </a:cxn>
                  <a:cxn ang="0">
                    <a:pos x="7" y="24"/>
                  </a:cxn>
                  <a:cxn ang="0">
                    <a:pos x="6" y="29"/>
                  </a:cxn>
                  <a:cxn ang="0">
                    <a:pos x="7" y="33"/>
                  </a:cxn>
                  <a:cxn ang="0">
                    <a:pos x="5" y="39"/>
                  </a:cxn>
                  <a:cxn ang="0">
                    <a:pos x="1" y="41"/>
                  </a:cxn>
                  <a:cxn ang="0">
                    <a:pos x="0" y="44"/>
                  </a:cxn>
                  <a:cxn ang="0">
                    <a:pos x="4" y="46"/>
                  </a:cxn>
                  <a:cxn ang="0">
                    <a:pos x="7" y="55"/>
                  </a:cxn>
                  <a:cxn ang="0">
                    <a:pos x="6" y="64"/>
                  </a:cxn>
                  <a:cxn ang="0">
                    <a:pos x="7" y="67"/>
                  </a:cxn>
                  <a:cxn ang="0">
                    <a:pos x="10" y="65"/>
                  </a:cxn>
                  <a:cxn ang="0">
                    <a:pos x="12" y="66"/>
                  </a:cxn>
                  <a:cxn ang="0">
                    <a:pos x="21" y="60"/>
                  </a:cxn>
                  <a:cxn ang="0">
                    <a:pos x="23" y="53"/>
                  </a:cxn>
                  <a:cxn ang="0">
                    <a:pos x="25" y="51"/>
                  </a:cxn>
                  <a:cxn ang="0">
                    <a:pos x="24" y="47"/>
                  </a:cxn>
                  <a:cxn ang="0">
                    <a:pos x="26" y="41"/>
                  </a:cxn>
                </a:cxnLst>
                <a:rect l="0" t="0" r="r" b="b"/>
                <a:pathLst>
                  <a:path w="40" h="67">
                    <a:moveTo>
                      <a:pt x="26" y="41"/>
                    </a:moveTo>
                    <a:lnTo>
                      <a:pt x="28" y="41"/>
                    </a:lnTo>
                    <a:lnTo>
                      <a:pt x="30" y="38"/>
                    </a:lnTo>
                    <a:lnTo>
                      <a:pt x="32" y="40"/>
                    </a:lnTo>
                    <a:lnTo>
                      <a:pt x="35" y="40"/>
                    </a:lnTo>
                    <a:lnTo>
                      <a:pt x="40" y="41"/>
                    </a:lnTo>
                    <a:lnTo>
                      <a:pt x="39" y="38"/>
                    </a:lnTo>
                    <a:lnTo>
                      <a:pt x="35" y="30"/>
                    </a:lnTo>
                    <a:lnTo>
                      <a:pt x="36" y="22"/>
                    </a:lnTo>
                    <a:lnTo>
                      <a:pt x="29" y="20"/>
                    </a:lnTo>
                    <a:lnTo>
                      <a:pt x="33" y="12"/>
                    </a:lnTo>
                    <a:lnTo>
                      <a:pt x="37" y="11"/>
                    </a:lnTo>
                    <a:lnTo>
                      <a:pt x="37" y="6"/>
                    </a:lnTo>
                    <a:lnTo>
                      <a:pt x="33" y="0"/>
                    </a:lnTo>
                    <a:lnTo>
                      <a:pt x="28" y="2"/>
                    </a:lnTo>
                    <a:lnTo>
                      <a:pt x="27" y="5"/>
                    </a:lnTo>
                    <a:lnTo>
                      <a:pt x="23" y="5"/>
                    </a:lnTo>
                    <a:lnTo>
                      <a:pt x="20" y="8"/>
                    </a:lnTo>
                    <a:lnTo>
                      <a:pt x="18" y="5"/>
                    </a:lnTo>
                    <a:lnTo>
                      <a:pt x="15" y="5"/>
                    </a:lnTo>
                    <a:lnTo>
                      <a:pt x="11" y="9"/>
                    </a:lnTo>
                    <a:lnTo>
                      <a:pt x="11" y="14"/>
                    </a:lnTo>
                    <a:lnTo>
                      <a:pt x="6" y="21"/>
                    </a:lnTo>
                    <a:lnTo>
                      <a:pt x="7" y="24"/>
                    </a:lnTo>
                    <a:lnTo>
                      <a:pt x="6" y="29"/>
                    </a:lnTo>
                    <a:lnTo>
                      <a:pt x="7" y="33"/>
                    </a:lnTo>
                    <a:lnTo>
                      <a:pt x="5" y="39"/>
                    </a:lnTo>
                    <a:lnTo>
                      <a:pt x="1" y="41"/>
                    </a:lnTo>
                    <a:lnTo>
                      <a:pt x="0" y="44"/>
                    </a:lnTo>
                    <a:lnTo>
                      <a:pt x="4" y="46"/>
                    </a:lnTo>
                    <a:lnTo>
                      <a:pt x="7" y="55"/>
                    </a:lnTo>
                    <a:lnTo>
                      <a:pt x="6" y="64"/>
                    </a:lnTo>
                    <a:lnTo>
                      <a:pt x="7" y="67"/>
                    </a:lnTo>
                    <a:lnTo>
                      <a:pt x="10" y="65"/>
                    </a:lnTo>
                    <a:lnTo>
                      <a:pt x="12" y="66"/>
                    </a:lnTo>
                    <a:lnTo>
                      <a:pt x="21" y="60"/>
                    </a:lnTo>
                    <a:lnTo>
                      <a:pt x="23" y="53"/>
                    </a:lnTo>
                    <a:lnTo>
                      <a:pt x="25" y="51"/>
                    </a:lnTo>
                    <a:lnTo>
                      <a:pt x="24" y="47"/>
                    </a:lnTo>
                    <a:lnTo>
                      <a:pt x="26" y="41"/>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67" name="岐阜県"/>
              <p:cNvSpPr>
                <a:spLocks/>
              </p:cNvSpPr>
              <p:nvPr/>
            </p:nvSpPr>
            <p:spPr bwMode="auto">
              <a:xfrm rot="22938875">
                <a:off x="3033" y="3094"/>
                <a:ext cx="311" cy="368"/>
              </a:xfrm>
              <a:custGeom>
                <a:avLst/>
                <a:gdLst/>
                <a:ahLst/>
                <a:cxnLst>
                  <a:cxn ang="0">
                    <a:pos x="36" y="26"/>
                  </a:cxn>
                  <a:cxn ang="0">
                    <a:pos x="32" y="24"/>
                  </a:cxn>
                  <a:cxn ang="0">
                    <a:pos x="33" y="21"/>
                  </a:cxn>
                  <a:cxn ang="0">
                    <a:pos x="37" y="19"/>
                  </a:cxn>
                  <a:cxn ang="0">
                    <a:pos x="39" y="13"/>
                  </a:cxn>
                  <a:cxn ang="0">
                    <a:pos x="38" y="9"/>
                  </a:cxn>
                  <a:cxn ang="0">
                    <a:pos x="39" y="4"/>
                  </a:cxn>
                  <a:cxn ang="0">
                    <a:pos x="38" y="1"/>
                  </a:cxn>
                  <a:cxn ang="0">
                    <a:pos x="28" y="0"/>
                  </a:cxn>
                  <a:cxn ang="0">
                    <a:pos x="24" y="1"/>
                  </a:cxn>
                  <a:cxn ang="0">
                    <a:pos x="20" y="6"/>
                  </a:cxn>
                  <a:cxn ang="0">
                    <a:pos x="18" y="4"/>
                  </a:cxn>
                  <a:cxn ang="0">
                    <a:pos x="16" y="5"/>
                  </a:cxn>
                  <a:cxn ang="0">
                    <a:pos x="16" y="7"/>
                  </a:cxn>
                  <a:cxn ang="0">
                    <a:pos x="14" y="13"/>
                  </a:cxn>
                  <a:cxn ang="0">
                    <a:pos x="14" y="16"/>
                  </a:cxn>
                  <a:cxn ang="0">
                    <a:pos x="16" y="20"/>
                  </a:cxn>
                  <a:cxn ang="0">
                    <a:pos x="15" y="24"/>
                  </a:cxn>
                  <a:cxn ang="0">
                    <a:pos x="7" y="27"/>
                  </a:cxn>
                  <a:cxn ang="0">
                    <a:pos x="2" y="26"/>
                  </a:cxn>
                  <a:cxn ang="0">
                    <a:pos x="0" y="30"/>
                  </a:cxn>
                  <a:cxn ang="0">
                    <a:pos x="2" y="36"/>
                  </a:cxn>
                  <a:cxn ang="0">
                    <a:pos x="2" y="44"/>
                  </a:cxn>
                  <a:cxn ang="0">
                    <a:pos x="3" y="45"/>
                  </a:cxn>
                  <a:cxn ang="0">
                    <a:pos x="6" y="44"/>
                  </a:cxn>
                  <a:cxn ang="0">
                    <a:pos x="11" y="47"/>
                  </a:cxn>
                  <a:cxn ang="0">
                    <a:pos x="13" y="43"/>
                  </a:cxn>
                  <a:cxn ang="0">
                    <a:pos x="16" y="40"/>
                  </a:cxn>
                  <a:cxn ang="0">
                    <a:pos x="24" y="45"/>
                  </a:cxn>
                  <a:cxn ang="0">
                    <a:pos x="30" y="44"/>
                  </a:cxn>
                  <a:cxn ang="0">
                    <a:pos x="34" y="46"/>
                  </a:cxn>
                  <a:cxn ang="0">
                    <a:pos x="38" y="44"/>
                  </a:cxn>
                  <a:cxn ang="0">
                    <a:pos x="39" y="35"/>
                  </a:cxn>
                  <a:cxn ang="0">
                    <a:pos x="36" y="26"/>
                  </a:cxn>
                </a:cxnLst>
                <a:rect l="0" t="0" r="r" b="b"/>
                <a:pathLst>
                  <a:path w="39" h="47">
                    <a:moveTo>
                      <a:pt x="36" y="26"/>
                    </a:moveTo>
                    <a:lnTo>
                      <a:pt x="32" y="24"/>
                    </a:lnTo>
                    <a:lnTo>
                      <a:pt x="33" y="21"/>
                    </a:lnTo>
                    <a:lnTo>
                      <a:pt x="37" y="19"/>
                    </a:lnTo>
                    <a:lnTo>
                      <a:pt x="39" y="13"/>
                    </a:lnTo>
                    <a:lnTo>
                      <a:pt x="38" y="9"/>
                    </a:lnTo>
                    <a:lnTo>
                      <a:pt x="39" y="4"/>
                    </a:lnTo>
                    <a:lnTo>
                      <a:pt x="38" y="1"/>
                    </a:lnTo>
                    <a:lnTo>
                      <a:pt x="28" y="0"/>
                    </a:lnTo>
                    <a:lnTo>
                      <a:pt x="24" y="1"/>
                    </a:lnTo>
                    <a:lnTo>
                      <a:pt x="20" y="6"/>
                    </a:lnTo>
                    <a:lnTo>
                      <a:pt x="18" y="4"/>
                    </a:lnTo>
                    <a:lnTo>
                      <a:pt x="16" y="5"/>
                    </a:lnTo>
                    <a:lnTo>
                      <a:pt x="16" y="7"/>
                    </a:lnTo>
                    <a:lnTo>
                      <a:pt x="14" y="13"/>
                    </a:lnTo>
                    <a:lnTo>
                      <a:pt x="14" y="16"/>
                    </a:lnTo>
                    <a:lnTo>
                      <a:pt x="16" y="20"/>
                    </a:lnTo>
                    <a:lnTo>
                      <a:pt x="15" y="24"/>
                    </a:lnTo>
                    <a:lnTo>
                      <a:pt x="7" y="27"/>
                    </a:lnTo>
                    <a:lnTo>
                      <a:pt x="2" y="26"/>
                    </a:lnTo>
                    <a:lnTo>
                      <a:pt x="0" y="30"/>
                    </a:lnTo>
                    <a:lnTo>
                      <a:pt x="2" y="36"/>
                    </a:lnTo>
                    <a:lnTo>
                      <a:pt x="2" y="44"/>
                    </a:lnTo>
                    <a:lnTo>
                      <a:pt x="3" y="45"/>
                    </a:lnTo>
                    <a:lnTo>
                      <a:pt x="6" y="44"/>
                    </a:lnTo>
                    <a:lnTo>
                      <a:pt x="11" y="47"/>
                    </a:lnTo>
                    <a:lnTo>
                      <a:pt x="13" y="43"/>
                    </a:lnTo>
                    <a:lnTo>
                      <a:pt x="16" y="40"/>
                    </a:lnTo>
                    <a:lnTo>
                      <a:pt x="24" y="45"/>
                    </a:lnTo>
                    <a:lnTo>
                      <a:pt x="30" y="44"/>
                    </a:lnTo>
                    <a:lnTo>
                      <a:pt x="34" y="46"/>
                    </a:lnTo>
                    <a:lnTo>
                      <a:pt x="38" y="44"/>
                    </a:lnTo>
                    <a:lnTo>
                      <a:pt x="39" y="35"/>
                    </a:lnTo>
                    <a:lnTo>
                      <a:pt x="36" y="2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68" name="静岡県"/>
              <p:cNvSpPr>
                <a:spLocks/>
              </p:cNvSpPr>
              <p:nvPr/>
            </p:nvSpPr>
            <p:spPr bwMode="auto">
              <a:xfrm rot="22938875">
                <a:off x="3197" y="3440"/>
                <a:ext cx="408" cy="287"/>
              </a:xfrm>
              <a:custGeom>
                <a:avLst/>
                <a:gdLst/>
                <a:ahLst/>
                <a:cxnLst>
                  <a:cxn ang="0">
                    <a:pos x="48" y="9"/>
                  </a:cxn>
                  <a:cxn ang="0">
                    <a:pos x="43" y="9"/>
                  </a:cxn>
                  <a:cxn ang="0">
                    <a:pos x="39" y="10"/>
                  </a:cxn>
                  <a:cxn ang="0">
                    <a:pos x="34" y="8"/>
                  </a:cxn>
                  <a:cxn ang="0">
                    <a:pos x="33" y="14"/>
                  </a:cxn>
                  <a:cxn ang="0">
                    <a:pos x="31" y="16"/>
                  </a:cxn>
                  <a:cxn ang="0">
                    <a:pos x="27" y="12"/>
                  </a:cxn>
                  <a:cxn ang="0">
                    <a:pos x="25" y="10"/>
                  </a:cxn>
                  <a:cxn ang="0">
                    <a:pos x="25" y="5"/>
                  </a:cxn>
                  <a:cxn ang="0">
                    <a:pos x="24" y="0"/>
                  </a:cxn>
                  <a:cxn ang="0">
                    <a:pos x="22" y="2"/>
                  </a:cxn>
                  <a:cxn ang="0">
                    <a:pos x="20" y="9"/>
                  </a:cxn>
                  <a:cxn ang="0">
                    <a:pos x="11" y="15"/>
                  </a:cxn>
                  <a:cxn ang="0">
                    <a:pos x="9" y="24"/>
                  </a:cxn>
                  <a:cxn ang="0">
                    <a:pos x="2" y="29"/>
                  </a:cxn>
                  <a:cxn ang="0">
                    <a:pos x="0" y="34"/>
                  </a:cxn>
                  <a:cxn ang="0">
                    <a:pos x="3" y="33"/>
                  </a:cxn>
                  <a:cxn ang="0">
                    <a:pos x="3" y="31"/>
                  </a:cxn>
                  <a:cxn ang="0">
                    <a:pos x="5" y="31"/>
                  </a:cxn>
                  <a:cxn ang="0">
                    <a:pos x="5" y="33"/>
                  </a:cxn>
                  <a:cxn ang="0">
                    <a:pos x="24" y="36"/>
                  </a:cxn>
                  <a:cxn ang="0">
                    <a:pos x="25" y="30"/>
                  </a:cxn>
                  <a:cxn ang="0">
                    <a:pos x="29" y="23"/>
                  </a:cxn>
                  <a:cxn ang="0">
                    <a:pos x="31" y="23"/>
                  </a:cxn>
                  <a:cxn ang="0">
                    <a:pos x="35" y="18"/>
                  </a:cxn>
                  <a:cxn ang="0">
                    <a:pos x="38" y="17"/>
                  </a:cxn>
                  <a:cxn ang="0">
                    <a:pos x="42" y="19"/>
                  </a:cxn>
                  <a:cxn ang="0">
                    <a:pos x="38" y="21"/>
                  </a:cxn>
                  <a:cxn ang="0">
                    <a:pos x="38" y="32"/>
                  </a:cxn>
                  <a:cxn ang="0">
                    <a:pos x="41" y="36"/>
                  </a:cxn>
                  <a:cxn ang="0">
                    <a:pos x="46" y="33"/>
                  </a:cxn>
                  <a:cxn ang="0">
                    <a:pos x="51" y="25"/>
                  </a:cxn>
                  <a:cxn ang="0">
                    <a:pos x="50" y="18"/>
                  </a:cxn>
                  <a:cxn ang="0">
                    <a:pos x="48" y="17"/>
                  </a:cxn>
                  <a:cxn ang="0">
                    <a:pos x="48" y="9"/>
                  </a:cxn>
                </a:cxnLst>
                <a:rect l="0" t="0" r="r" b="b"/>
                <a:pathLst>
                  <a:path w="51" h="36">
                    <a:moveTo>
                      <a:pt x="48" y="9"/>
                    </a:moveTo>
                    <a:lnTo>
                      <a:pt x="43" y="9"/>
                    </a:lnTo>
                    <a:lnTo>
                      <a:pt x="39" y="10"/>
                    </a:lnTo>
                    <a:lnTo>
                      <a:pt x="34" y="8"/>
                    </a:lnTo>
                    <a:lnTo>
                      <a:pt x="33" y="14"/>
                    </a:lnTo>
                    <a:lnTo>
                      <a:pt x="31" y="16"/>
                    </a:lnTo>
                    <a:lnTo>
                      <a:pt x="27" y="12"/>
                    </a:lnTo>
                    <a:lnTo>
                      <a:pt x="25" y="10"/>
                    </a:lnTo>
                    <a:lnTo>
                      <a:pt x="25" y="5"/>
                    </a:lnTo>
                    <a:lnTo>
                      <a:pt x="24" y="0"/>
                    </a:lnTo>
                    <a:lnTo>
                      <a:pt x="22" y="2"/>
                    </a:lnTo>
                    <a:lnTo>
                      <a:pt x="20" y="9"/>
                    </a:lnTo>
                    <a:lnTo>
                      <a:pt x="11" y="15"/>
                    </a:lnTo>
                    <a:lnTo>
                      <a:pt x="9" y="24"/>
                    </a:lnTo>
                    <a:lnTo>
                      <a:pt x="2" y="29"/>
                    </a:lnTo>
                    <a:lnTo>
                      <a:pt x="0" y="34"/>
                    </a:lnTo>
                    <a:lnTo>
                      <a:pt x="3" y="33"/>
                    </a:lnTo>
                    <a:lnTo>
                      <a:pt x="3" y="31"/>
                    </a:lnTo>
                    <a:lnTo>
                      <a:pt x="5" y="31"/>
                    </a:lnTo>
                    <a:lnTo>
                      <a:pt x="5" y="33"/>
                    </a:lnTo>
                    <a:lnTo>
                      <a:pt x="24" y="36"/>
                    </a:lnTo>
                    <a:lnTo>
                      <a:pt x="25" y="30"/>
                    </a:lnTo>
                    <a:lnTo>
                      <a:pt x="29" y="23"/>
                    </a:lnTo>
                    <a:lnTo>
                      <a:pt x="31" y="23"/>
                    </a:lnTo>
                    <a:lnTo>
                      <a:pt x="35" y="18"/>
                    </a:lnTo>
                    <a:lnTo>
                      <a:pt x="38" y="17"/>
                    </a:lnTo>
                    <a:lnTo>
                      <a:pt x="42" y="19"/>
                    </a:lnTo>
                    <a:lnTo>
                      <a:pt x="38" y="21"/>
                    </a:lnTo>
                    <a:lnTo>
                      <a:pt x="38" y="32"/>
                    </a:lnTo>
                    <a:lnTo>
                      <a:pt x="41" y="36"/>
                    </a:lnTo>
                    <a:lnTo>
                      <a:pt x="46" y="33"/>
                    </a:lnTo>
                    <a:lnTo>
                      <a:pt x="51" y="25"/>
                    </a:lnTo>
                    <a:lnTo>
                      <a:pt x="50" y="18"/>
                    </a:lnTo>
                    <a:lnTo>
                      <a:pt x="48" y="17"/>
                    </a:lnTo>
                    <a:lnTo>
                      <a:pt x="48" y="9"/>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69" name="愛知県"/>
              <p:cNvSpPr>
                <a:spLocks/>
              </p:cNvSpPr>
              <p:nvPr/>
            </p:nvSpPr>
            <p:spPr bwMode="auto">
              <a:xfrm rot="22938875">
                <a:off x="3023" y="3416"/>
                <a:ext cx="263" cy="228"/>
              </a:xfrm>
              <a:custGeom>
                <a:avLst/>
                <a:gdLst/>
                <a:ahLst/>
                <a:cxnLst>
                  <a:cxn ang="0">
                    <a:pos x="31" y="15"/>
                  </a:cxn>
                  <a:cxn ang="0">
                    <a:pos x="33" y="6"/>
                  </a:cxn>
                  <a:cxn ang="0">
                    <a:pos x="31" y="5"/>
                  </a:cxn>
                  <a:cxn ang="0">
                    <a:pos x="28" y="7"/>
                  </a:cxn>
                  <a:cxn ang="0">
                    <a:pos x="27" y="4"/>
                  </a:cxn>
                  <a:cxn ang="0">
                    <a:pos x="23" y="6"/>
                  </a:cxn>
                  <a:cxn ang="0">
                    <a:pos x="19" y="4"/>
                  </a:cxn>
                  <a:cxn ang="0">
                    <a:pos x="13" y="5"/>
                  </a:cxn>
                  <a:cxn ang="0">
                    <a:pos x="5" y="0"/>
                  </a:cxn>
                  <a:cxn ang="0">
                    <a:pos x="2" y="3"/>
                  </a:cxn>
                  <a:cxn ang="0">
                    <a:pos x="0" y="7"/>
                  </a:cxn>
                  <a:cxn ang="0">
                    <a:pos x="2" y="11"/>
                  </a:cxn>
                  <a:cxn ang="0">
                    <a:pos x="5" y="10"/>
                  </a:cxn>
                  <a:cxn ang="0">
                    <a:pos x="2" y="15"/>
                  </a:cxn>
                  <a:cxn ang="0">
                    <a:pos x="4" y="22"/>
                  </a:cxn>
                  <a:cxn ang="0">
                    <a:pos x="7" y="24"/>
                  </a:cxn>
                  <a:cxn ang="0">
                    <a:pos x="7" y="23"/>
                  </a:cxn>
                  <a:cxn ang="0">
                    <a:pos x="6" y="19"/>
                  </a:cxn>
                  <a:cxn ang="0">
                    <a:pos x="7" y="16"/>
                  </a:cxn>
                  <a:cxn ang="0">
                    <a:pos x="8" y="20"/>
                  </a:cxn>
                  <a:cxn ang="0">
                    <a:pos x="12" y="21"/>
                  </a:cxn>
                  <a:cxn ang="0">
                    <a:pos x="15" y="20"/>
                  </a:cxn>
                  <a:cxn ang="0">
                    <a:pos x="17" y="22"/>
                  </a:cxn>
                  <a:cxn ang="0">
                    <a:pos x="10" y="25"/>
                  </a:cxn>
                  <a:cxn ang="0">
                    <a:pos x="9" y="28"/>
                  </a:cxn>
                  <a:cxn ang="0">
                    <a:pos x="22" y="25"/>
                  </a:cxn>
                  <a:cxn ang="0">
                    <a:pos x="24" y="20"/>
                  </a:cxn>
                  <a:cxn ang="0">
                    <a:pos x="31" y="15"/>
                  </a:cxn>
                </a:cxnLst>
                <a:rect l="0" t="0" r="r" b="b"/>
                <a:pathLst>
                  <a:path w="33" h="28">
                    <a:moveTo>
                      <a:pt x="31" y="15"/>
                    </a:moveTo>
                    <a:lnTo>
                      <a:pt x="33" y="6"/>
                    </a:lnTo>
                    <a:lnTo>
                      <a:pt x="31" y="5"/>
                    </a:lnTo>
                    <a:lnTo>
                      <a:pt x="28" y="7"/>
                    </a:lnTo>
                    <a:lnTo>
                      <a:pt x="27" y="4"/>
                    </a:lnTo>
                    <a:lnTo>
                      <a:pt x="23" y="6"/>
                    </a:lnTo>
                    <a:lnTo>
                      <a:pt x="19" y="4"/>
                    </a:lnTo>
                    <a:lnTo>
                      <a:pt x="13" y="5"/>
                    </a:lnTo>
                    <a:lnTo>
                      <a:pt x="5" y="0"/>
                    </a:lnTo>
                    <a:lnTo>
                      <a:pt x="2" y="3"/>
                    </a:lnTo>
                    <a:lnTo>
                      <a:pt x="0" y="7"/>
                    </a:lnTo>
                    <a:lnTo>
                      <a:pt x="2" y="11"/>
                    </a:lnTo>
                    <a:lnTo>
                      <a:pt x="5" y="10"/>
                    </a:lnTo>
                    <a:lnTo>
                      <a:pt x="2" y="15"/>
                    </a:lnTo>
                    <a:lnTo>
                      <a:pt x="4" y="22"/>
                    </a:lnTo>
                    <a:lnTo>
                      <a:pt x="7" y="24"/>
                    </a:lnTo>
                    <a:lnTo>
                      <a:pt x="7" y="23"/>
                    </a:lnTo>
                    <a:lnTo>
                      <a:pt x="6" y="19"/>
                    </a:lnTo>
                    <a:lnTo>
                      <a:pt x="7" y="16"/>
                    </a:lnTo>
                    <a:lnTo>
                      <a:pt x="8" y="20"/>
                    </a:lnTo>
                    <a:lnTo>
                      <a:pt x="12" y="21"/>
                    </a:lnTo>
                    <a:lnTo>
                      <a:pt x="15" y="20"/>
                    </a:lnTo>
                    <a:lnTo>
                      <a:pt x="17" y="22"/>
                    </a:lnTo>
                    <a:lnTo>
                      <a:pt x="10" y="25"/>
                    </a:lnTo>
                    <a:lnTo>
                      <a:pt x="9" y="28"/>
                    </a:lnTo>
                    <a:lnTo>
                      <a:pt x="22" y="25"/>
                    </a:lnTo>
                    <a:lnTo>
                      <a:pt x="24" y="20"/>
                    </a:lnTo>
                    <a:lnTo>
                      <a:pt x="31" y="1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70" name="三重県"/>
              <p:cNvSpPr>
                <a:spLocks/>
              </p:cNvSpPr>
              <p:nvPr/>
            </p:nvSpPr>
            <p:spPr bwMode="auto">
              <a:xfrm rot="22938875">
                <a:off x="2777" y="3359"/>
                <a:ext cx="256" cy="438"/>
              </a:xfrm>
              <a:custGeom>
                <a:avLst/>
                <a:gdLst/>
                <a:ahLst/>
                <a:cxnLst>
                  <a:cxn ang="0">
                    <a:pos x="22" y="23"/>
                  </a:cxn>
                  <a:cxn ang="0">
                    <a:pos x="21" y="17"/>
                  </a:cxn>
                  <a:cxn ang="0">
                    <a:pos x="24" y="14"/>
                  </a:cxn>
                  <a:cxn ang="0">
                    <a:pos x="25" y="8"/>
                  </a:cxn>
                  <a:cxn ang="0">
                    <a:pos x="28" y="7"/>
                  </a:cxn>
                  <a:cxn ang="0">
                    <a:pos x="26" y="3"/>
                  </a:cxn>
                  <a:cxn ang="0">
                    <a:pos x="21" y="0"/>
                  </a:cxn>
                  <a:cxn ang="0">
                    <a:pos x="18" y="1"/>
                  </a:cxn>
                  <a:cxn ang="0">
                    <a:pos x="18" y="5"/>
                  </a:cxn>
                  <a:cxn ang="0">
                    <a:pos x="16" y="13"/>
                  </a:cxn>
                  <a:cxn ang="0">
                    <a:pos x="9" y="13"/>
                  </a:cxn>
                  <a:cxn ang="0">
                    <a:pos x="8" y="15"/>
                  </a:cxn>
                  <a:cxn ang="0">
                    <a:pos x="8" y="19"/>
                  </a:cxn>
                  <a:cxn ang="0">
                    <a:pos x="9" y="22"/>
                  </a:cxn>
                  <a:cxn ang="0">
                    <a:pos x="9" y="26"/>
                  </a:cxn>
                  <a:cxn ang="0">
                    <a:pos x="13" y="27"/>
                  </a:cxn>
                  <a:cxn ang="0">
                    <a:pos x="11" y="30"/>
                  </a:cxn>
                  <a:cxn ang="0">
                    <a:pos x="9" y="30"/>
                  </a:cxn>
                  <a:cxn ang="0">
                    <a:pos x="10" y="42"/>
                  </a:cxn>
                  <a:cxn ang="0">
                    <a:pos x="3" y="45"/>
                  </a:cxn>
                  <a:cxn ang="0">
                    <a:pos x="0" y="51"/>
                  </a:cxn>
                  <a:cxn ang="0">
                    <a:pos x="4" y="55"/>
                  </a:cxn>
                  <a:cxn ang="0">
                    <a:pos x="4" y="55"/>
                  </a:cxn>
                  <a:cxn ang="0">
                    <a:pos x="7" y="49"/>
                  </a:cxn>
                  <a:cxn ang="0">
                    <a:pos x="12" y="46"/>
                  </a:cxn>
                  <a:cxn ang="0">
                    <a:pos x="13" y="39"/>
                  </a:cxn>
                  <a:cxn ang="0">
                    <a:pos x="21" y="34"/>
                  </a:cxn>
                  <a:cxn ang="0">
                    <a:pos x="29" y="36"/>
                  </a:cxn>
                  <a:cxn ang="0">
                    <a:pos x="32" y="28"/>
                  </a:cxn>
                  <a:cxn ang="0">
                    <a:pos x="22" y="23"/>
                  </a:cxn>
                </a:cxnLst>
                <a:rect l="0" t="0" r="r" b="b"/>
                <a:pathLst>
                  <a:path w="32" h="55">
                    <a:moveTo>
                      <a:pt x="22" y="23"/>
                    </a:moveTo>
                    <a:lnTo>
                      <a:pt x="21" y="17"/>
                    </a:lnTo>
                    <a:lnTo>
                      <a:pt x="24" y="14"/>
                    </a:lnTo>
                    <a:lnTo>
                      <a:pt x="25" y="8"/>
                    </a:lnTo>
                    <a:lnTo>
                      <a:pt x="28" y="7"/>
                    </a:lnTo>
                    <a:lnTo>
                      <a:pt x="26" y="3"/>
                    </a:lnTo>
                    <a:lnTo>
                      <a:pt x="21" y="0"/>
                    </a:lnTo>
                    <a:lnTo>
                      <a:pt x="18" y="1"/>
                    </a:lnTo>
                    <a:lnTo>
                      <a:pt x="18" y="5"/>
                    </a:lnTo>
                    <a:lnTo>
                      <a:pt x="16" y="13"/>
                    </a:lnTo>
                    <a:lnTo>
                      <a:pt x="9" y="13"/>
                    </a:lnTo>
                    <a:lnTo>
                      <a:pt x="8" y="15"/>
                    </a:lnTo>
                    <a:lnTo>
                      <a:pt x="8" y="19"/>
                    </a:lnTo>
                    <a:lnTo>
                      <a:pt x="9" y="22"/>
                    </a:lnTo>
                    <a:lnTo>
                      <a:pt x="9" y="26"/>
                    </a:lnTo>
                    <a:lnTo>
                      <a:pt x="13" y="27"/>
                    </a:lnTo>
                    <a:lnTo>
                      <a:pt x="11" y="30"/>
                    </a:lnTo>
                    <a:lnTo>
                      <a:pt x="9" y="30"/>
                    </a:lnTo>
                    <a:lnTo>
                      <a:pt x="10" y="42"/>
                    </a:lnTo>
                    <a:lnTo>
                      <a:pt x="3" y="45"/>
                    </a:lnTo>
                    <a:lnTo>
                      <a:pt x="0" y="51"/>
                    </a:lnTo>
                    <a:lnTo>
                      <a:pt x="4" y="55"/>
                    </a:lnTo>
                    <a:lnTo>
                      <a:pt x="4" y="55"/>
                    </a:lnTo>
                    <a:lnTo>
                      <a:pt x="7" y="49"/>
                    </a:lnTo>
                    <a:lnTo>
                      <a:pt x="12" y="46"/>
                    </a:lnTo>
                    <a:lnTo>
                      <a:pt x="13" y="39"/>
                    </a:lnTo>
                    <a:lnTo>
                      <a:pt x="21" y="34"/>
                    </a:lnTo>
                    <a:lnTo>
                      <a:pt x="29" y="36"/>
                    </a:lnTo>
                    <a:lnTo>
                      <a:pt x="32" y="28"/>
                    </a:lnTo>
                    <a:lnTo>
                      <a:pt x="22" y="23"/>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71" name="滋賀県"/>
              <p:cNvSpPr>
                <a:spLocks/>
              </p:cNvSpPr>
              <p:nvPr/>
            </p:nvSpPr>
            <p:spPr bwMode="auto">
              <a:xfrm rot="22938875">
                <a:off x="2853" y="3226"/>
                <a:ext cx="159" cy="247"/>
              </a:xfrm>
              <a:custGeom>
                <a:avLst/>
                <a:gdLst/>
                <a:ahLst/>
                <a:cxnLst>
                  <a:cxn ang="0">
                    <a:pos x="19" y="8"/>
                  </a:cxn>
                  <a:cxn ang="0">
                    <a:pos x="17" y="2"/>
                  </a:cxn>
                  <a:cxn ang="0">
                    <a:pos x="13" y="0"/>
                  </a:cxn>
                  <a:cxn ang="0">
                    <a:pos x="13" y="4"/>
                  </a:cxn>
                  <a:cxn ang="0">
                    <a:pos x="7" y="7"/>
                  </a:cxn>
                  <a:cxn ang="0">
                    <a:pos x="6" y="5"/>
                  </a:cxn>
                  <a:cxn ang="0">
                    <a:pos x="4" y="8"/>
                  </a:cxn>
                  <a:cxn ang="0">
                    <a:pos x="2" y="8"/>
                  </a:cxn>
                  <a:cxn ang="0">
                    <a:pos x="0" y="10"/>
                  </a:cxn>
                  <a:cxn ang="0">
                    <a:pos x="3" y="14"/>
                  </a:cxn>
                  <a:cxn ang="0">
                    <a:pos x="4" y="23"/>
                  </a:cxn>
                  <a:cxn ang="0">
                    <a:pos x="6" y="25"/>
                  </a:cxn>
                  <a:cxn ang="0">
                    <a:pos x="7" y="29"/>
                  </a:cxn>
                  <a:cxn ang="0">
                    <a:pos x="10" y="31"/>
                  </a:cxn>
                  <a:cxn ang="0">
                    <a:pos x="11" y="29"/>
                  </a:cxn>
                  <a:cxn ang="0">
                    <a:pos x="18" y="29"/>
                  </a:cxn>
                  <a:cxn ang="0">
                    <a:pos x="20" y="21"/>
                  </a:cxn>
                  <a:cxn ang="0">
                    <a:pos x="20" y="17"/>
                  </a:cxn>
                  <a:cxn ang="0">
                    <a:pos x="19" y="16"/>
                  </a:cxn>
                  <a:cxn ang="0">
                    <a:pos x="19" y="8"/>
                  </a:cxn>
                </a:cxnLst>
                <a:rect l="0" t="0" r="r" b="b"/>
                <a:pathLst>
                  <a:path w="20" h="31">
                    <a:moveTo>
                      <a:pt x="19" y="8"/>
                    </a:moveTo>
                    <a:lnTo>
                      <a:pt x="17" y="2"/>
                    </a:lnTo>
                    <a:lnTo>
                      <a:pt x="13" y="0"/>
                    </a:lnTo>
                    <a:lnTo>
                      <a:pt x="13" y="4"/>
                    </a:lnTo>
                    <a:lnTo>
                      <a:pt x="7" y="7"/>
                    </a:lnTo>
                    <a:lnTo>
                      <a:pt x="6" y="5"/>
                    </a:lnTo>
                    <a:lnTo>
                      <a:pt x="4" y="8"/>
                    </a:lnTo>
                    <a:lnTo>
                      <a:pt x="2" y="8"/>
                    </a:lnTo>
                    <a:lnTo>
                      <a:pt x="0" y="10"/>
                    </a:lnTo>
                    <a:lnTo>
                      <a:pt x="3" y="14"/>
                    </a:lnTo>
                    <a:lnTo>
                      <a:pt x="4" y="23"/>
                    </a:lnTo>
                    <a:lnTo>
                      <a:pt x="6" y="25"/>
                    </a:lnTo>
                    <a:lnTo>
                      <a:pt x="7" y="29"/>
                    </a:lnTo>
                    <a:lnTo>
                      <a:pt x="10" y="31"/>
                    </a:lnTo>
                    <a:lnTo>
                      <a:pt x="11" y="29"/>
                    </a:lnTo>
                    <a:lnTo>
                      <a:pt x="18" y="29"/>
                    </a:lnTo>
                    <a:lnTo>
                      <a:pt x="20" y="21"/>
                    </a:lnTo>
                    <a:lnTo>
                      <a:pt x="20" y="17"/>
                    </a:lnTo>
                    <a:lnTo>
                      <a:pt x="19" y="16"/>
                    </a:lnTo>
                    <a:lnTo>
                      <a:pt x="19" y="8"/>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72" name="京都府"/>
              <p:cNvSpPr>
                <a:spLocks/>
              </p:cNvSpPr>
              <p:nvPr/>
            </p:nvSpPr>
            <p:spPr bwMode="auto">
              <a:xfrm rot="22938875">
                <a:off x="2649" y="3118"/>
                <a:ext cx="294" cy="344"/>
              </a:xfrm>
              <a:custGeom>
                <a:avLst/>
                <a:gdLst/>
                <a:ahLst/>
                <a:cxnLst>
                  <a:cxn ang="0">
                    <a:pos x="5" y="9"/>
                  </a:cxn>
                  <a:cxn ang="0">
                    <a:pos x="5" y="13"/>
                  </a:cxn>
                  <a:cxn ang="0">
                    <a:pos x="2" y="13"/>
                  </a:cxn>
                  <a:cxn ang="0">
                    <a:pos x="2" y="17"/>
                  </a:cxn>
                  <a:cxn ang="0">
                    <a:pos x="8" y="20"/>
                  </a:cxn>
                  <a:cxn ang="0">
                    <a:pos x="9" y="23"/>
                  </a:cxn>
                  <a:cxn ang="0">
                    <a:pos x="14" y="24"/>
                  </a:cxn>
                  <a:cxn ang="0">
                    <a:pos x="13" y="28"/>
                  </a:cxn>
                  <a:cxn ang="0">
                    <a:pos x="18" y="31"/>
                  </a:cxn>
                  <a:cxn ang="0">
                    <a:pos x="19" y="34"/>
                  </a:cxn>
                  <a:cxn ang="0">
                    <a:pos x="21" y="33"/>
                  </a:cxn>
                  <a:cxn ang="0">
                    <a:pos x="25" y="39"/>
                  </a:cxn>
                  <a:cxn ang="0">
                    <a:pos x="24" y="40"/>
                  </a:cxn>
                  <a:cxn ang="0">
                    <a:pos x="25" y="42"/>
                  </a:cxn>
                  <a:cxn ang="0">
                    <a:pos x="31" y="43"/>
                  </a:cxn>
                  <a:cxn ang="0">
                    <a:pos x="32" y="41"/>
                  </a:cxn>
                  <a:cxn ang="0">
                    <a:pos x="37" y="41"/>
                  </a:cxn>
                  <a:cxn ang="0">
                    <a:pos x="37" y="37"/>
                  </a:cxn>
                  <a:cxn ang="0">
                    <a:pos x="34" y="35"/>
                  </a:cxn>
                  <a:cxn ang="0">
                    <a:pos x="33" y="31"/>
                  </a:cxn>
                  <a:cxn ang="0">
                    <a:pos x="31" y="29"/>
                  </a:cxn>
                  <a:cxn ang="0">
                    <a:pos x="30" y="20"/>
                  </a:cxn>
                  <a:cxn ang="0">
                    <a:pos x="27" y="16"/>
                  </a:cxn>
                  <a:cxn ang="0">
                    <a:pos x="20" y="16"/>
                  </a:cxn>
                  <a:cxn ang="0">
                    <a:pos x="18" y="12"/>
                  </a:cxn>
                  <a:cxn ang="0">
                    <a:pos x="19" y="10"/>
                  </a:cxn>
                  <a:cxn ang="0">
                    <a:pos x="18" y="7"/>
                  </a:cxn>
                  <a:cxn ang="0">
                    <a:pos x="14" y="11"/>
                  </a:cxn>
                  <a:cxn ang="0">
                    <a:pos x="12" y="8"/>
                  </a:cxn>
                  <a:cxn ang="0">
                    <a:pos x="14" y="4"/>
                  </a:cxn>
                  <a:cxn ang="0">
                    <a:pos x="10" y="0"/>
                  </a:cxn>
                  <a:cxn ang="0">
                    <a:pos x="0" y="5"/>
                  </a:cxn>
                  <a:cxn ang="0">
                    <a:pos x="2" y="10"/>
                  </a:cxn>
                  <a:cxn ang="0">
                    <a:pos x="5" y="9"/>
                  </a:cxn>
                </a:cxnLst>
                <a:rect l="0" t="0" r="r" b="b"/>
                <a:pathLst>
                  <a:path w="37" h="43">
                    <a:moveTo>
                      <a:pt x="5" y="9"/>
                    </a:moveTo>
                    <a:lnTo>
                      <a:pt x="5" y="13"/>
                    </a:lnTo>
                    <a:lnTo>
                      <a:pt x="2" y="13"/>
                    </a:lnTo>
                    <a:lnTo>
                      <a:pt x="2" y="17"/>
                    </a:lnTo>
                    <a:lnTo>
                      <a:pt x="8" y="20"/>
                    </a:lnTo>
                    <a:lnTo>
                      <a:pt x="9" y="23"/>
                    </a:lnTo>
                    <a:lnTo>
                      <a:pt x="14" y="24"/>
                    </a:lnTo>
                    <a:lnTo>
                      <a:pt x="13" y="28"/>
                    </a:lnTo>
                    <a:lnTo>
                      <a:pt x="18" y="31"/>
                    </a:lnTo>
                    <a:lnTo>
                      <a:pt x="19" y="34"/>
                    </a:lnTo>
                    <a:lnTo>
                      <a:pt x="21" y="33"/>
                    </a:lnTo>
                    <a:lnTo>
                      <a:pt x="25" y="39"/>
                    </a:lnTo>
                    <a:lnTo>
                      <a:pt x="24" y="40"/>
                    </a:lnTo>
                    <a:lnTo>
                      <a:pt x="25" y="42"/>
                    </a:lnTo>
                    <a:lnTo>
                      <a:pt x="31" y="43"/>
                    </a:lnTo>
                    <a:lnTo>
                      <a:pt x="32" y="41"/>
                    </a:lnTo>
                    <a:lnTo>
                      <a:pt x="37" y="41"/>
                    </a:lnTo>
                    <a:lnTo>
                      <a:pt x="37" y="37"/>
                    </a:lnTo>
                    <a:lnTo>
                      <a:pt x="34" y="35"/>
                    </a:lnTo>
                    <a:lnTo>
                      <a:pt x="33" y="31"/>
                    </a:lnTo>
                    <a:lnTo>
                      <a:pt x="31" y="29"/>
                    </a:lnTo>
                    <a:lnTo>
                      <a:pt x="30" y="20"/>
                    </a:lnTo>
                    <a:lnTo>
                      <a:pt x="27" y="16"/>
                    </a:lnTo>
                    <a:lnTo>
                      <a:pt x="20" y="16"/>
                    </a:lnTo>
                    <a:lnTo>
                      <a:pt x="18" y="12"/>
                    </a:lnTo>
                    <a:lnTo>
                      <a:pt x="19" y="10"/>
                    </a:lnTo>
                    <a:lnTo>
                      <a:pt x="18" y="7"/>
                    </a:lnTo>
                    <a:lnTo>
                      <a:pt x="14" y="11"/>
                    </a:lnTo>
                    <a:lnTo>
                      <a:pt x="12" y="8"/>
                    </a:lnTo>
                    <a:lnTo>
                      <a:pt x="14" y="4"/>
                    </a:lnTo>
                    <a:lnTo>
                      <a:pt x="10" y="0"/>
                    </a:lnTo>
                    <a:lnTo>
                      <a:pt x="0" y="5"/>
                    </a:lnTo>
                    <a:lnTo>
                      <a:pt x="2" y="10"/>
                    </a:lnTo>
                    <a:lnTo>
                      <a:pt x="5" y="9"/>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73" name="大阪府"/>
              <p:cNvSpPr>
                <a:spLocks/>
              </p:cNvSpPr>
              <p:nvPr/>
            </p:nvSpPr>
            <p:spPr bwMode="auto">
              <a:xfrm rot="22938875">
                <a:off x="2634" y="3322"/>
                <a:ext cx="154" cy="221"/>
              </a:xfrm>
              <a:custGeom>
                <a:avLst/>
                <a:gdLst/>
                <a:ahLst/>
                <a:cxnLst>
                  <a:cxn ang="0">
                    <a:pos x="9" y="26"/>
                  </a:cxn>
                  <a:cxn ang="0">
                    <a:pos x="16" y="24"/>
                  </a:cxn>
                  <a:cxn ang="0">
                    <a:pos x="16" y="18"/>
                  </a:cxn>
                  <a:cxn ang="0">
                    <a:pos x="18" y="12"/>
                  </a:cxn>
                  <a:cxn ang="0">
                    <a:pos x="19" y="11"/>
                  </a:cxn>
                  <a:cxn ang="0">
                    <a:pos x="15" y="5"/>
                  </a:cxn>
                  <a:cxn ang="0">
                    <a:pos x="13" y="6"/>
                  </a:cxn>
                  <a:cxn ang="0">
                    <a:pos x="12" y="3"/>
                  </a:cxn>
                  <a:cxn ang="0">
                    <a:pos x="7" y="0"/>
                  </a:cxn>
                  <a:cxn ang="0">
                    <a:pos x="7" y="1"/>
                  </a:cxn>
                  <a:cxn ang="0">
                    <a:pos x="7" y="4"/>
                  </a:cxn>
                  <a:cxn ang="0">
                    <a:pos x="10" y="6"/>
                  </a:cxn>
                  <a:cxn ang="0">
                    <a:pos x="8" y="13"/>
                  </a:cxn>
                  <a:cxn ang="0">
                    <a:pos x="9" y="17"/>
                  </a:cxn>
                  <a:cxn ang="0">
                    <a:pos x="6" y="23"/>
                  </a:cxn>
                  <a:cxn ang="0">
                    <a:pos x="0" y="27"/>
                  </a:cxn>
                  <a:cxn ang="0">
                    <a:pos x="1" y="28"/>
                  </a:cxn>
                  <a:cxn ang="0">
                    <a:pos x="9" y="26"/>
                  </a:cxn>
                </a:cxnLst>
                <a:rect l="0" t="0" r="r" b="b"/>
                <a:pathLst>
                  <a:path w="19" h="28">
                    <a:moveTo>
                      <a:pt x="9" y="26"/>
                    </a:moveTo>
                    <a:lnTo>
                      <a:pt x="16" y="24"/>
                    </a:lnTo>
                    <a:lnTo>
                      <a:pt x="16" y="18"/>
                    </a:lnTo>
                    <a:lnTo>
                      <a:pt x="18" y="12"/>
                    </a:lnTo>
                    <a:lnTo>
                      <a:pt x="19" y="11"/>
                    </a:lnTo>
                    <a:lnTo>
                      <a:pt x="15" y="5"/>
                    </a:lnTo>
                    <a:lnTo>
                      <a:pt x="13" y="6"/>
                    </a:lnTo>
                    <a:lnTo>
                      <a:pt x="12" y="3"/>
                    </a:lnTo>
                    <a:lnTo>
                      <a:pt x="7" y="0"/>
                    </a:lnTo>
                    <a:lnTo>
                      <a:pt x="7" y="1"/>
                    </a:lnTo>
                    <a:lnTo>
                      <a:pt x="7" y="4"/>
                    </a:lnTo>
                    <a:lnTo>
                      <a:pt x="10" y="6"/>
                    </a:lnTo>
                    <a:lnTo>
                      <a:pt x="8" y="13"/>
                    </a:lnTo>
                    <a:lnTo>
                      <a:pt x="9" y="17"/>
                    </a:lnTo>
                    <a:lnTo>
                      <a:pt x="6" y="23"/>
                    </a:lnTo>
                    <a:lnTo>
                      <a:pt x="0" y="27"/>
                    </a:lnTo>
                    <a:lnTo>
                      <a:pt x="1" y="28"/>
                    </a:lnTo>
                    <a:lnTo>
                      <a:pt x="9" y="2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74" name="兵庫県"/>
              <p:cNvSpPr>
                <a:spLocks/>
              </p:cNvSpPr>
              <p:nvPr/>
            </p:nvSpPr>
            <p:spPr bwMode="auto">
              <a:xfrm rot="22938875">
                <a:off x="2509" y="3092"/>
                <a:ext cx="273" cy="311"/>
              </a:xfrm>
              <a:custGeom>
                <a:avLst/>
                <a:gdLst/>
                <a:ahLst/>
                <a:cxnLst>
                  <a:cxn ang="0">
                    <a:pos x="31" y="28"/>
                  </a:cxn>
                  <a:cxn ang="0">
                    <a:pos x="31" y="25"/>
                  </a:cxn>
                  <a:cxn ang="0">
                    <a:pos x="31" y="24"/>
                  </a:cxn>
                  <a:cxn ang="0">
                    <a:pos x="32" y="20"/>
                  </a:cxn>
                  <a:cxn ang="0">
                    <a:pos x="27" y="19"/>
                  </a:cxn>
                  <a:cxn ang="0">
                    <a:pos x="26" y="16"/>
                  </a:cxn>
                  <a:cxn ang="0">
                    <a:pos x="20" y="13"/>
                  </a:cxn>
                  <a:cxn ang="0">
                    <a:pos x="20" y="9"/>
                  </a:cxn>
                  <a:cxn ang="0">
                    <a:pos x="23" y="9"/>
                  </a:cxn>
                  <a:cxn ang="0">
                    <a:pos x="23" y="5"/>
                  </a:cxn>
                  <a:cxn ang="0">
                    <a:pos x="20" y="6"/>
                  </a:cxn>
                  <a:cxn ang="0">
                    <a:pos x="18" y="1"/>
                  </a:cxn>
                  <a:cxn ang="0">
                    <a:pos x="9" y="0"/>
                  </a:cxn>
                  <a:cxn ang="0">
                    <a:pos x="4" y="2"/>
                  </a:cxn>
                  <a:cxn ang="0">
                    <a:pos x="6" y="4"/>
                  </a:cxn>
                  <a:cxn ang="0">
                    <a:pos x="7" y="17"/>
                  </a:cxn>
                  <a:cxn ang="0">
                    <a:pos x="4" y="18"/>
                  </a:cxn>
                  <a:cxn ang="0">
                    <a:pos x="4" y="21"/>
                  </a:cxn>
                  <a:cxn ang="0">
                    <a:pos x="2" y="22"/>
                  </a:cxn>
                  <a:cxn ang="0">
                    <a:pos x="0" y="32"/>
                  </a:cxn>
                  <a:cxn ang="0">
                    <a:pos x="2" y="35"/>
                  </a:cxn>
                  <a:cxn ang="0">
                    <a:pos x="12" y="34"/>
                  </a:cxn>
                  <a:cxn ang="0">
                    <a:pos x="22" y="39"/>
                  </a:cxn>
                  <a:cxn ang="0">
                    <a:pos x="32" y="37"/>
                  </a:cxn>
                  <a:cxn ang="0">
                    <a:pos x="34" y="30"/>
                  </a:cxn>
                  <a:cxn ang="0">
                    <a:pos x="31" y="28"/>
                  </a:cxn>
                </a:cxnLst>
                <a:rect l="0" t="0" r="r" b="b"/>
                <a:pathLst>
                  <a:path w="34" h="39">
                    <a:moveTo>
                      <a:pt x="31" y="28"/>
                    </a:moveTo>
                    <a:lnTo>
                      <a:pt x="31" y="25"/>
                    </a:lnTo>
                    <a:lnTo>
                      <a:pt x="31" y="24"/>
                    </a:lnTo>
                    <a:lnTo>
                      <a:pt x="32" y="20"/>
                    </a:lnTo>
                    <a:lnTo>
                      <a:pt x="27" y="19"/>
                    </a:lnTo>
                    <a:lnTo>
                      <a:pt x="26" y="16"/>
                    </a:lnTo>
                    <a:lnTo>
                      <a:pt x="20" y="13"/>
                    </a:lnTo>
                    <a:lnTo>
                      <a:pt x="20" y="9"/>
                    </a:lnTo>
                    <a:lnTo>
                      <a:pt x="23" y="9"/>
                    </a:lnTo>
                    <a:lnTo>
                      <a:pt x="23" y="5"/>
                    </a:lnTo>
                    <a:lnTo>
                      <a:pt x="20" y="6"/>
                    </a:lnTo>
                    <a:lnTo>
                      <a:pt x="18" y="1"/>
                    </a:lnTo>
                    <a:lnTo>
                      <a:pt x="9" y="0"/>
                    </a:lnTo>
                    <a:lnTo>
                      <a:pt x="4" y="2"/>
                    </a:lnTo>
                    <a:lnTo>
                      <a:pt x="6" y="4"/>
                    </a:lnTo>
                    <a:lnTo>
                      <a:pt x="7" y="17"/>
                    </a:lnTo>
                    <a:lnTo>
                      <a:pt x="4" y="18"/>
                    </a:lnTo>
                    <a:lnTo>
                      <a:pt x="4" y="21"/>
                    </a:lnTo>
                    <a:lnTo>
                      <a:pt x="2" y="22"/>
                    </a:lnTo>
                    <a:lnTo>
                      <a:pt x="0" y="32"/>
                    </a:lnTo>
                    <a:lnTo>
                      <a:pt x="2" y="35"/>
                    </a:lnTo>
                    <a:lnTo>
                      <a:pt x="12" y="34"/>
                    </a:lnTo>
                    <a:lnTo>
                      <a:pt x="22" y="39"/>
                    </a:lnTo>
                    <a:lnTo>
                      <a:pt x="32" y="37"/>
                    </a:lnTo>
                    <a:lnTo>
                      <a:pt x="34" y="30"/>
                    </a:lnTo>
                    <a:lnTo>
                      <a:pt x="31" y="28"/>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75" name="兵庫県001_"/>
              <p:cNvSpPr>
                <a:spLocks/>
              </p:cNvSpPr>
              <p:nvPr/>
            </p:nvSpPr>
            <p:spPr bwMode="auto">
              <a:xfrm rot="22938875">
                <a:off x="2495" y="3390"/>
                <a:ext cx="104" cy="129"/>
              </a:xfrm>
              <a:custGeom>
                <a:avLst/>
                <a:gdLst/>
                <a:ahLst/>
                <a:cxnLst>
                  <a:cxn ang="0">
                    <a:pos x="0" y="11"/>
                  </a:cxn>
                  <a:cxn ang="0">
                    <a:pos x="5" y="5"/>
                  </a:cxn>
                  <a:cxn ang="0">
                    <a:pos x="11" y="0"/>
                  </a:cxn>
                  <a:cxn ang="0">
                    <a:pos x="13" y="1"/>
                  </a:cxn>
                  <a:cxn ang="0">
                    <a:pos x="9" y="8"/>
                  </a:cxn>
                  <a:cxn ang="0">
                    <a:pos x="11" y="12"/>
                  </a:cxn>
                  <a:cxn ang="0">
                    <a:pos x="5" y="16"/>
                  </a:cxn>
                  <a:cxn ang="0">
                    <a:pos x="2" y="14"/>
                  </a:cxn>
                  <a:cxn ang="0">
                    <a:pos x="0" y="11"/>
                  </a:cxn>
                </a:cxnLst>
                <a:rect l="0" t="0" r="r" b="b"/>
                <a:pathLst>
                  <a:path w="13" h="16">
                    <a:moveTo>
                      <a:pt x="0" y="11"/>
                    </a:moveTo>
                    <a:lnTo>
                      <a:pt x="5" y="5"/>
                    </a:lnTo>
                    <a:lnTo>
                      <a:pt x="11" y="0"/>
                    </a:lnTo>
                    <a:lnTo>
                      <a:pt x="13" y="1"/>
                    </a:lnTo>
                    <a:lnTo>
                      <a:pt x="9" y="8"/>
                    </a:lnTo>
                    <a:lnTo>
                      <a:pt x="11" y="12"/>
                    </a:lnTo>
                    <a:lnTo>
                      <a:pt x="5" y="16"/>
                    </a:lnTo>
                    <a:lnTo>
                      <a:pt x="2" y="14"/>
                    </a:lnTo>
                    <a:lnTo>
                      <a:pt x="0" y="11"/>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76" name="奈良県"/>
              <p:cNvSpPr>
                <a:spLocks/>
              </p:cNvSpPr>
              <p:nvPr/>
            </p:nvSpPr>
            <p:spPr bwMode="auto">
              <a:xfrm rot="22938875">
                <a:off x="2694" y="3458"/>
                <a:ext cx="178" cy="263"/>
              </a:xfrm>
              <a:custGeom>
                <a:avLst/>
                <a:gdLst/>
                <a:ahLst/>
                <a:cxnLst>
                  <a:cxn ang="0">
                    <a:pos x="11" y="3"/>
                  </a:cxn>
                  <a:cxn ang="0">
                    <a:pos x="5" y="2"/>
                  </a:cxn>
                  <a:cxn ang="0">
                    <a:pos x="4" y="0"/>
                  </a:cxn>
                  <a:cxn ang="0">
                    <a:pos x="2" y="6"/>
                  </a:cxn>
                  <a:cxn ang="0">
                    <a:pos x="2" y="12"/>
                  </a:cxn>
                  <a:cxn ang="0">
                    <a:pos x="4" y="19"/>
                  </a:cxn>
                  <a:cxn ang="0">
                    <a:pos x="0" y="25"/>
                  </a:cxn>
                  <a:cxn ang="0">
                    <a:pos x="2" y="29"/>
                  </a:cxn>
                  <a:cxn ang="0">
                    <a:pos x="1" y="32"/>
                  </a:cxn>
                  <a:cxn ang="0">
                    <a:pos x="7" y="32"/>
                  </a:cxn>
                  <a:cxn ang="0">
                    <a:pos x="9" y="33"/>
                  </a:cxn>
                  <a:cxn ang="0">
                    <a:pos x="12" y="27"/>
                  </a:cxn>
                  <a:cxn ang="0">
                    <a:pos x="19" y="24"/>
                  </a:cxn>
                  <a:cxn ang="0">
                    <a:pos x="18" y="12"/>
                  </a:cxn>
                  <a:cxn ang="0">
                    <a:pos x="20" y="12"/>
                  </a:cxn>
                  <a:cxn ang="0">
                    <a:pos x="22" y="9"/>
                  </a:cxn>
                  <a:cxn ang="0">
                    <a:pos x="18" y="8"/>
                  </a:cxn>
                  <a:cxn ang="0">
                    <a:pos x="18" y="4"/>
                  </a:cxn>
                  <a:cxn ang="0">
                    <a:pos x="17" y="1"/>
                  </a:cxn>
                  <a:cxn ang="0">
                    <a:pos x="12" y="1"/>
                  </a:cxn>
                  <a:cxn ang="0">
                    <a:pos x="11" y="3"/>
                  </a:cxn>
                </a:cxnLst>
                <a:rect l="0" t="0" r="r" b="b"/>
                <a:pathLst>
                  <a:path w="22" h="33">
                    <a:moveTo>
                      <a:pt x="11" y="3"/>
                    </a:moveTo>
                    <a:lnTo>
                      <a:pt x="5" y="2"/>
                    </a:lnTo>
                    <a:lnTo>
                      <a:pt x="4" y="0"/>
                    </a:lnTo>
                    <a:lnTo>
                      <a:pt x="2" y="6"/>
                    </a:lnTo>
                    <a:lnTo>
                      <a:pt x="2" y="12"/>
                    </a:lnTo>
                    <a:lnTo>
                      <a:pt x="4" y="19"/>
                    </a:lnTo>
                    <a:lnTo>
                      <a:pt x="0" y="25"/>
                    </a:lnTo>
                    <a:lnTo>
                      <a:pt x="2" y="29"/>
                    </a:lnTo>
                    <a:lnTo>
                      <a:pt x="1" y="32"/>
                    </a:lnTo>
                    <a:lnTo>
                      <a:pt x="7" y="32"/>
                    </a:lnTo>
                    <a:lnTo>
                      <a:pt x="9" y="33"/>
                    </a:lnTo>
                    <a:lnTo>
                      <a:pt x="12" y="27"/>
                    </a:lnTo>
                    <a:lnTo>
                      <a:pt x="19" y="24"/>
                    </a:lnTo>
                    <a:lnTo>
                      <a:pt x="18" y="12"/>
                    </a:lnTo>
                    <a:lnTo>
                      <a:pt x="20" y="12"/>
                    </a:lnTo>
                    <a:lnTo>
                      <a:pt x="22" y="9"/>
                    </a:lnTo>
                    <a:lnTo>
                      <a:pt x="18" y="8"/>
                    </a:lnTo>
                    <a:lnTo>
                      <a:pt x="18" y="4"/>
                    </a:lnTo>
                    <a:lnTo>
                      <a:pt x="17" y="1"/>
                    </a:lnTo>
                    <a:lnTo>
                      <a:pt x="12" y="1"/>
                    </a:lnTo>
                    <a:lnTo>
                      <a:pt x="11" y="3"/>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77" name="和歌山県"/>
              <p:cNvSpPr>
                <a:spLocks/>
              </p:cNvSpPr>
              <p:nvPr/>
            </p:nvSpPr>
            <p:spPr bwMode="auto">
              <a:xfrm rot="22938875">
                <a:off x="2535" y="3508"/>
                <a:ext cx="232" cy="272"/>
              </a:xfrm>
              <a:custGeom>
                <a:avLst/>
                <a:gdLst/>
                <a:ahLst/>
                <a:cxnLst>
                  <a:cxn ang="0">
                    <a:pos x="23" y="20"/>
                  </a:cxn>
                  <a:cxn ang="0">
                    <a:pos x="17" y="20"/>
                  </a:cxn>
                  <a:cxn ang="0">
                    <a:pos x="18" y="17"/>
                  </a:cxn>
                  <a:cxn ang="0">
                    <a:pos x="16" y="13"/>
                  </a:cxn>
                  <a:cxn ang="0">
                    <a:pos x="20" y="7"/>
                  </a:cxn>
                  <a:cxn ang="0">
                    <a:pos x="18" y="0"/>
                  </a:cxn>
                  <a:cxn ang="0">
                    <a:pos x="11" y="2"/>
                  </a:cxn>
                  <a:cxn ang="0">
                    <a:pos x="3" y="4"/>
                  </a:cxn>
                  <a:cxn ang="0">
                    <a:pos x="2" y="3"/>
                  </a:cxn>
                  <a:cxn ang="0">
                    <a:pos x="1" y="4"/>
                  </a:cxn>
                  <a:cxn ang="0">
                    <a:pos x="4" y="8"/>
                  </a:cxn>
                  <a:cxn ang="0">
                    <a:pos x="1" y="10"/>
                  </a:cxn>
                  <a:cxn ang="0">
                    <a:pos x="2" y="14"/>
                  </a:cxn>
                  <a:cxn ang="0">
                    <a:pos x="0" y="18"/>
                  </a:cxn>
                  <a:cxn ang="0">
                    <a:pos x="9" y="24"/>
                  </a:cxn>
                  <a:cxn ang="0">
                    <a:pos x="10" y="30"/>
                  </a:cxn>
                  <a:cxn ang="0">
                    <a:pos x="22" y="34"/>
                  </a:cxn>
                  <a:cxn ang="0">
                    <a:pos x="29" y="25"/>
                  </a:cxn>
                  <a:cxn ang="0">
                    <a:pos x="25" y="21"/>
                  </a:cxn>
                  <a:cxn ang="0">
                    <a:pos x="23" y="20"/>
                  </a:cxn>
                </a:cxnLst>
                <a:rect l="0" t="0" r="r" b="b"/>
                <a:pathLst>
                  <a:path w="29" h="34">
                    <a:moveTo>
                      <a:pt x="23" y="20"/>
                    </a:moveTo>
                    <a:lnTo>
                      <a:pt x="17" y="20"/>
                    </a:lnTo>
                    <a:lnTo>
                      <a:pt x="18" y="17"/>
                    </a:lnTo>
                    <a:lnTo>
                      <a:pt x="16" y="13"/>
                    </a:lnTo>
                    <a:lnTo>
                      <a:pt x="20" y="7"/>
                    </a:lnTo>
                    <a:lnTo>
                      <a:pt x="18" y="0"/>
                    </a:lnTo>
                    <a:lnTo>
                      <a:pt x="11" y="2"/>
                    </a:lnTo>
                    <a:lnTo>
                      <a:pt x="3" y="4"/>
                    </a:lnTo>
                    <a:lnTo>
                      <a:pt x="2" y="3"/>
                    </a:lnTo>
                    <a:lnTo>
                      <a:pt x="1" y="4"/>
                    </a:lnTo>
                    <a:lnTo>
                      <a:pt x="4" y="8"/>
                    </a:lnTo>
                    <a:lnTo>
                      <a:pt x="1" y="10"/>
                    </a:lnTo>
                    <a:lnTo>
                      <a:pt x="2" y="14"/>
                    </a:lnTo>
                    <a:lnTo>
                      <a:pt x="0" y="18"/>
                    </a:lnTo>
                    <a:lnTo>
                      <a:pt x="9" y="24"/>
                    </a:lnTo>
                    <a:lnTo>
                      <a:pt x="10" y="30"/>
                    </a:lnTo>
                    <a:lnTo>
                      <a:pt x="22" y="34"/>
                    </a:lnTo>
                    <a:lnTo>
                      <a:pt x="29" y="25"/>
                    </a:lnTo>
                    <a:lnTo>
                      <a:pt x="25" y="21"/>
                    </a:lnTo>
                    <a:lnTo>
                      <a:pt x="23" y="2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78" name="鳥取県"/>
              <p:cNvSpPr>
                <a:spLocks/>
              </p:cNvSpPr>
              <p:nvPr/>
            </p:nvSpPr>
            <p:spPr bwMode="auto">
              <a:xfrm rot="22938875">
                <a:off x="2286" y="3022"/>
                <a:ext cx="320" cy="158"/>
              </a:xfrm>
              <a:custGeom>
                <a:avLst/>
                <a:gdLst/>
                <a:ahLst/>
                <a:cxnLst>
                  <a:cxn ang="0">
                    <a:pos x="5" y="6"/>
                  </a:cxn>
                  <a:cxn ang="0">
                    <a:pos x="4" y="10"/>
                  </a:cxn>
                  <a:cxn ang="0">
                    <a:pos x="1" y="13"/>
                  </a:cxn>
                  <a:cxn ang="0">
                    <a:pos x="0" y="19"/>
                  </a:cxn>
                  <a:cxn ang="0">
                    <a:pos x="3" y="20"/>
                  </a:cxn>
                  <a:cxn ang="0">
                    <a:pos x="7" y="17"/>
                  </a:cxn>
                  <a:cxn ang="0">
                    <a:pos x="7" y="15"/>
                  </a:cxn>
                  <a:cxn ang="0">
                    <a:pos x="11" y="15"/>
                  </a:cxn>
                  <a:cxn ang="0">
                    <a:pos x="14" y="11"/>
                  </a:cxn>
                  <a:cxn ang="0">
                    <a:pos x="20" y="13"/>
                  </a:cxn>
                  <a:cxn ang="0">
                    <a:pos x="26" y="10"/>
                  </a:cxn>
                  <a:cxn ang="0">
                    <a:pos x="30" y="12"/>
                  </a:cxn>
                  <a:cxn ang="0">
                    <a:pos x="31" y="16"/>
                  </a:cxn>
                  <a:cxn ang="0">
                    <a:pos x="37" y="16"/>
                  </a:cxn>
                  <a:cxn ang="0">
                    <a:pos x="40" y="15"/>
                  </a:cxn>
                  <a:cxn ang="0">
                    <a:pos x="39" y="2"/>
                  </a:cxn>
                  <a:cxn ang="0">
                    <a:pos x="37" y="0"/>
                  </a:cxn>
                  <a:cxn ang="0">
                    <a:pos x="27" y="3"/>
                  </a:cxn>
                  <a:cxn ang="0">
                    <a:pos x="19" y="3"/>
                  </a:cxn>
                  <a:cxn ang="0">
                    <a:pos x="13" y="2"/>
                  </a:cxn>
                  <a:cxn ang="0">
                    <a:pos x="9" y="4"/>
                  </a:cxn>
                  <a:cxn ang="0">
                    <a:pos x="4" y="3"/>
                  </a:cxn>
                  <a:cxn ang="0">
                    <a:pos x="6" y="1"/>
                  </a:cxn>
                  <a:cxn ang="0">
                    <a:pos x="2" y="2"/>
                  </a:cxn>
                  <a:cxn ang="0">
                    <a:pos x="5" y="6"/>
                  </a:cxn>
                </a:cxnLst>
                <a:rect l="0" t="0" r="r" b="b"/>
                <a:pathLst>
                  <a:path w="40" h="20">
                    <a:moveTo>
                      <a:pt x="5" y="6"/>
                    </a:moveTo>
                    <a:lnTo>
                      <a:pt x="4" y="10"/>
                    </a:lnTo>
                    <a:lnTo>
                      <a:pt x="1" y="13"/>
                    </a:lnTo>
                    <a:lnTo>
                      <a:pt x="0" y="19"/>
                    </a:lnTo>
                    <a:lnTo>
                      <a:pt x="3" y="20"/>
                    </a:lnTo>
                    <a:lnTo>
                      <a:pt x="7" y="17"/>
                    </a:lnTo>
                    <a:lnTo>
                      <a:pt x="7" y="15"/>
                    </a:lnTo>
                    <a:lnTo>
                      <a:pt x="11" y="15"/>
                    </a:lnTo>
                    <a:lnTo>
                      <a:pt x="14" y="11"/>
                    </a:lnTo>
                    <a:lnTo>
                      <a:pt x="20" y="13"/>
                    </a:lnTo>
                    <a:lnTo>
                      <a:pt x="26" y="10"/>
                    </a:lnTo>
                    <a:lnTo>
                      <a:pt x="30" y="12"/>
                    </a:lnTo>
                    <a:lnTo>
                      <a:pt x="31" y="16"/>
                    </a:lnTo>
                    <a:lnTo>
                      <a:pt x="37" y="16"/>
                    </a:lnTo>
                    <a:lnTo>
                      <a:pt x="40" y="15"/>
                    </a:lnTo>
                    <a:lnTo>
                      <a:pt x="39" y="2"/>
                    </a:lnTo>
                    <a:lnTo>
                      <a:pt x="37" y="0"/>
                    </a:lnTo>
                    <a:lnTo>
                      <a:pt x="27" y="3"/>
                    </a:lnTo>
                    <a:lnTo>
                      <a:pt x="19" y="3"/>
                    </a:lnTo>
                    <a:lnTo>
                      <a:pt x="13" y="2"/>
                    </a:lnTo>
                    <a:lnTo>
                      <a:pt x="9" y="4"/>
                    </a:lnTo>
                    <a:lnTo>
                      <a:pt x="4" y="3"/>
                    </a:lnTo>
                    <a:lnTo>
                      <a:pt x="6" y="1"/>
                    </a:lnTo>
                    <a:lnTo>
                      <a:pt x="2" y="2"/>
                    </a:lnTo>
                    <a:lnTo>
                      <a:pt x="5" y="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79" name="島根県"/>
              <p:cNvSpPr>
                <a:spLocks/>
              </p:cNvSpPr>
              <p:nvPr/>
            </p:nvSpPr>
            <p:spPr bwMode="auto">
              <a:xfrm rot="22938875">
                <a:off x="1916" y="2897"/>
                <a:ext cx="415" cy="342"/>
              </a:xfrm>
              <a:custGeom>
                <a:avLst/>
                <a:gdLst/>
                <a:ahLst/>
                <a:cxnLst>
                  <a:cxn ang="0">
                    <a:pos x="3" y="38"/>
                  </a:cxn>
                  <a:cxn ang="0">
                    <a:pos x="2" y="43"/>
                  </a:cxn>
                  <a:cxn ang="0">
                    <a:pos x="7" y="43"/>
                  </a:cxn>
                  <a:cxn ang="0">
                    <a:pos x="11" y="38"/>
                  </a:cxn>
                  <a:cxn ang="0">
                    <a:pos x="15" y="30"/>
                  </a:cxn>
                  <a:cxn ang="0">
                    <a:pos x="18" y="28"/>
                  </a:cxn>
                  <a:cxn ang="0">
                    <a:pos x="31" y="27"/>
                  </a:cxn>
                  <a:cxn ang="0">
                    <a:pos x="29" y="23"/>
                  </a:cxn>
                  <a:cxn ang="0">
                    <a:pos x="35" y="18"/>
                  </a:cxn>
                  <a:cxn ang="0">
                    <a:pos x="45" y="19"/>
                  </a:cxn>
                  <a:cxn ang="0">
                    <a:pos x="46" y="13"/>
                  </a:cxn>
                  <a:cxn ang="0">
                    <a:pos x="49" y="10"/>
                  </a:cxn>
                  <a:cxn ang="0">
                    <a:pos x="50" y="6"/>
                  </a:cxn>
                  <a:cxn ang="0">
                    <a:pos x="47" y="2"/>
                  </a:cxn>
                  <a:cxn ang="0">
                    <a:pos x="51" y="1"/>
                  </a:cxn>
                  <a:cxn ang="0">
                    <a:pos x="52" y="0"/>
                  </a:cxn>
                  <a:cxn ang="0">
                    <a:pos x="43" y="0"/>
                  </a:cxn>
                  <a:cxn ang="0">
                    <a:pos x="29" y="5"/>
                  </a:cxn>
                  <a:cxn ang="0">
                    <a:pos x="30" y="7"/>
                  </a:cxn>
                  <a:cxn ang="0">
                    <a:pos x="25" y="13"/>
                  </a:cxn>
                  <a:cxn ang="0">
                    <a:pos x="18" y="18"/>
                  </a:cxn>
                  <a:cxn ang="0">
                    <a:pos x="3" y="30"/>
                  </a:cxn>
                  <a:cxn ang="0">
                    <a:pos x="0" y="32"/>
                  </a:cxn>
                  <a:cxn ang="0">
                    <a:pos x="0" y="36"/>
                  </a:cxn>
                  <a:cxn ang="0">
                    <a:pos x="3" y="38"/>
                  </a:cxn>
                </a:cxnLst>
                <a:rect l="0" t="0" r="r" b="b"/>
                <a:pathLst>
                  <a:path w="52" h="43">
                    <a:moveTo>
                      <a:pt x="3" y="38"/>
                    </a:moveTo>
                    <a:lnTo>
                      <a:pt x="2" y="43"/>
                    </a:lnTo>
                    <a:lnTo>
                      <a:pt x="7" y="43"/>
                    </a:lnTo>
                    <a:lnTo>
                      <a:pt x="11" y="38"/>
                    </a:lnTo>
                    <a:lnTo>
                      <a:pt x="15" y="30"/>
                    </a:lnTo>
                    <a:lnTo>
                      <a:pt x="18" y="28"/>
                    </a:lnTo>
                    <a:lnTo>
                      <a:pt x="31" y="27"/>
                    </a:lnTo>
                    <a:lnTo>
                      <a:pt x="29" y="23"/>
                    </a:lnTo>
                    <a:lnTo>
                      <a:pt x="35" y="18"/>
                    </a:lnTo>
                    <a:lnTo>
                      <a:pt x="45" y="19"/>
                    </a:lnTo>
                    <a:lnTo>
                      <a:pt x="46" y="13"/>
                    </a:lnTo>
                    <a:lnTo>
                      <a:pt x="49" y="10"/>
                    </a:lnTo>
                    <a:lnTo>
                      <a:pt x="50" y="6"/>
                    </a:lnTo>
                    <a:lnTo>
                      <a:pt x="47" y="2"/>
                    </a:lnTo>
                    <a:lnTo>
                      <a:pt x="51" y="1"/>
                    </a:lnTo>
                    <a:lnTo>
                      <a:pt x="52" y="0"/>
                    </a:lnTo>
                    <a:lnTo>
                      <a:pt x="43" y="0"/>
                    </a:lnTo>
                    <a:lnTo>
                      <a:pt x="29" y="5"/>
                    </a:lnTo>
                    <a:lnTo>
                      <a:pt x="30" y="7"/>
                    </a:lnTo>
                    <a:lnTo>
                      <a:pt x="25" y="13"/>
                    </a:lnTo>
                    <a:lnTo>
                      <a:pt x="18" y="18"/>
                    </a:lnTo>
                    <a:lnTo>
                      <a:pt x="3" y="30"/>
                    </a:lnTo>
                    <a:lnTo>
                      <a:pt x="0" y="32"/>
                    </a:lnTo>
                    <a:lnTo>
                      <a:pt x="0" y="36"/>
                    </a:lnTo>
                    <a:lnTo>
                      <a:pt x="3" y="38"/>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80" name="岡山県"/>
              <p:cNvSpPr>
                <a:spLocks/>
              </p:cNvSpPr>
              <p:nvPr/>
            </p:nvSpPr>
            <p:spPr bwMode="auto">
              <a:xfrm rot="22938875">
                <a:off x="2262" y="3092"/>
                <a:ext cx="270" cy="256"/>
              </a:xfrm>
              <a:custGeom>
                <a:avLst/>
                <a:gdLst/>
                <a:ahLst/>
                <a:cxnLst>
                  <a:cxn ang="0">
                    <a:pos x="32" y="10"/>
                  </a:cxn>
                  <a:cxn ang="0">
                    <a:pos x="34" y="9"/>
                  </a:cxn>
                  <a:cxn ang="0">
                    <a:pos x="34" y="6"/>
                  </a:cxn>
                  <a:cxn ang="0">
                    <a:pos x="28" y="6"/>
                  </a:cxn>
                  <a:cxn ang="0">
                    <a:pos x="27" y="2"/>
                  </a:cxn>
                  <a:cxn ang="0">
                    <a:pos x="23" y="0"/>
                  </a:cxn>
                  <a:cxn ang="0">
                    <a:pos x="17" y="3"/>
                  </a:cxn>
                  <a:cxn ang="0">
                    <a:pos x="11" y="1"/>
                  </a:cxn>
                  <a:cxn ang="0">
                    <a:pos x="8" y="5"/>
                  </a:cxn>
                  <a:cxn ang="0">
                    <a:pos x="4" y="5"/>
                  </a:cxn>
                  <a:cxn ang="0">
                    <a:pos x="4" y="7"/>
                  </a:cxn>
                  <a:cxn ang="0">
                    <a:pos x="0" y="10"/>
                  </a:cxn>
                  <a:cxn ang="0">
                    <a:pos x="2" y="16"/>
                  </a:cxn>
                  <a:cxn ang="0">
                    <a:pos x="4" y="19"/>
                  </a:cxn>
                  <a:cxn ang="0">
                    <a:pos x="4" y="24"/>
                  </a:cxn>
                  <a:cxn ang="0">
                    <a:pos x="6" y="31"/>
                  </a:cxn>
                  <a:cxn ang="0">
                    <a:pos x="8" y="30"/>
                  </a:cxn>
                  <a:cxn ang="0">
                    <a:pos x="9" y="32"/>
                  </a:cxn>
                  <a:cxn ang="0">
                    <a:pos x="17" y="29"/>
                  </a:cxn>
                  <a:cxn ang="0">
                    <a:pos x="18" y="31"/>
                  </a:cxn>
                  <a:cxn ang="0">
                    <a:pos x="24" y="29"/>
                  </a:cxn>
                  <a:cxn ang="0">
                    <a:pos x="32" y="23"/>
                  </a:cxn>
                  <a:cxn ang="0">
                    <a:pos x="30" y="20"/>
                  </a:cxn>
                  <a:cxn ang="0">
                    <a:pos x="32" y="10"/>
                  </a:cxn>
                </a:cxnLst>
                <a:rect l="0" t="0" r="r" b="b"/>
                <a:pathLst>
                  <a:path w="34" h="32">
                    <a:moveTo>
                      <a:pt x="32" y="10"/>
                    </a:moveTo>
                    <a:lnTo>
                      <a:pt x="34" y="9"/>
                    </a:lnTo>
                    <a:lnTo>
                      <a:pt x="34" y="6"/>
                    </a:lnTo>
                    <a:lnTo>
                      <a:pt x="28" y="6"/>
                    </a:lnTo>
                    <a:lnTo>
                      <a:pt x="27" y="2"/>
                    </a:lnTo>
                    <a:lnTo>
                      <a:pt x="23" y="0"/>
                    </a:lnTo>
                    <a:lnTo>
                      <a:pt x="17" y="3"/>
                    </a:lnTo>
                    <a:lnTo>
                      <a:pt x="11" y="1"/>
                    </a:lnTo>
                    <a:lnTo>
                      <a:pt x="8" y="5"/>
                    </a:lnTo>
                    <a:lnTo>
                      <a:pt x="4" y="5"/>
                    </a:lnTo>
                    <a:lnTo>
                      <a:pt x="4" y="7"/>
                    </a:lnTo>
                    <a:lnTo>
                      <a:pt x="0" y="10"/>
                    </a:lnTo>
                    <a:lnTo>
                      <a:pt x="2" y="16"/>
                    </a:lnTo>
                    <a:lnTo>
                      <a:pt x="4" y="19"/>
                    </a:lnTo>
                    <a:lnTo>
                      <a:pt x="4" y="24"/>
                    </a:lnTo>
                    <a:lnTo>
                      <a:pt x="6" y="31"/>
                    </a:lnTo>
                    <a:lnTo>
                      <a:pt x="8" y="30"/>
                    </a:lnTo>
                    <a:lnTo>
                      <a:pt x="9" y="32"/>
                    </a:lnTo>
                    <a:lnTo>
                      <a:pt x="17" y="29"/>
                    </a:lnTo>
                    <a:lnTo>
                      <a:pt x="18" y="31"/>
                    </a:lnTo>
                    <a:lnTo>
                      <a:pt x="24" y="29"/>
                    </a:lnTo>
                    <a:lnTo>
                      <a:pt x="32" y="23"/>
                    </a:lnTo>
                    <a:lnTo>
                      <a:pt x="30" y="20"/>
                    </a:lnTo>
                    <a:lnTo>
                      <a:pt x="32" y="1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81" name="広島県"/>
              <p:cNvSpPr>
                <a:spLocks/>
              </p:cNvSpPr>
              <p:nvPr/>
            </p:nvSpPr>
            <p:spPr bwMode="auto">
              <a:xfrm rot="22938875">
                <a:off x="1961" y="3053"/>
                <a:ext cx="344" cy="256"/>
              </a:xfrm>
              <a:custGeom>
                <a:avLst/>
                <a:gdLst/>
                <a:ahLst/>
                <a:cxnLst>
                  <a:cxn ang="0">
                    <a:pos x="41" y="11"/>
                  </a:cxn>
                  <a:cxn ang="0">
                    <a:pos x="39" y="8"/>
                  </a:cxn>
                  <a:cxn ang="0">
                    <a:pos x="37" y="2"/>
                  </a:cxn>
                  <a:cxn ang="0">
                    <a:pos x="34" y="1"/>
                  </a:cxn>
                  <a:cxn ang="0">
                    <a:pos x="24" y="0"/>
                  </a:cxn>
                  <a:cxn ang="0">
                    <a:pos x="18" y="5"/>
                  </a:cxn>
                  <a:cxn ang="0">
                    <a:pos x="20" y="9"/>
                  </a:cxn>
                  <a:cxn ang="0">
                    <a:pos x="7" y="10"/>
                  </a:cxn>
                  <a:cxn ang="0">
                    <a:pos x="4" y="12"/>
                  </a:cxn>
                  <a:cxn ang="0">
                    <a:pos x="0" y="20"/>
                  </a:cxn>
                  <a:cxn ang="0">
                    <a:pos x="2" y="23"/>
                  </a:cxn>
                  <a:cxn ang="0">
                    <a:pos x="3" y="29"/>
                  </a:cxn>
                  <a:cxn ang="0">
                    <a:pos x="5" y="31"/>
                  </a:cxn>
                  <a:cxn ang="0">
                    <a:pos x="6" y="29"/>
                  </a:cxn>
                  <a:cxn ang="0">
                    <a:pos x="11" y="27"/>
                  </a:cxn>
                  <a:cxn ang="0">
                    <a:pos x="15" y="28"/>
                  </a:cxn>
                  <a:cxn ang="0">
                    <a:pos x="17" y="32"/>
                  </a:cxn>
                  <a:cxn ang="0">
                    <a:pos x="22" y="29"/>
                  </a:cxn>
                  <a:cxn ang="0">
                    <a:pos x="34" y="25"/>
                  </a:cxn>
                  <a:cxn ang="0">
                    <a:pos x="37" y="28"/>
                  </a:cxn>
                  <a:cxn ang="0">
                    <a:pos x="43" y="23"/>
                  </a:cxn>
                  <a:cxn ang="0">
                    <a:pos x="41" y="16"/>
                  </a:cxn>
                  <a:cxn ang="0">
                    <a:pos x="41" y="11"/>
                  </a:cxn>
                </a:cxnLst>
                <a:rect l="0" t="0" r="r" b="b"/>
                <a:pathLst>
                  <a:path w="43" h="32">
                    <a:moveTo>
                      <a:pt x="41" y="11"/>
                    </a:moveTo>
                    <a:lnTo>
                      <a:pt x="39" y="8"/>
                    </a:lnTo>
                    <a:lnTo>
                      <a:pt x="37" y="2"/>
                    </a:lnTo>
                    <a:lnTo>
                      <a:pt x="34" y="1"/>
                    </a:lnTo>
                    <a:lnTo>
                      <a:pt x="24" y="0"/>
                    </a:lnTo>
                    <a:lnTo>
                      <a:pt x="18" y="5"/>
                    </a:lnTo>
                    <a:lnTo>
                      <a:pt x="20" y="9"/>
                    </a:lnTo>
                    <a:lnTo>
                      <a:pt x="7" y="10"/>
                    </a:lnTo>
                    <a:lnTo>
                      <a:pt x="4" y="12"/>
                    </a:lnTo>
                    <a:lnTo>
                      <a:pt x="0" y="20"/>
                    </a:lnTo>
                    <a:lnTo>
                      <a:pt x="2" y="23"/>
                    </a:lnTo>
                    <a:lnTo>
                      <a:pt x="3" y="29"/>
                    </a:lnTo>
                    <a:lnTo>
                      <a:pt x="5" y="31"/>
                    </a:lnTo>
                    <a:lnTo>
                      <a:pt x="6" y="29"/>
                    </a:lnTo>
                    <a:lnTo>
                      <a:pt x="11" y="27"/>
                    </a:lnTo>
                    <a:lnTo>
                      <a:pt x="15" y="28"/>
                    </a:lnTo>
                    <a:lnTo>
                      <a:pt x="17" y="32"/>
                    </a:lnTo>
                    <a:lnTo>
                      <a:pt x="22" y="29"/>
                    </a:lnTo>
                    <a:lnTo>
                      <a:pt x="34" y="25"/>
                    </a:lnTo>
                    <a:lnTo>
                      <a:pt x="37" y="28"/>
                    </a:lnTo>
                    <a:lnTo>
                      <a:pt x="43" y="23"/>
                    </a:lnTo>
                    <a:lnTo>
                      <a:pt x="41" y="16"/>
                    </a:lnTo>
                    <a:lnTo>
                      <a:pt x="41" y="11"/>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82" name="山口県"/>
              <p:cNvSpPr>
                <a:spLocks/>
              </p:cNvSpPr>
              <p:nvPr/>
            </p:nvSpPr>
            <p:spPr bwMode="auto">
              <a:xfrm rot="22938875">
                <a:off x="1650" y="3042"/>
                <a:ext cx="334" cy="232"/>
              </a:xfrm>
              <a:custGeom>
                <a:avLst/>
                <a:gdLst/>
                <a:ahLst/>
                <a:cxnLst>
                  <a:cxn ang="0">
                    <a:pos x="39" y="9"/>
                  </a:cxn>
                  <a:cxn ang="0">
                    <a:pos x="37" y="6"/>
                  </a:cxn>
                  <a:cxn ang="0">
                    <a:pos x="33" y="11"/>
                  </a:cxn>
                  <a:cxn ang="0">
                    <a:pos x="28" y="11"/>
                  </a:cxn>
                  <a:cxn ang="0">
                    <a:pos x="29" y="6"/>
                  </a:cxn>
                  <a:cxn ang="0">
                    <a:pos x="26" y="4"/>
                  </a:cxn>
                  <a:cxn ang="0">
                    <a:pos x="26" y="0"/>
                  </a:cxn>
                  <a:cxn ang="0">
                    <a:pos x="22" y="1"/>
                  </a:cxn>
                  <a:cxn ang="0">
                    <a:pos x="15" y="6"/>
                  </a:cxn>
                  <a:cxn ang="0">
                    <a:pos x="2" y="6"/>
                  </a:cxn>
                  <a:cxn ang="0">
                    <a:pos x="2" y="14"/>
                  </a:cxn>
                  <a:cxn ang="0">
                    <a:pos x="0" y="17"/>
                  </a:cxn>
                  <a:cxn ang="0">
                    <a:pos x="3" y="22"/>
                  </a:cxn>
                  <a:cxn ang="0">
                    <a:pos x="7" y="20"/>
                  </a:cxn>
                  <a:cxn ang="0">
                    <a:pos x="11" y="24"/>
                  </a:cxn>
                  <a:cxn ang="0">
                    <a:pos x="17" y="22"/>
                  </a:cxn>
                  <a:cxn ang="0">
                    <a:pos x="28" y="23"/>
                  </a:cxn>
                  <a:cxn ang="0">
                    <a:pos x="37" y="29"/>
                  </a:cxn>
                  <a:cxn ang="0">
                    <a:pos x="41" y="25"/>
                  </a:cxn>
                  <a:cxn ang="0">
                    <a:pos x="42" y="17"/>
                  </a:cxn>
                  <a:cxn ang="0">
                    <a:pos x="40" y="15"/>
                  </a:cxn>
                  <a:cxn ang="0">
                    <a:pos x="39" y="9"/>
                  </a:cxn>
                </a:cxnLst>
                <a:rect l="0" t="0" r="r" b="b"/>
                <a:pathLst>
                  <a:path w="42" h="29">
                    <a:moveTo>
                      <a:pt x="39" y="9"/>
                    </a:moveTo>
                    <a:lnTo>
                      <a:pt x="37" y="6"/>
                    </a:lnTo>
                    <a:lnTo>
                      <a:pt x="33" y="11"/>
                    </a:lnTo>
                    <a:lnTo>
                      <a:pt x="28" y="11"/>
                    </a:lnTo>
                    <a:lnTo>
                      <a:pt x="29" y="6"/>
                    </a:lnTo>
                    <a:lnTo>
                      <a:pt x="26" y="4"/>
                    </a:lnTo>
                    <a:lnTo>
                      <a:pt x="26" y="0"/>
                    </a:lnTo>
                    <a:lnTo>
                      <a:pt x="22" y="1"/>
                    </a:lnTo>
                    <a:lnTo>
                      <a:pt x="15" y="6"/>
                    </a:lnTo>
                    <a:lnTo>
                      <a:pt x="2" y="6"/>
                    </a:lnTo>
                    <a:lnTo>
                      <a:pt x="2" y="14"/>
                    </a:lnTo>
                    <a:lnTo>
                      <a:pt x="0" y="17"/>
                    </a:lnTo>
                    <a:lnTo>
                      <a:pt x="3" y="22"/>
                    </a:lnTo>
                    <a:lnTo>
                      <a:pt x="7" y="20"/>
                    </a:lnTo>
                    <a:lnTo>
                      <a:pt x="11" y="24"/>
                    </a:lnTo>
                    <a:lnTo>
                      <a:pt x="17" y="22"/>
                    </a:lnTo>
                    <a:lnTo>
                      <a:pt x="28" y="23"/>
                    </a:lnTo>
                    <a:lnTo>
                      <a:pt x="37" y="29"/>
                    </a:lnTo>
                    <a:lnTo>
                      <a:pt x="41" y="25"/>
                    </a:lnTo>
                    <a:lnTo>
                      <a:pt x="42" y="17"/>
                    </a:lnTo>
                    <a:lnTo>
                      <a:pt x="40" y="15"/>
                    </a:lnTo>
                    <a:lnTo>
                      <a:pt x="39" y="9"/>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83" name="徳島県"/>
              <p:cNvSpPr>
                <a:spLocks/>
              </p:cNvSpPr>
              <p:nvPr/>
            </p:nvSpPr>
            <p:spPr bwMode="auto">
              <a:xfrm rot="22938875">
                <a:off x="2222" y="3416"/>
                <a:ext cx="273" cy="219"/>
              </a:xfrm>
              <a:custGeom>
                <a:avLst/>
                <a:gdLst/>
                <a:ahLst/>
                <a:cxnLst>
                  <a:cxn ang="0">
                    <a:pos x="31" y="14"/>
                  </a:cxn>
                  <a:cxn ang="0">
                    <a:pos x="32" y="12"/>
                  </a:cxn>
                  <a:cxn ang="0">
                    <a:pos x="28" y="9"/>
                  </a:cxn>
                  <a:cxn ang="0">
                    <a:pos x="30" y="5"/>
                  </a:cxn>
                  <a:cxn ang="0">
                    <a:pos x="28" y="1"/>
                  </a:cxn>
                  <a:cxn ang="0">
                    <a:pos x="24" y="0"/>
                  </a:cxn>
                  <a:cxn ang="0">
                    <a:pos x="24" y="3"/>
                  </a:cxn>
                  <a:cxn ang="0">
                    <a:pos x="15" y="4"/>
                  </a:cxn>
                  <a:cxn ang="0">
                    <a:pos x="9" y="6"/>
                  </a:cxn>
                  <a:cxn ang="0">
                    <a:pos x="6" y="5"/>
                  </a:cxn>
                  <a:cxn ang="0">
                    <a:pos x="0" y="7"/>
                  </a:cxn>
                  <a:cxn ang="0">
                    <a:pos x="0" y="13"/>
                  </a:cxn>
                  <a:cxn ang="0">
                    <a:pos x="6" y="16"/>
                  </a:cxn>
                  <a:cxn ang="0">
                    <a:pos x="9" y="15"/>
                  </a:cxn>
                  <a:cxn ang="0">
                    <a:pos x="12" y="20"/>
                  </a:cxn>
                  <a:cxn ang="0">
                    <a:pos x="14" y="22"/>
                  </a:cxn>
                  <a:cxn ang="0">
                    <a:pos x="14" y="24"/>
                  </a:cxn>
                  <a:cxn ang="0">
                    <a:pos x="19" y="27"/>
                  </a:cxn>
                  <a:cxn ang="0">
                    <a:pos x="23" y="22"/>
                  </a:cxn>
                  <a:cxn ang="0">
                    <a:pos x="34" y="15"/>
                  </a:cxn>
                  <a:cxn ang="0">
                    <a:pos x="31" y="14"/>
                  </a:cxn>
                </a:cxnLst>
                <a:rect l="0" t="0" r="r" b="b"/>
                <a:pathLst>
                  <a:path w="34" h="27">
                    <a:moveTo>
                      <a:pt x="31" y="14"/>
                    </a:moveTo>
                    <a:lnTo>
                      <a:pt x="32" y="12"/>
                    </a:lnTo>
                    <a:lnTo>
                      <a:pt x="28" y="9"/>
                    </a:lnTo>
                    <a:lnTo>
                      <a:pt x="30" y="5"/>
                    </a:lnTo>
                    <a:lnTo>
                      <a:pt x="28" y="1"/>
                    </a:lnTo>
                    <a:lnTo>
                      <a:pt x="24" y="0"/>
                    </a:lnTo>
                    <a:lnTo>
                      <a:pt x="24" y="3"/>
                    </a:lnTo>
                    <a:lnTo>
                      <a:pt x="15" y="4"/>
                    </a:lnTo>
                    <a:lnTo>
                      <a:pt x="9" y="6"/>
                    </a:lnTo>
                    <a:lnTo>
                      <a:pt x="6" y="5"/>
                    </a:lnTo>
                    <a:lnTo>
                      <a:pt x="0" y="7"/>
                    </a:lnTo>
                    <a:lnTo>
                      <a:pt x="0" y="13"/>
                    </a:lnTo>
                    <a:lnTo>
                      <a:pt x="6" y="16"/>
                    </a:lnTo>
                    <a:lnTo>
                      <a:pt x="9" y="15"/>
                    </a:lnTo>
                    <a:lnTo>
                      <a:pt x="12" y="20"/>
                    </a:lnTo>
                    <a:lnTo>
                      <a:pt x="14" y="22"/>
                    </a:lnTo>
                    <a:lnTo>
                      <a:pt x="14" y="24"/>
                    </a:lnTo>
                    <a:lnTo>
                      <a:pt x="19" y="27"/>
                    </a:lnTo>
                    <a:lnTo>
                      <a:pt x="23" y="22"/>
                    </a:lnTo>
                    <a:lnTo>
                      <a:pt x="34" y="15"/>
                    </a:lnTo>
                    <a:lnTo>
                      <a:pt x="31" y="14"/>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84" name="香川県"/>
              <p:cNvSpPr>
                <a:spLocks/>
              </p:cNvSpPr>
              <p:nvPr/>
            </p:nvSpPr>
            <p:spPr bwMode="auto">
              <a:xfrm rot="22938875">
                <a:off x="2248" y="3368"/>
                <a:ext cx="206" cy="94"/>
              </a:xfrm>
              <a:custGeom>
                <a:avLst/>
                <a:gdLst/>
                <a:ahLst/>
                <a:cxnLst>
                  <a:cxn ang="0">
                    <a:pos x="8" y="10"/>
                  </a:cxn>
                  <a:cxn ang="0">
                    <a:pos x="11" y="11"/>
                  </a:cxn>
                  <a:cxn ang="0">
                    <a:pos x="17" y="9"/>
                  </a:cxn>
                  <a:cxn ang="0">
                    <a:pos x="26" y="8"/>
                  </a:cxn>
                  <a:cxn ang="0">
                    <a:pos x="26" y="5"/>
                  </a:cxn>
                  <a:cxn ang="0">
                    <a:pos x="18" y="0"/>
                  </a:cxn>
                  <a:cxn ang="0">
                    <a:pos x="8" y="1"/>
                  </a:cxn>
                  <a:cxn ang="0">
                    <a:pos x="3" y="4"/>
                  </a:cxn>
                  <a:cxn ang="0">
                    <a:pos x="0" y="4"/>
                  </a:cxn>
                  <a:cxn ang="0">
                    <a:pos x="2" y="9"/>
                  </a:cxn>
                  <a:cxn ang="0">
                    <a:pos x="0" y="11"/>
                  </a:cxn>
                  <a:cxn ang="0">
                    <a:pos x="2" y="12"/>
                  </a:cxn>
                  <a:cxn ang="0">
                    <a:pos x="8" y="10"/>
                  </a:cxn>
                </a:cxnLst>
                <a:rect l="0" t="0" r="r" b="b"/>
                <a:pathLst>
                  <a:path w="26" h="12">
                    <a:moveTo>
                      <a:pt x="8" y="10"/>
                    </a:moveTo>
                    <a:lnTo>
                      <a:pt x="11" y="11"/>
                    </a:lnTo>
                    <a:lnTo>
                      <a:pt x="17" y="9"/>
                    </a:lnTo>
                    <a:lnTo>
                      <a:pt x="26" y="8"/>
                    </a:lnTo>
                    <a:lnTo>
                      <a:pt x="26" y="5"/>
                    </a:lnTo>
                    <a:lnTo>
                      <a:pt x="18" y="0"/>
                    </a:lnTo>
                    <a:lnTo>
                      <a:pt x="8" y="1"/>
                    </a:lnTo>
                    <a:lnTo>
                      <a:pt x="3" y="4"/>
                    </a:lnTo>
                    <a:lnTo>
                      <a:pt x="0" y="4"/>
                    </a:lnTo>
                    <a:lnTo>
                      <a:pt x="2" y="9"/>
                    </a:lnTo>
                    <a:lnTo>
                      <a:pt x="0" y="11"/>
                    </a:lnTo>
                    <a:lnTo>
                      <a:pt x="2" y="12"/>
                    </a:lnTo>
                    <a:lnTo>
                      <a:pt x="8" y="1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85" name="愛媛県"/>
              <p:cNvSpPr>
                <a:spLocks/>
              </p:cNvSpPr>
              <p:nvPr/>
            </p:nvSpPr>
            <p:spPr bwMode="auto">
              <a:xfrm rot="22938875">
                <a:off x="1814" y="3309"/>
                <a:ext cx="398" cy="350"/>
              </a:xfrm>
              <a:custGeom>
                <a:avLst/>
                <a:gdLst/>
                <a:ahLst/>
                <a:cxnLst>
                  <a:cxn ang="0">
                    <a:pos x="19" y="35"/>
                  </a:cxn>
                  <a:cxn ang="0">
                    <a:pos x="25" y="30"/>
                  </a:cxn>
                  <a:cxn ang="0">
                    <a:pos x="23" y="24"/>
                  </a:cxn>
                  <a:cxn ang="0">
                    <a:pos x="30" y="23"/>
                  </a:cxn>
                  <a:cxn ang="0">
                    <a:pos x="35" y="13"/>
                  </a:cxn>
                  <a:cxn ang="0">
                    <a:pos x="50" y="10"/>
                  </a:cxn>
                  <a:cxn ang="0">
                    <a:pos x="50" y="4"/>
                  </a:cxn>
                  <a:cxn ang="0">
                    <a:pos x="48" y="3"/>
                  </a:cxn>
                  <a:cxn ang="0">
                    <a:pos x="45" y="4"/>
                  </a:cxn>
                  <a:cxn ang="0">
                    <a:pos x="41" y="4"/>
                  </a:cxn>
                  <a:cxn ang="0">
                    <a:pos x="36" y="6"/>
                  </a:cxn>
                  <a:cxn ang="0">
                    <a:pos x="29" y="0"/>
                  </a:cxn>
                  <a:cxn ang="0">
                    <a:pos x="21" y="6"/>
                  </a:cxn>
                  <a:cxn ang="0">
                    <a:pos x="19" y="14"/>
                  </a:cxn>
                  <a:cxn ang="0">
                    <a:pos x="0" y="25"/>
                  </a:cxn>
                  <a:cxn ang="0">
                    <a:pos x="3" y="26"/>
                  </a:cxn>
                  <a:cxn ang="0">
                    <a:pos x="11" y="23"/>
                  </a:cxn>
                  <a:cxn ang="0">
                    <a:pos x="10" y="27"/>
                  </a:cxn>
                  <a:cxn ang="0">
                    <a:pos x="14" y="30"/>
                  </a:cxn>
                  <a:cxn ang="0">
                    <a:pos x="13" y="32"/>
                  </a:cxn>
                  <a:cxn ang="0">
                    <a:pos x="9" y="31"/>
                  </a:cxn>
                  <a:cxn ang="0">
                    <a:pos x="13" y="44"/>
                  </a:cxn>
                  <a:cxn ang="0">
                    <a:pos x="16" y="43"/>
                  </a:cxn>
                  <a:cxn ang="0">
                    <a:pos x="16" y="35"/>
                  </a:cxn>
                  <a:cxn ang="0">
                    <a:pos x="19" y="35"/>
                  </a:cxn>
                </a:cxnLst>
                <a:rect l="0" t="0" r="r" b="b"/>
                <a:pathLst>
                  <a:path w="50" h="44">
                    <a:moveTo>
                      <a:pt x="19" y="35"/>
                    </a:moveTo>
                    <a:lnTo>
                      <a:pt x="25" y="30"/>
                    </a:lnTo>
                    <a:lnTo>
                      <a:pt x="23" y="24"/>
                    </a:lnTo>
                    <a:lnTo>
                      <a:pt x="30" y="23"/>
                    </a:lnTo>
                    <a:lnTo>
                      <a:pt x="35" y="13"/>
                    </a:lnTo>
                    <a:lnTo>
                      <a:pt x="50" y="10"/>
                    </a:lnTo>
                    <a:lnTo>
                      <a:pt x="50" y="4"/>
                    </a:lnTo>
                    <a:lnTo>
                      <a:pt x="48" y="3"/>
                    </a:lnTo>
                    <a:lnTo>
                      <a:pt x="45" y="4"/>
                    </a:lnTo>
                    <a:lnTo>
                      <a:pt x="41" y="4"/>
                    </a:lnTo>
                    <a:lnTo>
                      <a:pt x="36" y="6"/>
                    </a:lnTo>
                    <a:lnTo>
                      <a:pt x="29" y="0"/>
                    </a:lnTo>
                    <a:lnTo>
                      <a:pt x="21" y="6"/>
                    </a:lnTo>
                    <a:lnTo>
                      <a:pt x="19" y="14"/>
                    </a:lnTo>
                    <a:lnTo>
                      <a:pt x="0" y="25"/>
                    </a:lnTo>
                    <a:lnTo>
                      <a:pt x="3" y="26"/>
                    </a:lnTo>
                    <a:lnTo>
                      <a:pt x="11" y="23"/>
                    </a:lnTo>
                    <a:lnTo>
                      <a:pt x="10" y="27"/>
                    </a:lnTo>
                    <a:lnTo>
                      <a:pt x="14" y="30"/>
                    </a:lnTo>
                    <a:lnTo>
                      <a:pt x="13" y="32"/>
                    </a:lnTo>
                    <a:lnTo>
                      <a:pt x="9" y="31"/>
                    </a:lnTo>
                    <a:lnTo>
                      <a:pt x="13" y="44"/>
                    </a:lnTo>
                    <a:lnTo>
                      <a:pt x="16" y="43"/>
                    </a:lnTo>
                    <a:lnTo>
                      <a:pt x="16" y="35"/>
                    </a:lnTo>
                    <a:lnTo>
                      <a:pt x="19" y="3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86" name="高知県"/>
              <p:cNvSpPr>
                <a:spLocks/>
              </p:cNvSpPr>
              <p:nvPr/>
            </p:nvSpPr>
            <p:spPr bwMode="auto">
              <a:xfrm rot="22938875">
                <a:off x="1904" y="3436"/>
                <a:ext cx="425" cy="326"/>
              </a:xfrm>
              <a:custGeom>
                <a:avLst/>
                <a:gdLst/>
                <a:ahLst/>
                <a:cxnLst>
                  <a:cxn ang="0">
                    <a:pos x="48" y="9"/>
                  </a:cxn>
                  <a:cxn ang="0">
                    <a:pos x="46" y="7"/>
                  </a:cxn>
                  <a:cxn ang="0">
                    <a:pos x="43" y="2"/>
                  </a:cxn>
                  <a:cxn ang="0">
                    <a:pos x="40" y="3"/>
                  </a:cxn>
                  <a:cxn ang="0">
                    <a:pos x="34" y="0"/>
                  </a:cxn>
                  <a:cxn ang="0">
                    <a:pos x="19" y="3"/>
                  </a:cxn>
                  <a:cxn ang="0">
                    <a:pos x="14" y="13"/>
                  </a:cxn>
                  <a:cxn ang="0">
                    <a:pos x="7" y="14"/>
                  </a:cxn>
                  <a:cxn ang="0">
                    <a:pos x="9" y="20"/>
                  </a:cxn>
                  <a:cxn ang="0">
                    <a:pos x="3" y="25"/>
                  </a:cxn>
                  <a:cxn ang="0">
                    <a:pos x="0" y="25"/>
                  </a:cxn>
                  <a:cxn ang="0">
                    <a:pos x="0" y="33"/>
                  </a:cxn>
                  <a:cxn ang="0">
                    <a:pos x="2" y="33"/>
                  </a:cxn>
                  <a:cxn ang="0">
                    <a:pos x="0" y="38"/>
                  </a:cxn>
                  <a:cxn ang="0">
                    <a:pos x="5" y="39"/>
                  </a:cxn>
                  <a:cxn ang="0">
                    <a:pos x="9" y="38"/>
                  </a:cxn>
                  <a:cxn ang="0">
                    <a:pos x="13" y="41"/>
                  </a:cxn>
                  <a:cxn ang="0">
                    <a:pos x="12" y="35"/>
                  </a:cxn>
                  <a:cxn ang="0">
                    <a:pos x="13" y="31"/>
                  </a:cxn>
                  <a:cxn ang="0">
                    <a:pos x="19" y="26"/>
                  </a:cxn>
                  <a:cxn ang="0">
                    <a:pos x="22" y="20"/>
                  </a:cxn>
                  <a:cxn ang="0">
                    <a:pos x="30" y="14"/>
                  </a:cxn>
                  <a:cxn ang="0">
                    <a:pos x="34" y="13"/>
                  </a:cxn>
                  <a:cxn ang="0">
                    <a:pos x="40" y="14"/>
                  </a:cxn>
                  <a:cxn ang="0">
                    <a:pos x="49" y="24"/>
                  </a:cxn>
                  <a:cxn ang="0">
                    <a:pos x="53" y="14"/>
                  </a:cxn>
                  <a:cxn ang="0">
                    <a:pos x="48" y="11"/>
                  </a:cxn>
                  <a:cxn ang="0">
                    <a:pos x="48" y="9"/>
                  </a:cxn>
                </a:cxnLst>
                <a:rect l="0" t="0" r="r" b="b"/>
                <a:pathLst>
                  <a:path w="53" h="41">
                    <a:moveTo>
                      <a:pt x="48" y="9"/>
                    </a:moveTo>
                    <a:lnTo>
                      <a:pt x="46" y="7"/>
                    </a:lnTo>
                    <a:lnTo>
                      <a:pt x="43" y="2"/>
                    </a:lnTo>
                    <a:lnTo>
                      <a:pt x="40" y="3"/>
                    </a:lnTo>
                    <a:lnTo>
                      <a:pt x="34" y="0"/>
                    </a:lnTo>
                    <a:lnTo>
                      <a:pt x="19" y="3"/>
                    </a:lnTo>
                    <a:lnTo>
                      <a:pt x="14" y="13"/>
                    </a:lnTo>
                    <a:lnTo>
                      <a:pt x="7" y="14"/>
                    </a:lnTo>
                    <a:lnTo>
                      <a:pt x="9" y="20"/>
                    </a:lnTo>
                    <a:lnTo>
                      <a:pt x="3" y="25"/>
                    </a:lnTo>
                    <a:lnTo>
                      <a:pt x="0" y="25"/>
                    </a:lnTo>
                    <a:lnTo>
                      <a:pt x="0" y="33"/>
                    </a:lnTo>
                    <a:lnTo>
                      <a:pt x="2" y="33"/>
                    </a:lnTo>
                    <a:lnTo>
                      <a:pt x="0" y="38"/>
                    </a:lnTo>
                    <a:lnTo>
                      <a:pt x="5" y="39"/>
                    </a:lnTo>
                    <a:lnTo>
                      <a:pt x="9" y="38"/>
                    </a:lnTo>
                    <a:lnTo>
                      <a:pt x="13" y="41"/>
                    </a:lnTo>
                    <a:lnTo>
                      <a:pt x="12" y="35"/>
                    </a:lnTo>
                    <a:lnTo>
                      <a:pt x="13" y="31"/>
                    </a:lnTo>
                    <a:lnTo>
                      <a:pt x="19" y="26"/>
                    </a:lnTo>
                    <a:lnTo>
                      <a:pt x="22" y="20"/>
                    </a:lnTo>
                    <a:lnTo>
                      <a:pt x="30" y="14"/>
                    </a:lnTo>
                    <a:lnTo>
                      <a:pt x="34" y="13"/>
                    </a:lnTo>
                    <a:lnTo>
                      <a:pt x="40" y="14"/>
                    </a:lnTo>
                    <a:lnTo>
                      <a:pt x="49" y="24"/>
                    </a:lnTo>
                    <a:lnTo>
                      <a:pt x="53" y="14"/>
                    </a:lnTo>
                    <a:lnTo>
                      <a:pt x="48" y="11"/>
                    </a:lnTo>
                    <a:lnTo>
                      <a:pt x="48" y="9"/>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87" name="福岡県"/>
              <p:cNvSpPr>
                <a:spLocks/>
              </p:cNvSpPr>
              <p:nvPr/>
            </p:nvSpPr>
            <p:spPr bwMode="auto">
              <a:xfrm rot="22938875">
                <a:off x="1392" y="3125"/>
                <a:ext cx="277" cy="263"/>
              </a:xfrm>
              <a:custGeom>
                <a:avLst/>
                <a:gdLst/>
                <a:ahLst/>
                <a:cxnLst>
                  <a:cxn ang="0">
                    <a:pos x="31" y="10"/>
                  </a:cxn>
                  <a:cxn ang="0">
                    <a:pos x="31" y="0"/>
                  </a:cxn>
                  <a:cxn ang="0">
                    <a:pos x="26" y="0"/>
                  </a:cxn>
                  <a:cxn ang="0">
                    <a:pos x="23" y="0"/>
                  </a:cxn>
                  <a:cxn ang="0">
                    <a:pos x="15" y="1"/>
                  </a:cxn>
                  <a:cxn ang="0">
                    <a:pos x="7" y="8"/>
                  </a:cxn>
                  <a:cxn ang="0">
                    <a:pos x="10" y="10"/>
                  </a:cxn>
                  <a:cxn ang="0">
                    <a:pos x="7" y="11"/>
                  </a:cxn>
                  <a:cxn ang="0">
                    <a:pos x="5" y="9"/>
                  </a:cxn>
                  <a:cxn ang="0">
                    <a:pos x="1" y="11"/>
                  </a:cxn>
                  <a:cxn ang="0">
                    <a:pos x="3" y="13"/>
                  </a:cxn>
                  <a:cxn ang="0">
                    <a:pos x="0" y="15"/>
                  </a:cxn>
                  <a:cxn ang="0">
                    <a:pos x="9" y="17"/>
                  </a:cxn>
                  <a:cxn ang="0">
                    <a:pos x="13" y="17"/>
                  </a:cxn>
                  <a:cxn ang="0">
                    <a:pos x="12" y="20"/>
                  </a:cxn>
                  <a:cxn ang="0">
                    <a:pos x="8" y="27"/>
                  </a:cxn>
                  <a:cxn ang="0">
                    <a:pos x="9" y="33"/>
                  </a:cxn>
                  <a:cxn ang="0">
                    <a:pos x="13" y="32"/>
                  </a:cxn>
                  <a:cxn ang="0">
                    <a:pos x="18" y="28"/>
                  </a:cxn>
                  <a:cxn ang="0">
                    <a:pos x="25" y="30"/>
                  </a:cxn>
                  <a:cxn ang="0">
                    <a:pos x="25" y="22"/>
                  </a:cxn>
                  <a:cxn ang="0">
                    <a:pos x="27" y="18"/>
                  </a:cxn>
                  <a:cxn ang="0">
                    <a:pos x="34" y="17"/>
                  </a:cxn>
                  <a:cxn ang="0">
                    <a:pos x="35" y="14"/>
                  </a:cxn>
                  <a:cxn ang="0">
                    <a:pos x="31" y="10"/>
                  </a:cxn>
                </a:cxnLst>
                <a:rect l="0" t="0" r="r" b="b"/>
                <a:pathLst>
                  <a:path w="35" h="33">
                    <a:moveTo>
                      <a:pt x="31" y="10"/>
                    </a:moveTo>
                    <a:lnTo>
                      <a:pt x="31" y="0"/>
                    </a:lnTo>
                    <a:lnTo>
                      <a:pt x="26" y="0"/>
                    </a:lnTo>
                    <a:lnTo>
                      <a:pt x="23" y="0"/>
                    </a:lnTo>
                    <a:lnTo>
                      <a:pt x="15" y="1"/>
                    </a:lnTo>
                    <a:lnTo>
                      <a:pt x="7" y="8"/>
                    </a:lnTo>
                    <a:lnTo>
                      <a:pt x="10" y="10"/>
                    </a:lnTo>
                    <a:lnTo>
                      <a:pt x="7" y="11"/>
                    </a:lnTo>
                    <a:lnTo>
                      <a:pt x="5" y="9"/>
                    </a:lnTo>
                    <a:lnTo>
                      <a:pt x="1" y="11"/>
                    </a:lnTo>
                    <a:lnTo>
                      <a:pt x="3" y="13"/>
                    </a:lnTo>
                    <a:lnTo>
                      <a:pt x="0" y="15"/>
                    </a:lnTo>
                    <a:lnTo>
                      <a:pt x="9" y="17"/>
                    </a:lnTo>
                    <a:lnTo>
                      <a:pt x="13" y="17"/>
                    </a:lnTo>
                    <a:lnTo>
                      <a:pt x="12" y="20"/>
                    </a:lnTo>
                    <a:lnTo>
                      <a:pt x="8" y="27"/>
                    </a:lnTo>
                    <a:lnTo>
                      <a:pt x="9" y="33"/>
                    </a:lnTo>
                    <a:lnTo>
                      <a:pt x="13" y="32"/>
                    </a:lnTo>
                    <a:lnTo>
                      <a:pt x="18" y="28"/>
                    </a:lnTo>
                    <a:lnTo>
                      <a:pt x="25" y="30"/>
                    </a:lnTo>
                    <a:lnTo>
                      <a:pt x="25" y="22"/>
                    </a:lnTo>
                    <a:lnTo>
                      <a:pt x="27" y="18"/>
                    </a:lnTo>
                    <a:lnTo>
                      <a:pt x="34" y="17"/>
                    </a:lnTo>
                    <a:lnTo>
                      <a:pt x="35" y="14"/>
                    </a:lnTo>
                    <a:lnTo>
                      <a:pt x="31" y="10"/>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88" name="佐賀県"/>
              <p:cNvSpPr>
                <a:spLocks/>
              </p:cNvSpPr>
              <p:nvPr/>
            </p:nvSpPr>
            <p:spPr bwMode="auto">
              <a:xfrm rot="22938875">
                <a:off x="1304" y="3162"/>
                <a:ext cx="185" cy="184"/>
              </a:xfrm>
              <a:custGeom>
                <a:avLst/>
                <a:gdLst/>
                <a:ahLst/>
                <a:cxnLst>
                  <a:cxn ang="0">
                    <a:pos x="23" y="6"/>
                  </a:cxn>
                  <a:cxn ang="0">
                    <a:pos x="19" y="6"/>
                  </a:cxn>
                  <a:cxn ang="0">
                    <a:pos x="10" y="4"/>
                  </a:cxn>
                  <a:cxn ang="0">
                    <a:pos x="9" y="4"/>
                  </a:cxn>
                  <a:cxn ang="0">
                    <a:pos x="5" y="0"/>
                  </a:cxn>
                  <a:cxn ang="0">
                    <a:pos x="0" y="3"/>
                  </a:cxn>
                  <a:cxn ang="0">
                    <a:pos x="4" y="6"/>
                  </a:cxn>
                  <a:cxn ang="0">
                    <a:pos x="4" y="9"/>
                  </a:cxn>
                  <a:cxn ang="0">
                    <a:pos x="1" y="8"/>
                  </a:cxn>
                  <a:cxn ang="0">
                    <a:pos x="7" y="18"/>
                  </a:cxn>
                  <a:cxn ang="0">
                    <a:pos x="13" y="23"/>
                  </a:cxn>
                  <a:cxn ang="0">
                    <a:pos x="14" y="21"/>
                  </a:cxn>
                  <a:cxn ang="0">
                    <a:pos x="12" y="17"/>
                  </a:cxn>
                  <a:cxn ang="0">
                    <a:pos x="18" y="16"/>
                  </a:cxn>
                  <a:cxn ang="0">
                    <a:pos x="22" y="9"/>
                  </a:cxn>
                  <a:cxn ang="0">
                    <a:pos x="23" y="6"/>
                  </a:cxn>
                </a:cxnLst>
                <a:rect l="0" t="0" r="r" b="b"/>
                <a:pathLst>
                  <a:path w="23" h="23">
                    <a:moveTo>
                      <a:pt x="23" y="6"/>
                    </a:moveTo>
                    <a:lnTo>
                      <a:pt x="19" y="6"/>
                    </a:lnTo>
                    <a:lnTo>
                      <a:pt x="10" y="4"/>
                    </a:lnTo>
                    <a:lnTo>
                      <a:pt x="9" y="4"/>
                    </a:lnTo>
                    <a:lnTo>
                      <a:pt x="5" y="0"/>
                    </a:lnTo>
                    <a:lnTo>
                      <a:pt x="0" y="3"/>
                    </a:lnTo>
                    <a:lnTo>
                      <a:pt x="4" y="6"/>
                    </a:lnTo>
                    <a:lnTo>
                      <a:pt x="4" y="9"/>
                    </a:lnTo>
                    <a:lnTo>
                      <a:pt x="1" y="8"/>
                    </a:lnTo>
                    <a:lnTo>
                      <a:pt x="7" y="18"/>
                    </a:lnTo>
                    <a:lnTo>
                      <a:pt x="13" y="23"/>
                    </a:lnTo>
                    <a:lnTo>
                      <a:pt x="14" y="21"/>
                    </a:lnTo>
                    <a:lnTo>
                      <a:pt x="12" y="17"/>
                    </a:lnTo>
                    <a:lnTo>
                      <a:pt x="18" y="16"/>
                    </a:lnTo>
                    <a:lnTo>
                      <a:pt x="22" y="9"/>
                    </a:lnTo>
                    <a:lnTo>
                      <a:pt x="23" y="6"/>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89" name="長崎県"/>
              <p:cNvSpPr>
                <a:spLocks/>
              </p:cNvSpPr>
              <p:nvPr/>
            </p:nvSpPr>
            <p:spPr bwMode="auto">
              <a:xfrm rot="22938875">
                <a:off x="1228" y="3186"/>
                <a:ext cx="192" cy="241"/>
              </a:xfrm>
              <a:custGeom>
                <a:avLst/>
                <a:gdLst/>
                <a:ahLst/>
                <a:cxnLst>
                  <a:cxn ang="0">
                    <a:pos x="7" y="2"/>
                  </a:cxn>
                  <a:cxn ang="0">
                    <a:pos x="1" y="0"/>
                  </a:cxn>
                  <a:cxn ang="0">
                    <a:pos x="1" y="7"/>
                  </a:cxn>
                  <a:cxn ang="0">
                    <a:pos x="8" y="13"/>
                  </a:cxn>
                  <a:cxn ang="0">
                    <a:pos x="11" y="19"/>
                  </a:cxn>
                  <a:cxn ang="0">
                    <a:pos x="7" y="20"/>
                  </a:cxn>
                  <a:cxn ang="0">
                    <a:pos x="7" y="15"/>
                  </a:cxn>
                  <a:cxn ang="0">
                    <a:pos x="1" y="12"/>
                  </a:cxn>
                  <a:cxn ang="0">
                    <a:pos x="0" y="16"/>
                  </a:cxn>
                  <a:cxn ang="0">
                    <a:pos x="7" y="23"/>
                  </a:cxn>
                  <a:cxn ang="0">
                    <a:pos x="5" y="30"/>
                  </a:cxn>
                  <a:cxn ang="0">
                    <a:pos x="12" y="25"/>
                  </a:cxn>
                  <a:cxn ang="0">
                    <a:pos x="18" y="23"/>
                  </a:cxn>
                  <a:cxn ang="0">
                    <a:pos x="16" y="30"/>
                  </a:cxn>
                  <a:cxn ang="0">
                    <a:pos x="20" y="30"/>
                  </a:cxn>
                  <a:cxn ang="0">
                    <a:pos x="24" y="23"/>
                  </a:cxn>
                  <a:cxn ang="0">
                    <a:pos x="22" y="20"/>
                  </a:cxn>
                  <a:cxn ang="0">
                    <a:pos x="17" y="20"/>
                  </a:cxn>
                  <a:cxn ang="0">
                    <a:pos x="19" y="17"/>
                  </a:cxn>
                  <a:cxn ang="0">
                    <a:pos x="13" y="12"/>
                  </a:cxn>
                  <a:cxn ang="0">
                    <a:pos x="7" y="2"/>
                  </a:cxn>
                </a:cxnLst>
                <a:rect l="0" t="0" r="r" b="b"/>
                <a:pathLst>
                  <a:path w="24" h="30">
                    <a:moveTo>
                      <a:pt x="7" y="2"/>
                    </a:moveTo>
                    <a:lnTo>
                      <a:pt x="1" y="0"/>
                    </a:lnTo>
                    <a:lnTo>
                      <a:pt x="1" y="7"/>
                    </a:lnTo>
                    <a:lnTo>
                      <a:pt x="8" y="13"/>
                    </a:lnTo>
                    <a:lnTo>
                      <a:pt x="11" y="19"/>
                    </a:lnTo>
                    <a:lnTo>
                      <a:pt x="7" y="20"/>
                    </a:lnTo>
                    <a:lnTo>
                      <a:pt x="7" y="15"/>
                    </a:lnTo>
                    <a:lnTo>
                      <a:pt x="1" y="12"/>
                    </a:lnTo>
                    <a:lnTo>
                      <a:pt x="0" y="16"/>
                    </a:lnTo>
                    <a:lnTo>
                      <a:pt x="7" y="23"/>
                    </a:lnTo>
                    <a:lnTo>
                      <a:pt x="5" y="30"/>
                    </a:lnTo>
                    <a:lnTo>
                      <a:pt x="12" y="25"/>
                    </a:lnTo>
                    <a:lnTo>
                      <a:pt x="18" y="23"/>
                    </a:lnTo>
                    <a:lnTo>
                      <a:pt x="16" y="30"/>
                    </a:lnTo>
                    <a:lnTo>
                      <a:pt x="20" y="30"/>
                    </a:lnTo>
                    <a:lnTo>
                      <a:pt x="24" y="23"/>
                    </a:lnTo>
                    <a:lnTo>
                      <a:pt x="22" y="20"/>
                    </a:lnTo>
                    <a:lnTo>
                      <a:pt x="17" y="20"/>
                    </a:lnTo>
                    <a:lnTo>
                      <a:pt x="19" y="17"/>
                    </a:lnTo>
                    <a:lnTo>
                      <a:pt x="13" y="12"/>
                    </a:lnTo>
                    <a:lnTo>
                      <a:pt x="7" y="2"/>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90" name="熊本県"/>
              <p:cNvSpPr>
                <a:spLocks/>
              </p:cNvSpPr>
              <p:nvPr/>
            </p:nvSpPr>
            <p:spPr bwMode="auto">
              <a:xfrm rot="22938875">
                <a:off x="1349" y="3344"/>
                <a:ext cx="254" cy="296"/>
              </a:xfrm>
              <a:custGeom>
                <a:avLst/>
                <a:gdLst/>
                <a:ahLst/>
                <a:cxnLst>
                  <a:cxn ang="0">
                    <a:pos x="7" y="35"/>
                  </a:cxn>
                  <a:cxn ang="0">
                    <a:pos x="12" y="37"/>
                  </a:cxn>
                  <a:cxn ang="0">
                    <a:pos x="18" y="37"/>
                  </a:cxn>
                  <a:cxn ang="0">
                    <a:pos x="24" y="36"/>
                  </a:cxn>
                  <a:cxn ang="0">
                    <a:pos x="22" y="32"/>
                  </a:cxn>
                  <a:cxn ang="0">
                    <a:pos x="24" y="28"/>
                  </a:cxn>
                  <a:cxn ang="0">
                    <a:pos x="22" y="25"/>
                  </a:cxn>
                  <a:cxn ang="0">
                    <a:pos x="22" y="21"/>
                  </a:cxn>
                  <a:cxn ang="0">
                    <a:pos x="25" y="21"/>
                  </a:cxn>
                  <a:cxn ang="0">
                    <a:pos x="29" y="14"/>
                  </a:cxn>
                  <a:cxn ang="0">
                    <a:pos x="32" y="11"/>
                  </a:cxn>
                  <a:cxn ang="0">
                    <a:pos x="25" y="0"/>
                  </a:cxn>
                  <a:cxn ang="0">
                    <a:pos x="23" y="0"/>
                  </a:cxn>
                  <a:cxn ang="0">
                    <a:pos x="22" y="4"/>
                  </a:cxn>
                  <a:cxn ang="0">
                    <a:pos x="19" y="2"/>
                  </a:cxn>
                  <a:cxn ang="0">
                    <a:pos x="12" y="0"/>
                  </a:cxn>
                  <a:cxn ang="0">
                    <a:pos x="7" y="4"/>
                  </a:cxn>
                  <a:cxn ang="0">
                    <a:pos x="3" y="5"/>
                  </a:cxn>
                  <a:cxn ang="0">
                    <a:pos x="8" y="15"/>
                  </a:cxn>
                  <a:cxn ang="0">
                    <a:pos x="2" y="20"/>
                  </a:cxn>
                  <a:cxn ang="0">
                    <a:pos x="7" y="20"/>
                  </a:cxn>
                  <a:cxn ang="0">
                    <a:pos x="5" y="24"/>
                  </a:cxn>
                  <a:cxn ang="0">
                    <a:pos x="4" y="29"/>
                  </a:cxn>
                  <a:cxn ang="0">
                    <a:pos x="0" y="35"/>
                  </a:cxn>
                  <a:cxn ang="0">
                    <a:pos x="3" y="37"/>
                  </a:cxn>
                  <a:cxn ang="0">
                    <a:pos x="7" y="35"/>
                  </a:cxn>
                </a:cxnLst>
                <a:rect l="0" t="0" r="r" b="b"/>
                <a:pathLst>
                  <a:path w="32" h="37">
                    <a:moveTo>
                      <a:pt x="7" y="35"/>
                    </a:moveTo>
                    <a:lnTo>
                      <a:pt x="12" y="37"/>
                    </a:lnTo>
                    <a:lnTo>
                      <a:pt x="18" y="37"/>
                    </a:lnTo>
                    <a:lnTo>
                      <a:pt x="24" y="36"/>
                    </a:lnTo>
                    <a:lnTo>
                      <a:pt x="22" y="32"/>
                    </a:lnTo>
                    <a:lnTo>
                      <a:pt x="24" y="28"/>
                    </a:lnTo>
                    <a:lnTo>
                      <a:pt x="22" y="25"/>
                    </a:lnTo>
                    <a:lnTo>
                      <a:pt x="22" y="21"/>
                    </a:lnTo>
                    <a:lnTo>
                      <a:pt x="25" y="21"/>
                    </a:lnTo>
                    <a:lnTo>
                      <a:pt x="29" y="14"/>
                    </a:lnTo>
                    <a:lnTo>
                      <a:pt x="32" y="11"/>
                    </a:lnTo>
                    <a:lnTo>
                      <a:pt x="25" y="0"/>
                    </a:lnTo>
                    <a:lnTo>
                      <a:pt x="23" y="0"/>
                    </a:lnTo>
                    <a:lnTo>
                      <a:pt x="22" y="4"/>
                    </a:lnTo>
                    <a:lnTo>
                      <a:pt x="19" y="2"/>
                    </a:lnTo>
                    <a:lnTo>
                      <a:pt x="12" y="0"/>
                    </a:lnTo>
                    <a:lnTo>
                      <a:pt x="7" y="4"/>
                    </a:lnTo>
                    <a:lnTo>
                      <a:pt x="3" y="5"/>
                    </a:lnTo>
                    <a:lnTo>
                      <a:pt x="8" y="15"/>
                    </a:lnTo>
                    <a:lnTo>
                      <a:pt x="2" y="20"/>
                    </a:lnTo>
                    <a:lnTo>
                      <a:pt x="7" y="20"/>
                    </a:lnTo>
                    <a:lnTo>
                      <a:pt x="5" y="24"/>
                    </a:lnTo>
                    <a:lnTo>
                      <a:pt x="4" y="29"/>
                    </a:lnTo>
                    <a:lnTo>
                      <a:pt x="0" y="35"/>
                    </a:lnTo>
                    <a:lnTo>
                      <a:pt x="3" y="37"/>
                    </a:lnTo>
                    <a:lnTo>
                      <a:pt x="7" y="35"/>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91" name="大分県"/>
              <p:cNvSpPr>
                <a:spLocks/>
              </p:cNvSpPr>
              <p:nvPr/>
            </p:nvSpPr>
            <p:spPr bwMode="auto">
              <a:xfrm rot="22938875">
                <a:off x="1546" y="3274"/>
                <a:ext cx="273" cy="272"/>
              </a:xfrm>
              <a:custGeom>
                <a:avLst/>
                <a:gdLst/>
                <a:ahLst/>
                <a:cxnLst>
                  <a:cxn ang="0">
                    <a:pos x="31" y="27"/>
                  </a:cxn>
                  <a:cxn ang="0">
                    <a:pos x="33" y="22"/>
                  </a:cxn>
                  <a:cxn ang="0">
                    <a:pos x="29" y="23"/>
                  </a:cxn>
                  <a:cxn ang="0">
                    <a:pos x="30" y="17"/>
                  </a:cxn>
                  <a:cxn ang="0">
                    <a:pos x="20" y="16"/>
                  </a:cxn>
                  <a:cxn ang="0">
                    <a:pos x="19" y="13"/>
                  </a:cxn>
                  <a:cxn ang="0">
                    <a:pos x="25" y="11"/>
                  </a:cxn>
                  <a:cxn ang="0">
                    <a:pos x="27" y="3"/>
                  </a:cxn>
                  <a:cxn ang="0">
                    <a:pos x="20" y="0"/>
                  </a:cxn>
                  <a:cxn ang="0">
                    <a:pos x="13" y="5"/>
                  </a:cxn>
                  <a:cxn ang="0">
                    <a:pos x="10" y="4"/>
                  </a:cxn>
                  <a:cxn ang="0">
                    <a:pos x="9" y="7"/>
                  </a:cxn>
                  <a:cxn ang="0">
                    <a:pos x="2" y="8"/>
                  </a:cxn>
                  <a:cxn ang="0">
                    <a:pos x="0" y="12"/>
                  </a:cxn>
                  <a:cxn ang="0">
                    <a:pos x="0" y="20"/>
                  </a:cxn>
                  <a:cxn ang="0">
                    <a:pos x="3" y="22"/>
                  </a:cxn>
                  <a:cxn ang="0">
                    <a:pos x="4" y="18"/>
                  </a:cxn>
                  <a:cxn ang="0">
                    <a:pos x="6" y="18"/>
                  </a:cxn>
                  <a:cxn ang="0">
                    <a:pos x="13" y="29"/>
                  </a:cxn>
                  <a:cxn ang="0">
                    <a:pos x="23" y="33"/>
                  </a:cxn>
                  <a:cxn ang="0">
                    <a:pos x="27" y="31"/>
                  </a:cxn>
                  <a:cxn ang="0">
                    <a:pos x="30" y="34"/>
                  </a:cxn>
                  <a:cxn ang="0">
                    <a:pos x="34" y="29"/>
                  </a:cxn>
                  <a:cxn ang="0">
                    <a:pos x="31" y="27"/>
                  </a:cxn>
                </a:cxnLst>
                <a:rect l="0" t="0" r="r" b="b"/>
                <a:pathLst>
                  <a:path w="34" h="34">
                    <a:moveTo>
                      <a:pt x="31" y="27"/>
                    </a:moveTo>
                    <a:lnTo>
                      <a:pt x="33" y="22"/>
                    </a:lnTo>
                    <a:lnTo>
                      <a:pt x="29" y="23"/>
                    </a:lnTo>
                    <a:lnTo>
                      <a:pt x="30" y="17"/>
                    </a:lnTo>
                    <a:lnTo>
                      <a:pt x="20" y="16"/>
                    </a:lnTo>
                    <a:lnTo>
                      <a:pt x="19" y="13"/>
                    </a:lnTo>
                    <a:lnTo>
                      <a:pt x="25" y="11"/>
                    </a:lnTo>
                    <a:lnTo>
                      <a:pt x="27" y="3"/>
                    </a:lnTo>
                    <a:lnTo>
                      <a:pt x="20" y="0"/>
                    </a:lnTo>
                    <a:lnTo>
                      <a:pt x="13" y="5"/>
                    </a:lnTo>
                    <a:lnTo>
                      <a:pt x="10" y="4"/>
                    </a:lnTo>
                    <a:lnTo>
                      <a:pt x="9" y="7"/>
                    </a:lnTo>
                    <a:lnTo>
                      <a:pt x="2" y="8"/>
                    </a:lnTo>
                    <a:lnTo>
                      <a:pt x="0" y="12"/>
                    </a:lnTo>
                    <a:lnTo>
                      <a:pt x="0" y="20"/>
                    </a:lnTo>
                    <a:lnTo>
                      <a:pt x="3" y="22"/>
                    </a:lnTo>
                    <a:lnTo>
                      <a:pt x="4" y="18"/>
                    </a:lnTo>
                    <a:lnTo>
                      <a:pt x="6" y="18"/>
                    </a:lnTo>
                    <a:lnTo>
                      <a:pt x="13" y="29"/>
                    </a:lnTo>
                    <a:lnTo>
                      <a:pt x="23" y="33"/>
                    </a:lnTo>
                    <a:lnTo>
                      <a:pt x="27" y="31"/>
                    </a:lnTo>
                    <a:lnTo>
                      <a:pt x="30" y="34"/>
                    </a:lnTo>
                    <a:lnTo>
                      <a:pt x="34" y="29"/>
                    </a:lnTo>
                    <a:lnTo>
                      <a:pt x="31" y="27"/>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92" name="宮崎県"/>
              <p:cNvSpPr>
                <a:spLocks/>
              </p:cNvSpPr>
              <p:nvPr/>
            </p:nvSpPr>
            <p:spPr bwMode="auto">
              <a:xfrm rot="22938875">
                <a:off x="1370" y="3462"/>
                <a:ext cx="296" cy="438"/>
              </a:xfrm>
              <a:custGeom>
                <a:avLst/>
                <a:gdLst/>
                <a:ahLst/>
                <a:cxnLst>
                  <a:cxn ang="0">
                    <a:pos x="30" y="4"/>
                  </a:cxn>
                  <a:cxn ang="0">
                    <a:pos x="20" y="0"/>
                  </a:cxn>
                  <a:cxn ang="0">
                    <a:pos x="17" y="3"/>
                  </a:cxn>
                  <a:cxn ang="0">
                    <a:pos x="13" y="10"/>
                  </a:cxn>
                  <a:cxn ang="0">
                    <a:pos x="10" y="10"/>
                  </a:cxn>
                  <a:cxn ang="0">
                    <a:pos x="10" y="14"/>
                  </a:cxn>
                  <a:cxn ang="0">
                    <a:pos x="12" y="17"/>
                  </a:cxn>
                  <a:cxn ang="0">
                    <a:pos x="10" y="21"/>
                  </a:cxn>
                  <a:cxn ang="0">
                    <a:pos x="12" y="25"/>
                  </a:cxn>
                  <a:cxn ang="0">
                    <a:pos x="6" y="26"/>
                  </a:cxn>
                  <a:cxn ang="0">
                    <a:pos x="0" y="26"/>
                  </a:cxn>
                  <a:cxn ang="0">
                    <a:pos x="1" y="31"/>
                  </a:cxn>
                  <a:cxn ang="0">
                    <a:pos x="8" y="36"/>
                  </a:cxn>
                  <a:cxn ang="0">
                    <a:pos x="8" y="41"/>
                  </a:cxn>
                  <a:cxn ang="0">
                    <a:pos x="13" y="45"/>
                  </a:cxn>
                  <a:cxn ang="0">
                    <a:pos x="11" y="52"/>
                  </a:cxn>
                  <a:cxn ang="0">
                    <a:pos x="15" y="55"/>
                  </a:cxn>
                  <a:cxn ang="0">
                    <a:pos x="18" y="51"/>
                  </a:cxn>
                  <a:cxn ang="0">
                    <a:pos x="21" y="41"/>
                  </a:cxn>
                  <a:cxn ang="0">
                    <a:pos x="22" y="30"/>
                  </a:cxn>
                  <a:cxn ang="0">
                    <a:pos x="27" y="21"/>
                  </a:cxn>
                  <a:cxn ang="0">
                    <a:pos x="30" y="17"/>
                  </a:cxn>
                  <a:cxn ang="0">
                    <a:pos x="31" y="13"/>
                  </a:cxn>
                  <a:cxn ang="0">
                    <a:pos x="37" y="5"/>
                  </a:cxn>
                  <a:cxn ang="0">
                    <a:pos x="34" y="2"/>
                  </a:cxn>
                  <a:cxn ang="0">
                    <a:pos x="30" y="4"/>
                  </a:cxn>
                </a:cxnLst>
                <a:rect l="0" t="0" r="r" b="b"/>
                <a:pathLst>
                  <a:path w="37" h="55">
                    <a:moveTo>
                      <a:pt x="30" y="4"/>
                    </a:moveTo>
                    <a:lnTo>
                      <a:pt x="20" y="0"/>
                    </a:lnTo>
                    <a:lnTo>
                      <a:pt x="17" y="3"/>
                    </a:lnTo>
                    <a:lnTo>
                      <a:pt x="13" y="10"/>
                    </a:lnTo>
                    <a:lnTo>
                      <a:pt x="10" y="10"/>
                    </a:lnTo>
                    <a:lnTo>
                      <a:pt x="10" y="14"/>
                    </a:lnTo>
                    <a:lnTo>
                      <a:pt x="12" y="17"/>
                    </a:lnTo>
                    <a:lnTo>
                      <a:pt x="10" y="21"/>
                    </a:lnTo>
                    <a:lnTo>
                      <a:pt x="12" y="25"/>
                    </a:lnTo>
                    <a:lnTo>
                      <a:pt x="6" y="26"/>
                    </a:lnTo>
                    <a:lnTo>
                      <a:pt x="0" y="26"/>
                    </a:lnTo>
                    <a:lnTo>
                      <a:pt x="1" y="31"/>
                    </a:lnTo>
                    <a:lnTo>
                      <a:pt x="8" y="36"/>
                    </a:lnTo>
                    <a:lnTo>
                      <a:pt x="8" y="41"/>
                    </a:lnTo>
                    <a:lnTo>
                      <a:pt x="13" y="45"/>
                    </a:lnTo>
                    <a:lnTo>
                      <a:pt x="11" y="52"/>
                    </a:lnTo>
                    <a:lnTo>
                      <a:pt x="15" y="55"/>
                    </a:lnTo>
                    <a:lnTo>
                      <a:pt x="18" y="51"/>
                    </a:lnTo>
                    <a:lnTo>
                      <a:pt x="21" y="41"/>
                    </a:lnTo>
                    <a:lnTo>
                      <a:pt x="22" y="30"/>
                    </a:lnTo>
                    <a:lnTo>
                      <a:pt x="27" y="21"/>
                    </a:lnTo>
                    <a:lnTo>
                      <a:pt x="30" y="17"/>
                    </a:lnTo>
                    <a:lnTo>
                      <a:pt x="31" y="13"/>
                    </a:lnTo>
                    <a:lnTo>
                      <a:pt x="37" y="5"/>
                    </a:lnTo>
                    <a:lnTo>
                      <a:pt x="34" y="2"/>
                    </a:lnTo>
                    <a:lnTo>
                      <a:pt x="30" y="4"/>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293" name="鹿児島県"/>
              <p:cNvSpPr>
                <a:spLocks/>
              </p:cNvSpPr>
              <p:nvPr/>
            </p:nvSpPr>
            <p:spPr bwMode="auto">
              <a:xfrm rot="22938875">
                <a:off x="1157" y="3576"/>
                <a:ext cx="280" cy="335"/>
              </a:xfrm>
              <a:custGeom>
                <a:avLst/>
                <a:gdLst/>
                <a:ahLst/>
                <a:cxnLst>
                  <a:cxn ang="0">
                    <a:pos x="30" y="17"/>
                  </a:cxn>
                  <a:cxn ang="0">
                    <a:pos x="30" y="12"/>
                  </a:cxn>
                  <a:cxn ang="0">
                    <a:pos x="23" y="7"/>
                  </a:cxn>
                  <a:cxn ang="0">
                    <a:pos x="22" y="2"/>
                  </a:cxn>
                  <a:cxn ang="0">
                    <a:pos x="17" y="0"/>
                  </a:cxn>
                  <a:cxn ang="0">
                    <a:pos x="13" y="2"/>
                  </a:cxn>
                  <a:cxn ang="0">
                    <a:pos x="10" y="0"/>
                  </a:cxn>
                  <a:cxn ang="0">
                    <a:pos x="7" y="3"/>
                  </a:cxn>
                  <a:cxn ang="0">
                    <a:pos x="4" y="3"/>
                  </a:cxn>
                  <a:cxn ang="0">
                    <a:pos x="3" y="14"/>
                  </a:cxn>
                  <a:cxn ang="0">
                    <a:pos x="7" y="18"/>
                  </a:cxn>
                  <a:cxn ang="0">
                    <a:pos x="5" y="26"/>
                  </a:cxn>
                  <a:cxn ang="0">
                    <a:pos x="0" y="26"/>
                  </a:cxn>
                  <a:cxn ang="0">
                    <a:pos x="3" y="33"/>
                  </a:cxn>
                  <a:cxn ang="0">
                    <a:pos x="8" y="33"/>
                  </a:cxn>
                  <a:cxn ang="0">
                    <a:pos x="13" y="37"/>
                  </a:cxn>
                  <a:cxn ang="0">
                    <a:pos x="17" y="34"/>
                  </a:cxn>
                  <a:cxn ang="0">
                    <a:pos x="13" y="27"/>
                  </a:cxn>
                  <a:cxn ang="0">
                    <a:pos x="15" y="22"/>
                  </a:cxn>
                  <a:cxn ang="0">
                    <a:pos x="18" y="17"/>
                  </a:cxn>
                  <a:cxn ang="0">
                    <a:pos x="22" y="19"/>
                  </a:cxn>
                  <a:cxn ang="0">
                    <a:pos x="21" y="23"/>
                  </a:cxn>
                  <a:cxn ang="0">
                    <a:pos x="17" y="21"/>
                  </a:cxn>
                  <a:cxn ang="0">
                    <a:pos x="16" y="24"/>
                  </a:cxn>
                  <a:cxn ang="0">
                    <a:pos x="19" y="25"/>
                  </a:cxn>
                  <a:cxn ang="0">
                    <a:pos x="20" y="34"/>
                  </a:cxn>
                  <a:cxn ang="0">
                    <a:pos x="16" y="42"/>
                  </a:cxn>
                  <a:cxn ang="0">
                    <a:pos x="24" y="39"/>
                  </a:cxn>
                  <a:cxn ang="0">
                    <a:pos x="32" y="34"/>
                  </a:cxn>
                  <a:cxn ang="0">
                    <a:pos x="28" y="29"/>
                  </a:cxn>
                  <a:cxn ang="0">
                    <a:pos x="32" y="27"/>
                  </a:cxn>
                  <a:cxn ang="0">
                    <a:pos x="33" y="28"/>
                  </a:cxn>
                  <a:cxn ang="0">
                    <a:pos x="35" y="21"/>
                  </a:cxn>
                  <a:cxn ang="0">
                    <a:pos x="30" y="17"/>
                  </a:cxn>
                </a:cxnLst>
                <a:rect l="0" t="0" r="r" b="b"/>
                <a:pathLst>
                  <a:path w="35" h="42">
                    <a:moveTo>
                      <a:pt x="30" y="17"/>
                    </a:moveTo>
                    <a:lnTo>
                      <a:pt x="30" y="12"/>
                    </a:lnTo>
                    <a:lnTo>
                      <a:pt x="23" y="7"/>
                    </a:lnTo>
                    <a:lnTo>
                      <a:pt x="22" y="2"/>
                    </a:lnTo>
                    <a:lnTo>
                      <a:pt x="17" y="0"/>
                    </a:lnTo>
                    <a:lnTo>
                      <a:pt x="13" y="2"/>
                    </a:lnTo>
                    <a:lnTo>
                      <a:pt x="10" y="0"/>
                    </a:lnTo>
                    <a:lnTo>
                      <a:pt x="7" y="3"/>
                    </a:lnTo>
                    <a:lnTo>
                      <a:pt x="4" y="3"/>
                    </a:lnTo>
                    <a:lnTo>
                      <a:pt x="3" y="14"/>
                    </a:lnTo>
                    <a:lnTo>
                      <a:pt x="7" y="18"/>
                    </a:lnTo>
                    <a:lnTo>
                      <a:pt x="5" y="26"/>
                    </a:lnTo>
                    <a:lnTo>
                      <a:pt x="0" y="26"/>
                    </a:lnTo>
                    <a:lnTo>
                      <a:pt x="3" y="33"/>
                    </a:lnTo>
                    <a:lnTo>
                      <a:pt x="8" y="33"/>
                    </a:lnTo>
                    <a:lnTo>
                      <a:pt x="13" y="37"/>
                    </a:lnTo>
                    <a:lnTo>
                      <a:pt x="17" y="34"/>
                    </a:lnTo>
                    <a:lnTo>
                      <a:pt x="13" y="27"/>
                    </a:lnTo>
                    <a:lnTo>
                      <a:pt x="15" y="22"/>
                    </a:lnTo>
                    <a:lnTo>
                      <a:pt x="18" y="17"/>
                    </a:lnTo>
                    <a:lnTo>
                      <a:pt x="22" y="19"/>
                    </a:lnTo>
                    <a:lnTo>
                      <a:pt x="21" y="23"/>
                    </a:lnTo>
                    <a:lnTo>
                      <a:pt x="17" y="21"/>
                    </a:lnTo>
                    <a:lnTo>
                      <a:pt x="16" y="24"/>
                    </a:lnTo>
                    <a:lnTo>
                      <a:pt x="19" y="25"/>
                    </a:lnTo>
                    <a:lnTo>
                      <a:pt x="20" y="34"/>
                    </a:lnTo>
                    <a:lnTo>
                      <a:pt x="16" y="42"/>
                    </a:lnTo>
                    <a:lnTo>
                      <a:pt x="24" y="39"/>
                    </a:lnTo>
                    <a:lnTo>
                      <a:pt x="32" y="34"/>
                    </a:lnTo>
                    <a:lnTo>
                      <a:pt x="28" y="29"/>
                    </a:lnTo>
                    <a:lnTo>
                      <a:pt x="32" y="27"/>
                    </a:lnTo>
                    <a:lnTo>
                      <a:pt x="33" y="28"/>
                    </a:lnTo>
                    <a:lnTo>
                      <a:pt x="35" y="21"/>
                    </a:lnTo>
                    <a:lnTo>
                      <a:pt x="30" y="17"/>
                    </a:lnTo>
                  </a:path>
                </a:pathLst>
              </a:custGeom>
              <a:solidFill>
                <a:srgbClr val="B2B2B2"/>
              </a:solidFill>
              <a:ln w="6350"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grpSp>
        <p:sp>
          <p:nvSpPr>
            <p:cNvPr id="11291" name="フリーフォーム 293"/>
            <p:cNvSpPr>
              <a:spLocks/>
            </p:cNvSpPr>
            <p:nvPr/>
          </p:nvSpPr>
          <p:spPr bwMode="auto">
            <a:xfrm>
              <a:off x="3779912" y="5991224"/>
              <a:ext cx="1592188" cy="534120"/>
            </a:xfrm>
            <a:custGeom>
              <a:avLst/>
              <a:gdLst>
                <a:gd name="T0" fmla="*/ 2147483647 w 728092"/>
                <a:gd name="T1" fmla="*/ 0 h 462111"/>
                <a:gd name="T2" fmla="*/ 2147483647 w 728092"/>
                <a:gd name="T3" fmla="*/ 20422812 h 462111"/>
                <a:gd name="T4" fmla="*/ 0 w 728092"/>
                <a:gd name="T5" fmla="*/ 26652454 h 462111"/>
                <a:gd name="T6" fmla="*/ 0 60000 65536"/>
                <a:gd name="T7" fmla="*/ 0 60000 65536"/>
                <a:gd name="T8" fmla="*/ 0 60000 65536"/>
                <a:gd name="T9" fmla="*/ 0 w 728092"/>
                <a:gd name="T10" fmla="*/ 0 h 462111"/>
                <a:gd name="T11" fmla="*/ 728092 w 728092"/>
                <a:gd name="T12" fmla="*/ 462111 h 462111"/>
              </a:gdLst>
              <a:ahLst/>
              <a:cxnLst>
                <a:cxn ang="T6">
                  <a:pos x="T0" y="T1"/>
                </a:cxn>
                <a:cxn ang="T7">
                  <a:pos x="T2" y="T3"/>
                </a:cxn>
                <a:cxn ang="T8">
                  <a:pos x="T4" y="T5"/>
                </a:cxn>
              </a:cxnLst>
              <a:rect l="T9" t="T10" r="T11" b="T12"/>
              <a:pathLst>
                <a:path w="728092" h="462111">
                  <a:moveTo>
                    <a:pt x="728092" y="0"/>
                  </a:moveTo>
                  <a:cubicBezTo>
                    <a:pt x="675628" y="136210"/>
                    <a:pt x="625405" y="277081"/>
                    <a:pt x="504056" y="354099"/>
                  </a:cubicBezTo>
                  <a:cubicBezTo>
                    <a:pt x="382707" y="431117"/>
                    <a:pt x="243895" y="448325"/>
                    <a:pt x="0" y="462111"/>
                  </a:cubicBezTo>
                </a:path>
              </a:pathLst>
            </a:custGeom>
            <a:noFill/>
            <a:ln w="6350" cap="flat" cmpd="sng" algn="ctr">
              <a:solidFill>
                <a:srgbClr val="4080C0"/>
              </a:solidFill>
              <a:prstDash val="solid"/>
              <a:miter lim="800000"/>
              <a:headEnd type="none" w="med" len="med"/>
              <a:tailEnd type="none" w="med" len="med"/>
            </a:ln>
          </p:spPr>
          <p:txBody>
            <a:bodyPr anchor="ctr"/>
            <a:lstStyle/>
            <a:p>
              <a:endParaRPr lang="ja-JP" altLang="en-US"/>
            </a:p>
          </p:txBody>
        </p:sp>
        <p:sp>
          <p:nvSpPr>
            <p:cNvPr id="11292" name="フリーフォーム 294"/>
            <p:cNvSpPr>
              <a:spLocks/>
            </p:cNvSpPr>
            <p:nvPr/>
          </p:nvSpPr>
          <p:spPr bwMode="auto">
            <a:xfrm>
              <a:off x="3802380" y="5700963"/>
              <a:ext cx="1543050" cy="271780"/>
            </a:xfrm>
            <a:custGeom>
              <a:avLst/>
              <a:gdLst>
                <a:gd name="T0" fmla="*/ 1543050 w 1543050"/>
                <a:gd name="T1" fmla="*/ 271780 h 271780"/>
                <a:gd name="T2" fmla="*/ 716280 w 1543050"/>
                <a:gd name="T3" fmla="*/ 27940 h 271780"/>
                <a:gd name="T4" fmla="*/ 0 w 1543050"/>
                <a:gd name="T5" fmla="*/ 104140 h 271780"/>
                <a:gd name="T6" fmla="*/ 0 60000 65536"/>
                <a:gd name="T7" fmla="*/ 0 60000 65536"/>
                <a:gd name="T8" fmla="*/ 0 60000 65536"/>
                <a:gd name="T9" fmla="*/ 0 w 1543050"/>
                <a:gd name="T10" fmla="*/ 0 h 271780"/>
                <a:gd name="T11" fmla="*/ 1543050 w 1543050"/>
                <a:gd name="T12" fmla="*/ 271780 h 271780"/>
              </a:gdLst>
              <a:ahLst/>
              <a:cxnLst>
                <a:cxn ang="T6">
                  <a:pos x="T0" y="T1"/>
                </a:cxn>
                <a:cxn ang="T7">
                  <a:pos x="T2" y="T3"/>
                </a:cxn>
                <a:cxn ang="T8">
                  <a:pos x="T4" y="T5"/>
                </a:cxn>
              </a:cxnLst>
              <a:rect l="T9" t="T10" r="T11" b="T12"/>
              <a:pathLst>
                <a:path w="1543050" h="271780">
                  <a:moveTo>
                    <a:pt x="1543050" y="271780"/>
                  </a:moveTo>
                  <a:cubicBezTo>
                    <a:pt x="1346517" y="150812"/>
                    <a:pt x="973455" y="55880"/>
                    <a:pt x="716280" y="27940"/>
                  </a:cubicBezTo>
                  <a:cubicBezTo>
                    <a:pt x="459105" y="0"/>
                    <a:pt x="194627" y="44132"/>
                    <a:pt x="0" y="104140"/>
                  </a:cubicBezTo>
                </a:path>
              </a:pathLst>
            </a:custGeom>
            <a:noFill/>
            <a:ln w="25400" cap="flat" cmpd="sng" algn="ctr">
              <a:solidFill>
                <a:srgbClr val="4080C0"/>
              </a:solidFill>
              <a:prstDash val="solid"/>
              <a:miter lim="800000"/>
              <a:headEnd type="none" w="med" len="med"/>
              <a:tailEnd type="none" w="med" len="med"/>
            </a:ln>
          </p:spPr>
          <p:txBody>
            <a:bodyPr anchor="ctr"/>
            <a:lstStyle/>
            <a:p>
              <a:endParaRPr lang="ja-JP" altLang="en-US"/>
            </a:p>
          </p:txBody>
        </p:sp>
        <p:sp>
          <p:nvSpPr>
            <p:cNvPr id="11293" name="Line 587"/>
            <p:cNvSpPr>
              <a:spLocks noChangeShapeType="1"/>
            </p:cNvSpPr>
            <p:nvPr/>
          </p:nvSpPr>
          <p:spPr bwMode="auto">
            <a:xfrm flipH="1">
              <a:off x="2845385" y="5111016"/>
              <a:ext cx="1678075" cy="316522"/>
            </a:xfrm>
            <a:prstGeom prst="line">
              <a:avLst/>
            </a:prstGeom>
            <a:noFill/>
            <a:ln w="6350">
              <a:solidFill>
                <a:srgbClr val="4080C0"/>
              </a:solidFill>
              <a:miter lim="800000"/>
              <a:headEnd/>
              <a:tailEnd/>
            </a:ln>
          </p:spPr>
          <p:txBody>
            <a:bodyPr wrap="none"/>
            <a:lstStyle/>
            <a:p>
              <a:endParaRPr lang="ja-JP" altLang="en-US"/>
            </a:p>
          </p:txBody>
        </p:sp>
        <p:sp>
          <p:nvSpPr>
            <p:cNvPr id="11294" name="フリーフォーム 296"/>
            <p:cNvSpPr>
              <a:spLocks/>
            </p:cNvSpPr>
            <p:nvPr/>
          </p:nvSpPr>
          <p:spPr bwMode="auto">
            <a:xfrm>
              <a:off x="2856264" y="5438023"/>
              <a:ext cx="934278" cy="381663"/>
            </a:xfrm>
            <a:custGeom>
              <a:avLst/>
              <a:gdLst>
                <a:gd name="T0" fmla="*/ 934278 w 934278"/>
                <a:gd name="T1" fmla="*/ 381663 h 381663"/>
                <a:gd name="T2" fmla="*/ 520810 w 934278"/>
                <a:gd name="T3" fmla="*/ 166978 h 381663"/>
                <a:gd name="T4" fmla="*/ 0 w 934278"/>
                <a:gd name="T5" fmla="*/ 0 h 381663"/>
                <a:gd name="T6" fmla="*/ 0 60000 65536"/>
                <a:gd name="T7" fmla="*/ 0 60000 65536"/>
                <a:gd name="T8" fmla="*/ 0 60000 65536"/>
                <a:gd name="T9" fmla="*/ 0 w 934278"/>
                <a:gd name="T10" fmla="*/ 0 h 381663"/>
                <a:gd name="T11" fmla="*/ 934278 w 934278"/>
                <a:gd name="T12" fmla="*/ 381663 h 381663"/>
              </a:gdLst>
              <a:ahLst/>
              <a:cxnLst>
                <a:cxn ang="T6">
                  <a:pos x="T0" y="T1"/>
                </a:cxn>
                <a:cxn ang="T7">
                  <a:pos x="T2" y="T3"/>
                </a:cxn>
                <a:cxn ang="T8">
                  <a:pos x="T4" y="T5"/>
                </a:cxn>
              </a:cxnLst>
              <a:rect l="T9" t="T10" r="T11" b="T12"/>
              <a:pathLst>
                <a:path w="934278" h="381663">
                  <a:moveTo>
                    <a:pt x="934278" y="381663"/>
                  </a:moveTo>
                  <a:cubicBezTo>
                    <a:pt x="833230" y="306125"/>
                    <a:pt x="676523" y="230588"/>
                    <a:pt x="520810" y="166978"/>
                  </a:cubicBezTo>
                  <a:cubicBezTo>
                    <a:pt x="365097" y="103368"/>
                    <a:pt x="210378" y="51684"/>
                    <a:pt x="0" y="0"/>
                  </a:cubicBezTo>
                </a:path>
              </a:pathLst>
            </a:custGeom>
            <a:noFill/>
            <a:ln w="25400" cap="flat" cmpd="sng" algn="ctr">
              <a:solidFill>
                <a:srgbClr val="4080C0"/>
              </a:solidFill>
              <a:prstDash val="solid"/>
              <a:miter lim="800000"/>
              <a:headEnd type="none" w="med" len="med"/>
              <a:tailEnd type="none" w="med" len="med"/>
            </a:ln>
          </p:spPr>
          <p:txBody>
            <a:bodyPr anchor="ctr"/>
            <a:lstStyle/>
            <a:p>
              <a:endParaRPr lang="ja-JP" altLang="en-US"/>
            </a:p>
          </p:txBody>
        </p:sp>
        <p:sp>
          <p:nvSpPr>
            <p:cNvPr id="11295" name="Line 587"/>
            <p:cNvSpPr>
              <a:spLocks noChangeShapeType="1"/>
            </p:cNvSpPr>
            <p:nvPr/>
          </p:nvSpPr>
          <p:spPr bwMode="auto">
            <a:xfrm flipH="1">
              <a:off x="6132835" y="3007535"/>
              <a:ext cx="815501" cy="1974945"/>
            </a:xfrm>
            <a:prstGeom prst="line">
              <a:avLst/>
            </a:prstGeom>
            <a:noFill/>
            <a:ln w="6350">
              <a:solidFill>
                <a:srgbClr val="4080C0"/>
              </a:solidFill>
              <a:miter lim="800000"/>
              <a:headEnd/>
              <a:tailEnd/>
            </a:ln>
          </p:spPr>
          <p:txBody>
            <a:bodyPr wrap="none"/>
            <a:lstStyle/>
            <a:p>
              <a:endParaRPr lang="ja-JP" altLang="en-US"/>
            </a:p>
          </p:txBody>
        </p:sp>
        <p:sp>
          <p:nvSpPr>
            <p:cNvPr id="11296" name="Line 587"/>
            <p:cNvSpPr>
              <a:spLocks noChangeShapeType="1"/>
            </p:cNvSpPr>
            <p:nvPr/>
          </p:nvSpPr>
          <p:spPr bwMode="auto">
            <a:xfrm flipH="1">
              <a:off x="5348171" y="4961733"/>
              <a:ext cx="783123" cy="1032094"/>
            </a:xfrm>
            <a:prstGeom prst="line">
              <a:avLst/>
            </a:prstGeom>
            <a:noFill/>
            <a:ln w="25400">
              <a:solidFill>
                <a:srgbClr val="4080C0"/>
              </a:solidFill>
              <a:miter lim="800000"/>
              <a:headEnd/>
              <a:tailEnd/>
            </a:ln>
          </p:spPr>
          <p:txBody>
            <a:bodyPr wrap="none"/>
            <a:lstStyle/>
            <a:p>
              <a:endParaRPr lang="ja-JP" altLang="en-US"/>
            </a:p>
          </p:txBody>
        </p:sp>
        <p:sp>
          <p:nvSpPr>
            <p:cNvPr id="11297" name="Line 587"/>
            <p:cNvSpPr>
              <a:spLocks noChangeShapeType="1"/>
            </p:cNvSpPr>
            <p:nvPr/>
          </p:nvSpPr>
          <p:spPr bwMode="auto">
            <a:xfrm flipH="1">
              <a:off x="4519779" y="4988893"/>
              <a:ext cx="1606990" cy="108642"/>
            </a:xfrm>
            <a:prstGeom prst="line">
              <a:avLst/>
            </a:prstGeom>
            <a:noFill/>
            <a:ln w="6350">
              <a:solidFill>
                <a:srgbClr val="4080C0"/>
              </a:solidFill>
              <a:miter lim="800000"/>
              <a:headEnd/>
              <a:tailEnd/>
            </a:ln>
          </p:spPr>
          <p:txBody>
            <a:bodyPr wrap="none"/>
            <a:lstStyle/>
            <a:p>
              <a:endParaRPr lang="ja-JP" altLang="en-US"/>
            </a:p>
          </p:txBody>
        </p:sp>
        <p:sp>
          <p:nvSpPr>
            <p:cNvPr id="11298" name="Line 587"/>
            <p:cNvSpPr>
              <a:spLocks noChangeShapeType="1"/>
            </p:cNvSpPr>
            <p:nvPr/>
          </p:nvSpPr>
          <p:spPr bwMode="auto">
            <a:xfrm flipH="1" flipV="1">
              <a:off x="4546938" y="5115642"/>
              <a:ext cx="819340" cy="873659"/>
            </a:xfrm>
            <a:prstGeom prst="line">
              <a:avLst/>
            </a:prstGeom>
            <a:noFill/>
            <a:ln w="6350">
              <a:solidFill>
                <a:srgbClr val="4080C0"/>
              </a:solidFill>
              <a:miter lim="800000"/>
              <a:headEnd/>
              <a:tailEnd/>
            </a:ln>
          </p:spPr>
          <p:txBody>
            <a:bodyPr wrap="none"/>
            <a:lstStyle/>
            <a:p>
              <a:endParaRPr lang="ja-JP" altLang="en-US"/>
            </a:p>
          </p:txBody>
        </p:sp>
        <p:sp>
          <p:nvSpPr>
            <p:cNvPr id="11299" name="Line 587"/>
            <p:cNvSpPr>
              <a:spLocks noChangeShapeType="1"/>
            </p:cNvSpPr>
            <p:nvPr/>
          </p:nvSpPr>
          <p:spPr bwMode="auto">
            <a:xfrm flipV="1">
              <a:off x="3795502" y="5102061"/>
              <a:ext cx="742384" cy="719751"/>
            </a:xfrm>
            <a:prstGeom prst="line">
              <a:avLst/>
            </a:prstGeom>
            <a:noFill/>
            <a:ln w="6350">
              <a:solidFill>
                <a:srgbClr val="4080C0"/>
              </a:solidFill>
              <a:miter lim="800000"/>
              <a:headEnd/>
              <a:tailEnd/>
            </a:ln>
          </p:spPr>
          <p:txBody>
            <a:bodyPr wrap="none"/>
            <a:lstStyle/>
            <a:p>
              <a:endParaRPr lang="ja-JP" altLang="en-US"/>
            </a:p>
          </p:txBody>
        </p:sp>
        <p:sp>
          <p:nvSpPr>
            <p:cNvPr id="11300" name="Line 587"/>
            <p:cNvSpPr>
              <a:spLocks noChangeShapeType="1"/>
            </p:cNvSpPr>
            <p:nvPr/>
          </p:nvSpPr>
          <p:spPr bwMode="auto">
            <a:xfrm flipH="1" flipV="1">
              <a:off x="4339436" y="5844965"/>
              <a:ext cx="1025396" cy="137424"/>
            </a:xfrm>
            <a:prstGeom prst="line">
              <a:avLst/>
            </a:prstGeom>
            <a:noFill/>
            <a:ln w="25400">
              <a:solidFill>
                <a:srgbClr val="4080C0"/>
              </a:solidFill>
              <a:miter lim="800000"/>
              <a:headEnd/>
              <a:tailEnd/>
            </a:ln>
          </p:spPr>
          <p:txBody>
            <a:bodyPr wrap="none"/>
            <a:lstStyle/>
            <a:p>
              <a:endParaRPr lang="ja-JP" altLang="en-US"/>
            </a:p>
          </p:txBody>
        </p:sp>
        <p:sp>
          <p:nvSpPr>
            <p:cNvPr id="11301" name="Line 587"/>
            <p:cNvSpPr>
              <a:spLocks noChangeShapeType="1"/>
            </p:cNvSpPr>
            <p:nvPr/>
          </p:nvSpPr>
          <p:spPr bwMode="auto">
            <a:xfrm flipH="1" flipV="1">
              <a:off x="3768597" y="5802679"/>
              <a:ext cx="586233" cy="44332"/>
            </a:xfrm>
            <a:prstGeom prst="line">
              <a:avLst/>
            </a:prstGeom>
            <a:noFill/>
            <a:ln w="25400">
              <a:solidFill>
                <a:srgbClr val="4080C0"/>
              </a:solidFill>
              <a:miter lim="800000"/>
              <a:headEnd/>
              <a:tailEnd/>
            </a:ln>
          </p:spPr>
          <p:txBody>
            <a:bodyPr wrap="none"/>
            <a:lstStyle/>
            <a:p>
              <a:endParaRPr lang="ja-JP" altLang="en-US"/>
            </a:p>
          </p:txBody>
        </p:sp>
        <p:sp>
          <p:nvSpPr>
            <p:cNvPr id="11302" name="Line 587"/>
            <p:cNvSpPr>
              <a:spLocks noChangeShapeType="1"/>
            </p:cNvSpPr>
            <p:nvPr/>
          </p:nvSpPr>
          <p:spPr bwMode="auto">
            <a:xfrm>
              <a:off x="2045231" y="5394291"/>
              <a:ext cx="745539" cy="27830"/>
            </a:xfrm>
            <a:prstGeom prst="line">
              <a:avLst/>
            </a:prstGeom>
            <a:noFill/>
            <a:ln w="6350">
              <a:solidFill>
                <a:srgbClr val="4080C0"/>
              </a:solidFill>
              <a:miter lim="800000"/>
              <a:headEnd/>
              <a:tailEnd/>
            </a:ln>
          </p:spPr>
          <p:txBody>
            <a:bodyPr wrap="none"/>
            <a:lstStyle/>
            <a:p>
              <a:endParaRPr lang="ja-JP" altLang="en-US"/>
            </a:p>
          </p:txBody>
        </p:sp>
        <p:sp>
          <p:nvSpPr>
            <p:cNvPr id="11303" name="フリーフォーム 305"/>
            <p:cNvSpPr>
              <a:spLocks/>
            </p:cNvSpPr>
            <p:nvPr/>
          </p:nvSpPr>
          <p:spPr bwMode="auto">
            <a:xfrm>
              <a:off x="5357931" y="3002426"/>
              <a:ext cx="1582748" cy="2974118"/>
            </a:xfrm>
            <a:custGeom>
              <a:avLst/>
              <a:gdLst>
                <a:gd name="T0" fmla="*/ 1582748 w 1582748"/>
                <a:gd name="T1" fmla="*/ 0 h 2974118"/>
                <a:gd name="T2" fmla="*/ 627172 w 1582748"/>
                <a:gd name="T3" fmla="*/ 1596167 h 2974118"/>
                <a:gd name="T4" fmla="*/ 0 w 1582748"/>
                <a:gd name="T5" fmla="*/ 2974118 h 2974118"/>
                <a:gd name="T6" fmla="*/ 0 60000 65536"/>
                <a:gd name="T7" fmla="*/ 0 60000 65536"/>
                <a:gd name="T8" fmla="*/ 0 60000 65536"/>
                <a:gd name="T9" fmla="*/ 0 w 1582748"/>
                <a:gd name="T10" fmla="*/ 0 h 2974118"/>
                <a:gd name="T11" fmla="*/ 1582748 w 1582748"/>
                <a:gd name="T12" fmla="*/ 2974118 h 2974118"/>
              </a:gdLst>
              <a:ahLst/>
              <a:cxnLst>
                <a:cxn ang="T6">
                  <a:pos x="T0" y="T1"/>
                </a:cxn>
                <a:cxn ang="T7">
                  <a:pos x="T2" y="T3"/>
                </a:cxn>
                <a:cxn ang="T8">
                  <a:pos x="T4" y="T5"/>
                </a:cxn>
              </a:cxnLst>
              <a:rect l="T9" t="T10" r="T11" b="T12"/>
              <a:pathLst>
                <a:path w="1582748" h="2974118">
                  <a:moveTo>
                    <a:pt x="1582748" y="0"/>
                  </a:moveTo>
                  <a:cubicBezTo>
                    <a:pt x="1372576" y="275422"/>
                    <a:pt x="890963" y="1100481"/>
                    <a:pt x="627172" y="1596167"/>
                  </a:cubicBezTo>
                  <a:cubicBezTo>
                    <a:pt x="363381" y="2091853"/>
                    <a:pt x="298437" y="2184391"/>
                    <a:pt x="0" y="2974118"/>
                  </a:cubicBezTo>
                </a:path>
              </a:pathLst>
            </a:custGeom>
            <a:noFill/>
            <a:ln w="25400" cap="flat" cmpd="sng" algn="ctr">
              <a:solidFill>
                <a:srgbClr val="4080C0"/>
              </a:solidFill>
              <a:prstDash val="solid"/>
              <a:miter lim="800000"/>
              <a:headEnd type="none" w="med" len="med"/>
              <a:tailEnd type="none" w="med" len="med"/>
            </a:ln>
          </p:spPr>
          <p:txBody>
            <a:bodyPr anchor="ctr"/>
            <a:lstStyle/>
            <a:p>
              <a:endParaRPr lang="ja-JP" altLang="en-US"/>
            </a:p>
          </p:txBody>
        </p:sp>
        <p:sp>
          <p:nvSpPr>
            <p:cNvPr id="11304" name="フリーフォーム 306"/>
            <p:cNvSpPr>
              <a:spLocks/>
            </p:cNvSpPr>
            <p:nvPr/>
          </p:nvSpPr>
          <p:spPr bwMode="auto">
            <a:xfrm>
              <a:off x="2044714" y="5412466"/>
              <a:ext cx="1727860" cy="385948"/>
            </a:xfrm>
            <a:custGeom>
              <a:avLst/>
              <a:gdLst>
                <a:gd name="T0" fmla="*/ 1727860 w 1727860"/>
                <a:gd name="T1" fmla="*/ 385948 h 385948"/>
                <a:gd name="T2" fmla="*/ 771845 w 1727860"/>
                <a:gd name="T3" fmla="*/ 191864 h 385948"/>
                <a:gd name="T4" fmla="*/ 0 w 1727860"/>
                <a:gd name="T5" fmla="*/ 0 h 385948"/>
                <a:gd name="T6" fmla="*/ 0 60000 65536"/>
                <a:gd name="T7" fmla="*/ 0 60000 65536"/>
                <a:gd name="T8" fmla="*/ 0 60000 65536"/>
                <a:gd name="T9" fmla="*/ 0 w 1727860"/>
                <a:gd name="T10" fmla="*/ 0 h 385948"/>
                <a:gd name="T11" fmla="*/ 1727860 w 1727860"/>
                <a:gd name="T12" fmla="*/ 385948 h 385948"/>
              </a:gdLst>
              <a:ahLst/>
              <a:cxnLst>
                <a:cxn ang="T6">
                  <a:pos x="T0" y="T1"/>
                </a:cxn>
                <a:cxn ang="T7">
                  <a:pos x="T2" y="T3"/>
                </a:cxn>
                <a:cxn ang="T8">
                  <a:pos x="T4" y="T5"/>
                </a:cxn>
              </a:cxnLst>
              <a:rect l="T9" t="T10" r="T11" b="T12"/>
              <a:pathLst>
                <a:path w="1727860" h="385948">
                  <a:moveTo>
                    <a:pt x="1727860" y="385948"/>
                  </a:moveTo>
                  <a:cubicBezTo>
                    <a:pt x="1399804" y="334983"/>
                    <a:pt x="1059822" y="256189"/>
                    <a:pt x="771845" y="191864"/>
                  </a:cubicBezTo>
                  <a:cubicBezTo>
                    <a:pt x="483868" y="127539"/>
                    <a:pt x="247897" y="77684"/>
                    <a:pt x="0" y="0"/>
                  </a:cubicBezTo>
                </a:path>
              </a:pathLst>
            </a:custGeom>
            <a:noFill/>
            <a:ln w="25400" cap="flat" cmpd="sng" algn="ctr">
              <a:solidFill>
                <a:srgbClr val="4080C0"/>
              </a:solidFill>
              <a:prstDash val="solid"/>
              <a:miter lim="800000"/>
              <a:headEnd type="none" w="med" len="med"/>
              <a:tailEnd type="none" w="med" len="med"/>
            </a:ln>
          </p:spPr>
          <p:txBody>
            <a:bodyPr anchor="ctr"/>
            <a:lstStyle/>
            <a:p>
              <a:endParaRPr lang="ja-JP" altLang="en-US"/>
            </a:p>
          </p:txBody>
        </p:sp>
        <p:sp>
          <p:nvSpPr>
            <p:cNvPr id="308" name="沖縄県"/>
            <p:cNvSpPr>
              <a:spLocks/>
            </p:cNvSpPr>
            <p:nvPr/>
          </p:nvSpPr>
          <p:spPr bwMode="auto">
            <a:xfrm rot="1338875">
              <a:off x="628350" y="6455685"/>
              <a:ext cx="330159" cy="344148"/>
            </a:xfrm>
            <a:custGeom>
              <a:avLst/>
              <a:gdLst/>
              <a:ahLst/>
              <a:cxnLst>
                <a:cxn ang="0">
                  <a:pos x="0" y="27"/>
                </a:cxn>
                <a:cxn ang="0">
                  <a:pos x="0" y="23"/>
                </a:cxn>
                <a:cxn ang="0">
                  <a:pos x="4" y="19"/>
                </a:cxn>
                <a:cxn ang="0">
                  <a:pos x="5" y="15"/>
                </a:cxn>
                <a:cxn ang="0">
                  <a:pos x="14" y="10"/>
                </a:cxn>
                <a:cxn ang="0">
                  <a:pos x="12" y="7"/>
                </a:cxn>
                <a:cxn ang="0">
                  <a:pos x="13" y="4"/>
                </a:cxn>
                <a:cxn ang="0">
                  <a:pos x="18" y="9"/>
                </a:cxn>
                <a:cxn ang="0">
                  <a:pos x="26" y="0"/>
                </a:cxn>
                <a:cxn ang="0">
                  <a:pos x="28" y="5"/>
                </a:cxn>
                <a:cxn ang="0">
                  <a:pos x="20" y="11"/>
                </a:cxn>
                <a:cxn ang="0">
                  <a:pos x="18" y="11"/>
                </a:cxn>
                <a:cxn ang="0">
                  <a:pos x="9" y="16"/>
                </a:cxn>
                <a:cxn ang="0">
                  <a:pos x="13" y="20"/>
                </a:cxn>
                <a:cxn ang="0">
                  <a:pos x="12" y="21"/>
                </a:cxn>
                <a:cxn ang="0">
                  <a:pos x="9" y="20"/>
                </a:cxn>
                <a:cxn ang="0">
                  <a:pos x="0" y="27"/>
                </a:cxn>
              </a:cxnLst>
              <a:rect l="0" t="0" r="r" b="b"/>
              <a:pathLst>
                <a:path w="28" h="27">
                  <a:moveTo>
                    <a:pt x="0" y="27"/>
                  </a:moveTo>
                  <a:lnTo>
                    <a:pt x="0" y="23"/>
                  </a:lnTo>
                  <a:lnTo>
                    <a:pt x="4" y="19"/>
                  </a:lnTo>
                  <a:lnTo>
                    <a:pt x="5" y="15"/>
                  </a:lnTo>
                  <a:lnTo>
                    <a:pt x="14" y="10"/>
                  </a:lnTo>
                  <a:lnTo>
                    <a:pt x="12" y="7"/>
                  </a:lnTo>
                  <a:lnTo>
                    <a:pt x="13" y="4"/>
                  </a:lnTo>
                  <a:lnTo>
                    <a:pt x="18" y="9"/>
                  </a:lnTo>
                  <a:lnTo>
                    <a:pt x="26" y="0"/>
                  </a:lnTo>
                  <a:lnTo>
                    <a:pt x="28" y="5"/>
                  </a:lnTo>
                  <a:lnTo>
                    <a:pt x="20" y="11"/>
                  </a:lnTo>
                  <a:lnTo>
                    <a:pt x="18" y="11"/>
                  </a:lnTo>
                  <a:lnTo>
                    <a:pt x="9" y="16"/>
                  </a:lnTo>
                  <a:lnTo>
                    <a:pt x="13" y="20"/>
                  </a:lnTo>
                  <a:lnTo>
                    <a:pt x="12" y="21"/>
                  </a:lnTo>
                  <a:lnTo>
                    <a:pt x="9" y="20"/>
                  </a:lnTo>
                  <a:lnTo>
                    <a:pt x="0" y="27"/>
                  </a:lnTo>
                </a:path>
              </a:pathLst>
            </a:custGeom>
            <a:solidFill>
              <a:srgbClr val="B2B2B2"/>
            </a:solidFill>
            <a:ln w="9525" cap="flat" cmpd="sng">
              <a:solidFill>
                <a:schemeClr val="tx1">
                  <a:lumMod val="50000"/>
                  <a:lumOff val="50000"/>
                </a:schemeClr>
              </a:solidFill>
              <a:prstDash val="solid"/>
              <a:round/>
              <a:headEnd type="none" w="med" len="med"/>
              <a:tailEnd type="none" w="med" len="med"/>
            </a:ln>
          </p:spPr>
          <p:txBody>
            <a:bodyPr/>
            <a:lstStyle/>
            <a:p>
              <a:pPr fontAlgn="auto">
                <a:spcBef>
                  <a:spcPts val="0"/>
                </a:spcBef>
                <a:spcAft>
                  <a:spcPts val="0"/>
                </a:spcAft>
                <a:defRPr/>
              </a:pPr>
              <a:endParaRPr lang="ja-JP" altLang="en-US">
                <a:ea typeface="+mn-ea"/>
                <a:cs typeface="Arial" pitchFamily="34" charset="0"/>
              </a:endParaRPr>
            </a:p>
          </p:txBody>
        </p:sp>
        <p:sp>
          <p:nvSpPr>
            <p:cNvPr id="11306" name="Line 506"/>
            <p:cNvSpPr>
              <a:spLocks noChangeShapeType="1"/>
            </p:cNvSpPr>
            <p:nvPr/>
          </p:nvSpPr>
          <p:spPr bwMode="auto">
            <a:xfrm flipV="1">
              <a:off x="6120173" y="3874167"/>
              <a:ext cx="234487" cy="1130387"/>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07" name="Line 507"/>
            <p:cNvSpPr>
              <a:spLocks noChangeShapeType="1"/>
            </p:cNvSpPr>
            <p:nvPr/>
          </p:nvSpPr>
          <p:spPr bwMode="auto">
            <a:xfrm flipV="1">
              <a:off x="6948337" y="2905175"/>
              <a:ext cx="825690" cy="109183"/>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08" name="Line 506"/>
            <p:cNvSpPr>
              <a:spLocks noChangeShapeType="1"/>
            </p:cNvSpPr>
            <p:nvPr/>
          </p:nvSpPr>
          <p:spPr bwMode="auto">
            <a:xfrm flipH="1" flipV="1">
              <a:off x="6102175" y="4283600"/>
              <a:ext cx="17997" cy="684949"/>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09" name="Line 506"/>
            <p:cNvSpPr>
              <a:spLocks noChangeShapeType="1"/>
            </p:cNvSpPr>
            <p:nvPr/>
          </p:nvSpPr>
          <p:spPr bwMode="auto">
            <a:xfrm flipV="1">
              <a:off x="6120173" y="4406431"/>
              <a:ext cx="350492" cy="598125"/>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10" name="Line 506"/>
            <p:cNvSpPr>
              <a:spLocks noChangeShapeType="1"/>
            </p:cNvSpPr>
            <p:nvPr/>
          </p:nvSpPr>
          <p:spPr bwMode="auto">
            <a:xfrm flipH="1" flipV="1">
              <a:off x="5890636" y="4952340"/>
              <a:ext cx="229537" cy="16211"/>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11" name="Line 506"/>
            <p:cNvSpPr>
              <a:spLocks noChangeShapeType="1"/>
            </p:cNvSpPr>
            <p:nvPr/>
          </p:nvSpPr>
          <p:spPr bwMode="auto">
            <a:xfrm flipH="1">
              <a:off x="5788277" y="4968551"/>
              <a:ext cx="331896" cy="304513"/>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12" name="円/楕円 314"/>
            <p:cNvSpPr>
              <a:spLocks noChangeArrowheads="1"/>
            </p:cNvSpPr>
            <p:nvPr/>
          </p:nvSpPr>
          <p:spPr bwMode="auto">
            <a:xfrm>
              <a:off x="7704349" y="2844316"/>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13" name="円/楕円 315"/>
            <p:cNvSpPr>
              <a:spLocks noChangeArrowheads="1"/>
            </p:cNvSpPr>
            <p:nvPr/>
          </p:nvSpPr>
          <p:spPr bwMode="auto">
            <a:xfrm>
              <a:off x="6408205" y="435648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14" name="Line 506"/>
            <p:cNvSpPr>
              <a:spLocks noChangeShapeType="1"/>
            </p:cNvSpPr>
            <p:nvPr/>
          </p:nvSpPr>
          <p:spPr bwMode="auto">
            <a:xfrm flipH="1">
              <a:off x="5351549" y="5586961"/>
              <a:ext cx="177421" cy="388961"/>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15" name="Line 506"/>
            <p:cNvSpPr>
              <a:spLocks noChangeShapeType="1"/>
            </p:cNvSpPr>
            <p:nvPr/>
          </p:nvSpPr>
          <p:spPr bwMode="auto">
            <a:xfrm flipH="1">
              <a:off x="5378844" y="4945517"/>
              <a:ext cx="75061" cy="1009935"/>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16" name="Line 506"/>
            <p:cNvSpPr>
              <a:spLocks noChangeShapeType="1"/>
            </p:cNvSpPr>
            <p:nvPr/>
          </p:nvSpPr>
          <p:spPr bwMode="auto">
            <a:xfrm>
              <a:off x="5276486" y="5511900"/>
              <a:ext cx="81888" cy="491319"/>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17" name="Line 506"/>
            <p:cNvSpPr>
              <a:spLocks noChangeShapeType="1"/>
            </p:cNvSpPr>
            <p:nvPr/>
          </p:nvSpPr>
          <p:spPr bwMode="auto">
            <a:xfrm>
              <a:off x="5242366" y="5928157"/>
              <a:ext cx="136479" cy="75062"/>
            </a:xfrm>
            <a:prstGeom prst="line">
              <a:avLst/>
            </a:prstGeom>
            <a:noFill/>
            <a:ln w="25400">
              <a:solidFill>
                <a:srgbClr val="006600"/>
              </a:solidFill>
              <a:round/>
              <a:headEnd/>
              <a:tailEnd/>
            </a:ln>
          </p:spPr>
          <p:txBody>
            <a:bodyPr lIns="0" tIns="0" rIns="0" bIns="0">
              <a:spAutoFit/>
            </a:bodyPr>
            <a:lstStyle/>
            <a:p>
              <a:endParaRPr lang="ja-JP" altLang="en-US"/>
            </a:p>
          </p:txBody>
        </p:sp>
        <p:sp>
          <p:nvSpPr>
            <p:cNvPr id="11318" name="Line 506"/>
            <p:cNvSpPr>
              <a:spLocks noChangeShapeType="1"/>
            </p:cNvSpPr>
            <p:nvPr/>
          </p:nvSpPr>
          <p:spPr bwMode="auto">
            <a:xfrm flipV="1">
              <a:off x="5262164" y="5966667"/>
              <a:ext cx="95060" cy="122221"/>
            </a:xfrm>
            <a:prstGeom prst="line">
              <a:avLst/>
            </a:prstGeom>
            <a:noFill/>
            <a:ln w="25400">
              <a:solidFill>
                <a:srgbClr val="006600"/>
              </a:solidFill>
              <a:round/>
              <a:headEnd/>
              <a:tailEnd/>
            </a:ln>
          </p:spPr>
          <p:txBody>
            <a:bodyPr lIns="0" tIns="0" rIns="0" bIns="0">
              <a:spAutoFit/>
            </a:bodyPr>
            <a:lstStyle/>
            <a:p>
              <a:endParaRPr lang="ja-JP" altLang="en-US"/>
            </a:p>
          </p:txBody>
        </p:sp>
        <p:sp>
          <p:nvSpPr>
            <p:cNvPr id="11319" name="円/楕円 321"/>
            <p:cNvSpPr>
              <a:spLocks noChangeArrowheads="1"/>
            </p:cNvSpPr>
            <p:nvPr/>
          </p:nvSpPr>
          <p:spPr bwMode="auto">
            <a:xfrm>
              <a:off x="5213249" y="6026316"/>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20" name="円/楕円 322"/>
            <p:cNvSpPr>
              <a:spLocks noChangeArrowheads="1"/>
            </p:cNvSpPr>
            <p:nvPr/>
          </p:nvSpPr>
          <p:spPr bwMode="auto">
            <a:xfrm>
              <a:off x="5220073" y="5472608"/>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21" name="円/楕円 323"/>
            <p:cNvSpPr>
              <a:spLocks noChangeArrowheads="1"/>
            </p:cNvSpPr>
            <p:nvPr/>
          </p:nvSpPr>
          <p:spPr bwMode="auto">
            <a:xfrm>
              <a:off x="5400093" y="489654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22" name="円/楕円 324"/>
            <p:cNvSpPr>
              <a:spLocks noChangeArrowheads="1"/>
            </p:cNvSpPr>
            <p:nvPr/>
          </p:nvSpPr>
          <p:spPr bwMode="auto">
            <a:xfrm>
              <a:off x="5472101" y="5544616"/>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23" name="Line 587"/>
            <p:cNvSpPr>
              <a:spLocks noChangeShapeType="1"/>
            </p:cNvSpPr>
            <p:nvPr/>
          </p:nvSpPr>
          <p:spPr bwMode="auto">
            <a:xfrm>
              <a:off x="5339117" y="5785597"/>
              <a:ext cx="22634" cy="217283"/>
            </a:xfrm>
            <a:prstGeom prst="line">
              <a:avLst/>
            </a:prstGeom>
            <a:noFill/>
            <a:ln w="25400">
              <a:solidFill>
                <a:srgbClr val="006600"/>
              </a:solidFill>
              <a:miter lim="800000"/>
              <a:headEnd/>
              <a:tailEnd/>
            </a:ln>
          </p:spPr>
          <p:txBody>
            <a:bodyPr wrap="none"/>
            <a:lstStyle/>
            <a:p>
              <a:endParaRPr lang="ja-JP" altLang="en-US"/>
            </a:p>
          </p:txBody>
        </p:sp>
        <p:sp>
          <p:nvSpPr>
            <p:cNvPr id="11324" name="円/楕円 326"/>
            <p:cNvSpPr>
              <a:spLocks noChangeArrowheads="1"/>
            </p:cNvSpPr>
            <p:nvPr/>
          </p:nvSpPr>
          <p:spPr bwMode="auto">
            <a:xfrm>
              <a:off x="5283027" y="5756113"/>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25" name="Line 587"/>
            <p:cNvSpPr>
              <a:spLocks noChangeShapeType="1"/>
            </p:cNvSpPr>
            <p:nvPr/>
          </p:nvSpPr>
          <p:spPr bwMode="auto">
            <a:xfrm flipH="1">
              <a:off x="5357222" y="5844445"/>
              <a:ext cx="208231" cy="140329"/>
            </a:xfrm>
            <a:prstGeom prst="line">
              <a:avLst/>
            </a:prstGeom>
            <a:noFill/>
            <a:ln w="25400">
              <a:solidFill>
                <a:srgbClr val="006600"/>
              </a:solidFill>
              <a:miter lim="800000"/>
              <a:headEnd/>
              <a:tailEnd/>
            </a:ln>
          </p:spPr>
          <p:txBody>
            <a:bodyPr wrap="none"/>
            <a:lstStyle/>
            <a:p>
              <a:endParaRPr lang="ja-JP" altLang="en-US"/>
            </a:p>
          </p:txBody>
        </p:sp>
        <p:sp>
          <p:nvSpPr>
            <p:cNvPr id="11326" name="円/楕円 328"/>
            <p:cNvSpPr>
              <a:spLocks noChangeArrowheads="1"/>
            </p:cNvSpPr>
            <p:nvPr/>
          </p:nvSpPr>
          <p:spPr bwMode="auto">
            <a:xfrm>
              <a:off x="5508105" y="579664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27" name="Line 506"/>
            <p:cNvSpPr>
              <a:spLocks noChangeShapeType="1"/>
            </p:cNvSpPr>
            <p:nvPr/>
          </p:nvSpPr>
          <p:spPr bwMode="auto">
            <a:xfrm>
              <a:off x="5006341" y="5793674"/>
              <a:ext cx="339090" cy="194310"/>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28" name="Line 506"/>
            <p:cNvSpPr>
              <a:spLocks noChangeShapeType="1"/>
            </p:cNvSpPr>
            <p:nvPr/>
          </p:nvSpPr>
          <p:spPr bwMode="auto">
            <a:xfrm flipV="1">
              <a:off x="4823070" y="5975721"/>
              <a:ext cx="543208" cy="49794"/>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29" name="Line 506"/>
            <p:cNvSpPr>
              <a:spLocks noChangeShapeType="1"/>
            </p:cNvSpPr>
            <p:nvPr/>
          </p:nvSpPr>
          <p:spPr bwMode="auto">
            <a:xfrm>
              <a:off x="4845703" y="5527574"/>
              <a:ext cx="525101" cy="452673"/>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30" name="円/楕円 332"/>
            <p:cNvSpPr>
              <a:spLocks noChangeArrowheads="1"/>
            </p:cNvSpPr>
            <p:nvPr/>
          </p:nvSpPr>
          <p:spPr bwMode="auto">
            <a:xfrm>
              <a:off x="4788025" y="5472608"/>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31" name="円/楕円 333"/>
            <p:cNvSpPr>
              <a:spLocks noChangeArrowheads="1"/>
            </p:cNvSpPr>
            <p:nvPr/>
          </p:nvSpPr>
          <p:spPr bwMode="auto">
            <a:xfrm>
              <a:off x="4947281" y="5749210"/>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32" name="円/楕円 334"/>
            <p:cNvSpPr>
              <a:spLocks noChangeArrowheads="1"/>
            </p:cNvSpPr>
            <p:nvPr/>
          </p:nvSpPr>
          <p:spPr bwMode="auto">
            <a:xfrm>
              <a:off x="4752021" y="597666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33" name="Line 506"/>
            <p:cNvSpPr>
              <a:spLocks noChangeShapeType="1"/>
            </p:cNvSpPr>
            <p:nvPr/>
          </p:nvSpPr>
          <p:spPr bwMode="auto">
            <a:xfrm>
              <a:off x="4528833" y="5106588"/>
              <a:ext cx="212756" cy="54321"/>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34" name="Line 506"/>
            <p:cNvSpPr>
              <a:spLocks noChangeShapeType="1"/>
            </p:cNvSpPr>
            <p:nvPr/>
          </p:nvSpPr>
          <p:spPr bwMode="auto">
            <a:xfrm flipV="1">
              <a:off x="4275571" y="5102061"/>
              <a:ext cx="262314" cy="153082"/>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35" name="Line 506"/>
            <p:cNvSpPr>
              <a:spLocks noChangeShapeType="1"/>
            </p:cNvSpPr>
            <p:nvPr/>
          </p:nvSpPr>
          <p:spPr bwMode="auto">
            <a:xfrm flipV="1">
              <a:off x="4339590" y="5640740"/>
              <a:ext cx="148503" cy="221512"/>
            </a:xfrm>
            <a:prstGeom prst="line">
              <a:avLst/>
            </a:prstGeom>
            <a:noFill/>
            <a:ln w="25400">
              <a:solidFill>
                <a:srgbClr val="006600"/>
              </a:solidFill>
              <a:round/>
              <a:headEnd/>
              <a:tailEnd/>
            </a:ln>
          </p:spPr>
          <p:txBody>
            <a:bodyPr lIns="0" tIns="0" rIns="0" bIns="0">
              <a:spAutoFit/>
            </a:bodyPr>
            <a:lstStyle/>
            <a:p>
              <a:endParaRPr lang="ja-JP" altLang="en-US"/>
            </a:p>
          </p:txBody>
        </p:sp>
        <p:sp>
          <p:nvSpPr>
            <p:cNvPr id="11336" name="Line 506"/>
            <p:cNvSpPr>
              <a:spLocks noChangeShapeType="1"/>
            </p:cNvSpPr>
            <p:nvPr/>
          </p:nvSpPr>
          <p:spPr bwMode="auto">
            <a:xfrm flipV="1">
              <a:off x="3800031" y="5627162"/>
              <a:ext cx="153905" cy="199174"/>
            </a:xfrm>
            <a:prstGeom prst="line">
              <a:avLst/>
            </a:prstGeom>
            <a:noFill/>
            <a:ln w="25400">
              <a:solidFill>
                <a:srgbClr val="006600"/>
              </a:solidFill>
              <a:round/>
              <a:headEnd/>
              <a:tailEnd/>
            </a:ln>
          </p:spPr>
          <p:txBody>
            <a:bodyPr lIns="0" tIns="0" rIns="0" bIns="0">
              <a:spAutoFit/>
            </a:bodyPr>
            <a:lstStyle/>
            <a:p>
              <a:endParaRPr lang="ja-JP" altLang="en-US"/>
            </a:p>
          </p:txBody>
        </p:sp>
        <p:sp>
          <p:nvSpPr>
            <p:cNvPr id="11337" name="円/楕円 339"/>
            <p:cNvSpPr>
              <a:spLocks noChangeArrowheads="1"/>
            </p:cNvSpPr>
            <p:nvPr/>
          </p:nvSpPr>
          <p:spPr bwMode="auto">
            <a:xfrm>
              <a:off x="3887925" y="5580620"/>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38" name="円/楕円 340"/>
            <p:cNvSpPr>
              <a:spLocks noChangeArrowheads="1"/>
            </p:cNvSpPr>
            <p:nvPr/>
          </p:nvSpPr>
          <p:spPr bwMode="auto">
            <a:xfrm>
              <a:off x="4427985" y="5580620"/>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342" name="Oval 600"/>
            <p:cNvSpPr>
              <a:spLocks noChangeArrowheads="1"/>
            </p:cNvSpPr>
            <p:nvPr/>
          </p:nvSpPr>
          <p:spPr bwMode="auto">
            <a:xfrm>
              <a:off x="4465135" y="5040849"/>
              <a:ext cx="142490" cy="142527"/>
            </a:xfrm>
            <a:prstGeom prst="ellipse">
              <a:avLst/>
            </a:prstGeom>
            <a:solidFill>
              <a:schemeClr val="accent1">
                <a:lumMod val="75000"/>
              </a:schemeClr>
            </a:solidFill>
            <a:ln w="9525">
              <a:solidFill>
                <a:srgbClr val="2F5E8D"/>
              </a:solidFill>
              <a:miter lim="800000"/>
              <a:headEnd/>
              <a:tailEnd/>
            </a:ln>
            <a:effectLst/>
          </p:spPr>
          <p:txBody>
            <a:bodyPr wrap="none" anchor="ctr"/>
            <a:lstStyle/>
            <a:p>
              <a:pPr fontAlgn="auto">
                <a:spcBef>
                  <a:spcPts val="0"/>
                </a:spcBef>
                <a:spcAft>
                  <a:spcPts val="0"/>
                </a:spcAft>
                <a:defRPr/>
              </a:pPr>
              <a:endParaRPr lang="ja-JP" altLang="en-US">
                <a:ea typeface="+mn-ea"/>
                <a:cs typeface="Arial" pitchFamily="34" charset="0"/>
              </a:endParaRPr>
            </a:p>
          </p:txBody>
        </p:sp>
        <p:sp>
          <p:nvSpPr>
            <p:cNvPr id="11340" name="円/楕円 342"/>
            <p:cNvSpPr>
              <a:spLocks noChangeArrowheads="1"/>
            </p:cNvSpPr>
            <p:nvPr/>
          </p:nvSpPr>
          <p:spPr bwMode="auto">
            <a:xfrm>
              <a:off x="4680013" y="5112568"/>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41" name="円/楕円 343"/>
            <p:cNvSpPr>
              <a:spLocks noChangeArrowheads="1"/>
            </p:cNvSpPr>
            <p:nvPr/>
          </p:nvSpPr>
          <p:spPr bwMode="auto">
            <a:xfrm>
              <a:off x="4220251" y="5210646"/>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345" name="Oval 601"/>
            <p:cNvSpPr>
              <a:spLocks noChangeArrowheads="1"/>
            </p:cNvSpPr>
            <p:nvPr/>
          </p:nvSpPr>
          <p:spPr bwMode="auto">
            <a:xfrm>
              <a:off x="6060321" y="4894846"/>
              <a:ext cx="142488" cy="146003"/>
            </a:xfrm>
            <a:prstGeom prst="ellipse">
              <a:avLst/>
            </a:prstGeom>
            <a:solidFill>
              <a:schemeClr val="accent1">
                <a:lumMod val="75000"/>
              </a:schemeClr>
            </a:solidFill>
            <a:ln w="9525">
              <a:solidFill>
                <a:srgbClr val="2F5E8D"/>
              </a:solidFill>
              <a:miter lim="800000"/>
              <a:headEnd/>
              <a:tailEnd/>
            </a:ln>
            <a:effectLst/>
          </p:spPr>
          <p:txBody>
            <a:bodyPr wrap="none" anchor="ctr"/>
            <a:lstStyle/>
            <a:p>
              <a:pPr fontAlgn="auto">
                <a:spcBef>
                  <a:spcPts val="0"/>
                </a:spcBef>
                <a:spcAft>
                  <a:spcPts val="0"/>
                </a:spcAft>
                <a:defRPr/>
              </a:pPr>
              <a:endParaRPr lang="ja-JP" altLang="en-US">
                <a:ea typeface="+mn-ea"/>
                <a:cs typeface="Arial" pitchFamily="34" charset="0"/>
              </a:endParaRPr>
            </a:p>
          </p:txBody>
        </p:sp>
        <p:sp>
          <p:nvSpPr>
            <p:cNvPr id="11343" name="円/楕円 345"/>
            <p:cNvSpPr>
              <a:spLocks noChangeArrowheads="1"/>
            </p:cNvSpPr>
            <p:nvPr/>
          </p:nvSpPr>
          <p:spPr bwMode="auto">
            <a:xfrm>
              <a:off x="5832141" y="489654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44" name="円/楕円 346"/>
            <p:cNvSpPr>
              <a:spLocks noChangeArrowheads="1"/>
            </p:cNvSpPr>
            <p:nvPr/>
          </p:nvSpPr>
          <p:spPr bwMode="auto">
            <a:xfrm>
              <a:off x="5724129" y="5220580"/>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45" name="円/楕円 347"/>
            <p:cNvSpPr>
              <a:spLocks noChangeArrowheads="1"/>
            </p:cNvSpPr>
            <p:nvPr/>
          </p:nvSpPr>
          <p:spPr bwMode="auto">
            <a:xfrm>
              <a:off x="5165736" y="5865559"/>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46" name="Line 506"/>
            <p:cNvSpPr>
              <a:spLocks noChangeShapeType="1"/>
            </p:cNvSpPr>
            <p:nvPr/>
          </p:nvSpPr>
          <p:spPr bwMode="auto">
            <a:xfrm flipV="1">
              <a:off x="4176181" y="5831613"/>
              <a:ext cx="202758" cy="47708"/>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47" name="円/楕円 349"/>
            <p:cNvSpPr>
              <a:spLocks noChangeArrowheads="1"/>
            </p:cNvSpPr>
            <p:nvPr/>
          </p:nvSpPr>
          <p:spPr bwMode="auto">
            <a:xfrm>
              <a:off x="4103949" y="5832648"/>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351" name="Oval 599"/>
            <p:cNvSpPr>
              <a:spLocks noChangeArrowheads="1"/>
            </p:cNvSpPr>
            <p:nvPr/>
          </p:nvSpPr>
          <p:spPr bwMode="auto">
            <a:xfrm>
              <a:off x="4273991" y="5781292"/>
              <a:ext cx="145965" cy="146003"/>
            </a:xfrm>
            <a:prstGeom prst="ellipse">
              <a:avLst/>
            </a:prstGeom>
            <a:solidFill>
              <a:schemeClr val="accent1">
                <a:lumMod val="75000"/>
              </a:schemeClr>
            </a:solidFill>
            <a:ln w="9525">
              <a:solidFill>
                <a:srgbClr val="2F5E8D"/>
              </a:solidFill>
              <a:round/>
              <a:headEnd/>
              <a:tailEnd/>
            </a:ln>
            <a:effectLst/>
          </p:spPr>
          <p:txBody>
            <a:bodyPr lIns="0" tIns="0" rIns="0" bIns="0" anchor="ctr">
              <a:spAutoFit/>
            </a:bodyPr>
            <a:lstStyle/>
            <a:p>
              <a:pPr fontAlgn="auto">
                <a:spcBef>
                  <a:spcPts val="0"/>
                </a:spcBef>
                <a:spcAft>
                  <a:spcPts val="0"/>
                </a:spcAft>
                <a:defRPr/>
              </a:pPr>
              <a:endParaRPr lang="ja-JP" altLang="en-US">
                <a:ea typeface="+mn-ea"/>
                <a:cs typeface="Arial" pitchFamily="34" charset="0"/>
              </a:endParaRPr>
            </a:p>
          </p:txBody>
        </p:sp>
        <p:sp>
          <p:nvSpPr>
            <p:cNvPr id="11349" name="Line 506"/>
            <p:cNvSpPr>
              <a:spLocks noChangeShapeType="1"/>
            </p:cNvSpPr>
            <p:nvPr/>
          </p:nvSpPr>
          <p:spPr bwMode="auto">
            <a:xfrm>
              <a:off x="3795503" y="5803705"/>
              <a:ext cx="162962" cy="122222"/>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50" name="Line 506"/>
            <p:cNvSpPr>
              <a:spLocks noChangeShapeType="1"/>
            </p:cNvSpPr>
            <p:nvPr/>
          </p:nvSpPr>
          <p:spPr bwMode="auto">
            <a:xfrm flipV="1">
              <a:off x="3795502" y="5672429"/>
              <a:ext cx="285184" cy="126748"/>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51" name="Line 506"/>
            <p:cNvSpPr>
              <a:spLocks noChangeShapeType="1"/>
            </p:cNvSpPr>
            <p:nvPr/>
          </p:nvSpPr>
          <p:spPr bwMode="auto">
            <a:xfrm flipV="1">
              <a:off x="3650646" y="5799177"/>
              <a:ext cx="162963" cy="158435"/>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52" name="Line 506"/>
            <p:cNvSpPr>
              <a:spLocks noChangeShapeType="1"/>
            </p:cNvSpPr>
            <p:nvPr/>
          </p:nvSpPr>
          <p:spPr bwMode="auto">
            <a:xfrm>
              <a:off x="3691386" y="5672430"/>
              <a:ext cx="117695" cy="135802"/>
            </a:xfrm>
            <a:prstGeom prst="line">
              <a:avLst/>
            </a:prstGeom>
            <a:noFill/>
            <a:ln w="6350">
              <a:solidFill>
                <a:srgbClr val="006600"/>
              </a:solidFill>
              <a:round/>
              <a:headEnd/>
              <a:tailEnd/>
            </a:ln>
          </p:spPr>
          <p:txBody>
            <a:bodyPr lIns="0" tIns="0" rIns="0" bIns="0">
              <a:spAutoFit/>
            </a:bodyPr>
            <a:lstStyle/>
            <a:p>
              <a:endParaRPr lang="ja-JP" altLang="en-US"/>
            </a:p>
          </p:txBody>
        </p:sp>
        <p:sp>
          <p:nvSpPr>
            <p:cNvPr id="11353" name="円/楕円 355"/>
            <p:cNvSpPr>
              <a:spLocks noChangeArrowheads="1"/>
            </p:cNvSpPr>
            <p:nvPr/>
          </p:nvSpPr>
          <p:spPr bwMode="auto">
            <a:xfrm>
              <a:off x="3599893" y="5904656"/>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54" name="円/楕円 356"/>
            <p:cNvSpPr>
              <a:spLocks noChangeArrowheads="1"/>
            </p:cNvSpPr>
            <p:nvPr/>
          </p:nvSpPr>
          <p:spPr bwMode="auto">
            <a:xfrm>
              <a:off x="4031941" y="561662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55" name="円/楕円 357"/>
            <p:cNvSpPr>
              <a:spLocks noChangeArrowheads="1"/>
            </p:cNvSpPr>
            <p:nvPr/>
          </p:nvSpPr>
          <p:spPr bwMode="auto">
            <a:xfrm>
              <a:off x="3887925" y="5868652"/>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56" name="Line 506"/>
            <p:cNvSpPr>
              <a:spLocks noChangeShapeType="1"/>
            </p:cNvSpPr>
            <p:nvPr/>
          </p:nvSpPr>
          <p:spPr bwMode="auto">
            <a:xfrm>
              <a:off x="3297562" y="5713170"/>
              <a:ext cx="493413" cy="81482"/>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57" name="Line 506"/>
            <p:cNvSpPr>
              <a:spLocks noChangeShapeType="1"/>
            </p:cNvSpPr>
            <p:nvPr/>
          </p:nvSpPr>
          <p:spPr bwMode="auto">
            <a:xfrm>
              <a:off x="2799621" y="5713170"/>
              <a:ext cx="1000408" cy="90535"/>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58" name="Line 506"/>
            <p:cNvSpPr>
              <a:spLocks noChangeShapeType="1"/>
            </p:cNvSpPr>
            <p:nvPr/>
          </p:nvSpPr>
          <p:spPr bwMode="auto">
            <a:xfrm flipV="1">
              <a:off x="3044064" y="5794650"/>
              <a:ext cx="742383" cy="135803"/>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59" name="Line 506"/>
            <p:cNvSpPr>
              <a:spLocks noChangeShapeType="1"/>
            </p:cNvSpPr>
            <p:nvPr/>
          </p:nvSpPr>
          <p:spPr bwMode="auto">
            <a:xfrm flipV="1">
              <a:off x="3401677" y="5799177"/>
              <a:ext cx="393826" cy="108641"/>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60" name="円/楕円 362"/>
            <p:cNvSpPr>
              <a:spLocks noChangeArrowheads="1"/>
            </p:cNvSpPr>
            <p:nvPr/>
          </p:nvSpPr>
          <p:spPr bwMode="auto">
            <a:xfrm>
              <a:off x="2974455" y="5873179"/>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61" name="円/楕円 363"/>
            <p:cNvSpPr>
              <a:spLocks noChangeArrowheads="1"/>
            </p:cNvSpPr>
            <p:nvPr/>
          </p:nvSpPr>
          <p:spPr bwMode="auto">
            <a:xfrm>
              <a:off x="2735797" y="5652628"/>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62" name="円/楕円 364"/>
            <p:cNvSpPr>
              <a:spLocks noChangeArrowheads="1"/>
            </p:cNvSpPr>
            <p:nvPr/>
          </p:nvSpPr>
          <p:spPr bwMode="auto">
            <a:xfrm>
              <a:off x="3356919" y="5855281"/>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63" name="Line 506"/>
            <p:cNvSpPr>
              <a:spLocks noChangeShapeType="1"/>
            </p:cNvSpPr>
            <p:nvPr/>
          </p:nvSpPr>
          <p:spPr bwMode="auto">
            <a:xfrm flipV="1">
              <a:off x="708270" y="5423459"/>
              <a:ext cx="1335385" cy="1199584"/>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64" name="Line 506"/>
            <p:cNvSpPr>
              <a:spLocks noChangeShapeType="1"/>
            </p:cNvSpPr>
            <p:nvPr/>
          </p:nvSpPr>
          <p:spPr bwMode="auto">
            <a:xfrm flipV="1">
              <a:off x="1894274" y="5400826"/>
              <a:ext cx="144855" cy="63374"/>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65" name="Line 506"/>
            <p:cNvSpPr>
              <a:spLocks noChangeShapeType="1"/>
            </p:cNvSpPr>
            <p:nvPr/>
          </p:nvSpPr>
          <p:spPr bwMode="auto">
            <a:xfrm flipV="1">
              <a:off x="1726786" y="5405351"/>
              <a:ext cx="321397" cy="203703"/>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66" name="Line 506"/>
            <p:cNvSpPr>
              <a:spLocks noChangeShapeType="1"/>
            </p:cNvSpPr>
            <p:nvPr/>
          </p:nvSpPr>
          <p:spPr bwMode="auto">
            <a:xfrm flipV="1">
              <a:off x="2034603" y="5310291"/>
              <a:ext cx="176542" cy="99588"/>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67" name="Line 506"/>
            <p:cNvSpPr>
              <a:spLocks noChangeShapeType="1"/>
            </p:cNvSpPr>
            <p:nvPr/>
          </p:nvSpPr>
          <p:spPr bwMode="auto">
            <a:xfrm>
              <a:off x="2423902" y="5346505"/>
              <a:ext cx="389298" cy="86008"/>
            </a:xfrm>
            <a:prstGeom prst="line">
              <a:avLst/>
            </a:prstGeom>
            <a:noFill/>
            <a:ln w="6350">
              <a:solidFill>
                <a:srgbClr val="006600"/>
              </a:solidFill>
              <a:round/>
              <a:headEnd/>
              <a:tailEnd/>
            </a:ln>
          </p:spPr>
          <p:txBody>
            <a:bodyPr lIns="0" tIns="0" rIns="0" bIns="0">
              <a:spAutoFit/>
            </a:bodyPr>
            <a:lstStyle/>
            <a:p>
              <a:endParaRPr lang="ja-JP" altLang="en-US"/>
            </a:p>
          </p:txBody>
        </p:sp>
        <p:sp>
          <p:nvSpPr>
            <p:cNvPr id="11368" name="Line 506"/>
            <p:cNvSpPr>
              <a:spLocks noChangeShapeType="1"/>
            </p:cNvSpPr>
            <p:nvPr/>
          </p:nvSpPr>
          <p:spPr bwMode="auto">
            <a:xfrm flipV="1">
              <a:off x="2831308" y="5025107"/>
              <a:ext cx="357612" cy="411932"/>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69" name="Line 506"/>
            <p:cNvSpPr>
              <a:spLocks noChangeShapeType="1"/>
            </p:cNvSpPr>
            <p:nvPr/>
          </p:nvSpPr>
          <p:spPr bwMode="auto">
            <a:xfrm flipV="1">
              <a:off x="2835834" y="5210703"/>
              <a:ext cx="674483" cy="235390"/>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70" name="Line 506"/>
            <p:cNvSpPr>
              <a:spLocks noChangeShapeType="1"/>
            </p:cNvSpPr>
            <p:nvPr/>
          </p:nvSpPr>
          <p:spPr bwMode="auto">
            <a:xfrm>
              <a:off x="2844888" y="5441565"/>
              <a:ext cx="496405" cy="44166"/>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71" name="Line 506"/>
            <p:cNvSpPr>
              <a:spLocks noChangeShapeType="1"/>
            </p:cNvSpPr>
            <p:nvPr/>
          </p:nvSpPr>
          <p:spPr bwMode="auto">
            <a:xfrm flipV="1">
              <a:off x="1957648" y="5405352"/>
              <a:ext cx="90535" cy="371192"/>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72" name="Line 506"/>
            <p:cNvSpPr>
              <a:spLocks noChangeShapeType="1"/>
            </p:cNvSpPr>
            <p:nvPr/>
          </p:nvSpPr>
          <p:spPr bwMode="auto">
            <a:xfrm flipH="1" flipV="1">
              <a:off x="2048182" y="5405352"/>
              <a:ext cx="239917" cy="321398"/>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73" name="Line 506"/>
            <p:cNvSpPr>
              <a:spLocks noChangeShapeType="1"/>
            </p:cNvSpPr>
            <p:nvPr/>
          </p:nvSpPr>
          <p:spPr bwMode="auto">
            <a:xfrm flipV="1">
              <a:off x="2002915" y="5405352"/>
              <a:ext cx="36214" cy="792178"/>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74" name="Line 506"/>
            <p:cNvSpPr>
              <a:spLocks noChangeShapeType="1"/>
            </p:cNvSpPr>
            <p:nvPr/>
          </p:nvSpPr>
          <p:spPr bwMode="auto">
            <a:xfrm flipV="1">
              <a:off x="1704151" y="5414406"/>
              <a:ext cx="325925" cy="742384"/>
            </a:xfrm>
            <a:prstGeom prst="line">
              <a:avLst/>
            </a:prstGeom>
            <a:noFill/>
            <a:ln w="1651">
              <a:solidFill>
                <a:srgbClr val="006600"/>
              </a:solidFill>
              <a:round/>
              <a:headEnd/>
              <a:tailEnd/>
            </a:ln>
          </p:spPr>
          <p:txBody>
            <a:bodyPr lIns="0" tIns="0" rIns="0" bIns="0">
              <a:spAutoFit/>
            </a:bodyPr>
            <a:lstStyle/>
            <a:p>
              <a:endParaRPr lang="ja-JP" altLang="en-US"/>
            </a:p>
          </p:txBody>
        </p:sp>
        <p:sp>
          <p:nvSpPr>
            <p:cNvPr id="11375" name="円/楕円 377"/>
            <p:cNvSpPr>
              <a:spLocks noChangeArrowheads="1"/>
            </p:cNvSpPr>
            <p:nvPr/>
          </p:nvSpPr>
          <p:spPr bwMode="auto">
            <a:xfrm>
              <a:off x="3279833" y="5440800"/>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76" name="円/楕円 378"/>
            <p:cNvSpPr>
              <a:spLocks noChangeArrowheads="1"/>
            </p:cNvSpPr>
            <p:nvPr/>
          </p:nvSpPr>
          <p:spPr bwMode="auto">
            <a:xfrm>
              <a:off x="3455877" y="5148572"/>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77" name="円/楕円 379"/>
            <p:cNvSpPr>
              <a:spLocks noChangeArrowheads="1"/>
            </p:cNvSpPr>
            <p:nvPr/>
          </p:nvSpPr>
          <p:spPr bwMode="auto">
            <a:xfrm>
              <a:off x="3131840" y="4968552"/>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78" name="円/楕円 380"/>
            <p:cNvSpPr>
              <a:spLocks noChangeArrowheads="1"/>
            </p:cNvSpPr>
            <p:nvPr/>
          </p:nvSpPr>
          <p:spPr bwMode="auto">
            <a:xfrm>
              <a:off x="2375757" y="5292588"/>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79" name="円/楕円 381"/>
            <p:cNvSpPr>
              <a:spLocks noChangeArrowheads="1"/>
            </p:cNvSpPr>
            <p:nvPr/>
          </p:nvSpPr>
          <p:spPr bwMode="auto">
            <a:xfrm>
              <a:off x="2159733" y="525658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80" name="円/楕円 382"/>
            <p:cNvSpPr>
              <a:spLocks noChangeArrowheads="1"/>
            </p:cNvSpPr>
            <p:nvPr/>
          </p:nvSpPr>
          <p:spPr bwMode="auto">
            <a:xfrm>
              <a:off x="1844540" y="5404457"/>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81" name="円/楕円 383"/>
            <p:cNvSpPr>
              <a:spLocks noChangeArrowheads="1"/>
            </p:cNvSpPr>
            <p:nvPr/>
          </p:nvSpPr>
          <p:spPr bwMode="auto">
            <a:xfrm>
              <a:off x="1655677" y="556138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82" name="円/楕円 384"/>
            <p:cNvSpPr>
              <a:spLocks noChangeArrowheads="1"/>
            </p:cNvSpPr>
            <p:nvPr/>
          </p:nvSpPr>
          <p:spPr bwMode="auto">
            <a:xfrm>
              <a:off x="1907705" y="5724636"/>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83" name="円/楕円 385"/>
            <p:cNvSpPr>
              <a:spLocks noChangeArrowheads="1"/>
            </p:cNvSpPr>
            <p:nvPr/>
          </p:nvSpPr>
          <p:spPr bwMode="auto">
            <a:xfrm>
              <a:off x="2231741" y="5652628"/>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84" name="円/楕円 386"/>
            <p:cNvSpPr>
              <a:spLocks noChangeArrowheads="1"/>
            </p:cNvSpPr>
            <p:nvPr/>
          </p:nvSpPr>
          <p:spPr bwMode="auto">
            <a:xfrm>
              <a:off x="1943709" y="615668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85" name="円/楕円 387"/>
            <p:cNvSpPr>
              <a:spLocks noChangeArrowheads="1"/>
            </p:cNvSpPr>
            <p:nvPr/>
          </p:nvSpPr>
          <p:spPr bwMode="auto">
            <a:xfrm>
              <a:off x="1655677" y="6120680"/>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86" name="円/楕円 388"/>
            <p:cNvSpPr>
              <a:spLocks noChangeArrowheads="1"/>
            </p:cNvSpPr>
            <p:nvPr/>
          </p:nvSpPr>
          <p:spPr bwMode="auto">
            <a:xfrm>
              <a:off x="647565" y="6588732"/>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87" name="円/楕円 389"/>
            <p:cNvSpPr>
              <a:spLocks noChangeArrowheads="1"/>
            </p:cNvSpPr>
            <p:nvPr/>
          </p:nvSpPr>
          <p:spPr bwMode="auto">
            <a:xfrm>
              <a:off x="3635897" y="561662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391" name="Oval 596"/>
            <p:cNvSpPr>
              <a:spLocks noChangeArrowheads="1"/>
            </p:cNvSpPr>
            <p:nvPr/>
          </p:nvSpPr>
          <p:spPr bwMode="auto">
            <a:xfrm>
              <a:off x="2769165" y="5364141"/>
              <a:ext cx="142490" cy="146003"/>
            </a:xfrm>
            <a:prstGeom prst="ellipse">
              <a:avLst/>
            </a:prstGeom>
            <a:solidFill>
              <a:schemeClr val="accent1">
                <a:lumMod val="75000"/>
              </a:schemeClr>
            </a:solidFill>
            <a:ln w="9525">
              <a:solidFill>
                <a:srgbClr val="2F5E8D"/>
              </a:solidFill>
              <a:miter lim="800000"/>
              <a:headEnd/>
              <a:tailEnd/>
            </a:ln>
            <a:effectLst/>
          </p:spPr>
          <p:txBody>
            <a:bodyPr wrap="none" anchor="ctr"/>
            <a:lstStyle/>
            <a:p>
              <a:pPr fontAlgn="auto">
                <a:spcBef>
                  <a:spcPts val="0"/>
                </a:spcBef>
                <a:spcAft>
                  <a:spcPts val="0"/>
                </a:spcAft>
                <a:defRPr/>
              </a:pPr>
              <a:endParaRPr lang="ja-JP" altLang="en-US">
                <a:ea typeface="+mn-ea"/>
                <a:cs typeface="Arial" pitchFamily="34" charset="0"/>
              </a:endParaRPr>
            </a:p>
          </p:txBody>
        </p:sp>
        <p:sp>
          <p:nvSpPr>
            <p:cNvPr id="392" name="Oval 604"/>
            <p:cNvSpPr>
              <a:spLocks noChangeArrowheads="1"/>
            </p:cNvSpPr>
            <p:nvPr/>
          </p:nvSpPr>
          <p:spPr bwMode="auto">
            <a:xfrm>
              <a:off x="1976785" y="5353712"/>
              <a:ext cx="145965" cy="142527"/>
            </a:xfrm>
            <a:prstGeom prst="ellipse">
              <a:avLst/>
            </a:prstGeom>
            <a:solidFill>
              <a:schemeClr val="accent1">
                <a:lumMod val="75000"/>
              </a:schemeClr>
            </a:solidFill>
            <a:ln w="9525">
              <a:solidFill>
                <a:srgbClr val="2F5E8D"/>
              </a:solidFill>
              <a:miter lim="800000"/>
              <a:headEnd/>
              <a:tailEnd/>
            </a:ln>
            <a:effectLst/>
          </p:spPr>
          <p:txBody>
            <a:bodyPr wrap="none" anchor="ctr"/>
            <a:lstStyle/>
            <a:p>
              <a:pPr fontAlgn="auto">
                <a:spcBef>
                  <a:spcPts val="0"/>
                </a:spcBef>
                <a:spcAft>
                  <a:spcPts val="0"/>
                </a:spcAft>
                <a:defRPr/>
              </a:pPr>
              <a:endParaRPr lang="ja-JP" altLang="en-US">
                <a:ea typeface="+mn-ea"/>
                <a:cs typeface="Arial" pitchFamily="34" charset="0"/>
              </a:endParaRPr>
            </a:p>
          </p:txBody>
        </p:sp>
        <p:sp>
          <p:nvSpPr>
            <p:cNvPr id="11390" name="円/楕円 392"/>
            <p:cNvSpPr>
              <a:spLocks noChangeArrowheads="1"/>
            </p:cNvSpPr>
            <p:nvPr/>
          </p:nvSpPr>
          <p:spPr bwMode="auto">
            <a:xfrm>
              <a:off x="3239853" y="5652628"/>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91" name="円/楕円 393"/>
            <p:cNvSpPr>
              <a:spLocks noChangeArrowheads="1"/>
            </p:cNvSpPr>
            <p:nvPr/>
          </p:nvSpPr>
          <p:spPr bwMode="auto">
            <a:xfrm>
              <a:off x="6048165" y="4212468"/>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11392" name="円/楕円 394"/>
            <p:cNvSpPr>
              <a:spLocks noChangeArrowheads="1"/>
            </p:cNvSpPr>
            <p:nvPr/>
          </p:nvSpPr>
          <p:spPr bwMode="auto">
            <a:xfrm>
              <a:off x="6300193" y="381642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396" name="Oval 602"/>
            <p:cNvSpPr>
              <a:spLocks noChangeArrowheads="1"/>
            </p:cNvSpPr>
            <p:nvPr/>
          </p:nvSpPr>
          <p:spPr bwMode="auto">
            <a:xfrm>
              <a:off x="6883977" y="2937716"/>
              <a:ext cx="142490" cy="146003"/>
            </a:xfrm>
            <a:prstGeom prst="ellipse">
              <a:avLst/>
            </a:prstGeom>
            <a:solidFill>
              <a:schemeClr val="accent1">
                <a:lumMod val="75000"/>
              </a:schemeClr>
            </a:solidFill>
            <a:ln w="9525">
              <a:solidFill>
                <a:srgbClr val="2F5E8D"/>
              </a:solidFill>
              <a:miter lim="800000"/>
              <a:headEnd/>
              <a:tailEnd/>
            </a:ln>
            <a:effectLst/>
          </p:spPr>
          <p:txBody>
            <a:bodyPr wrap="none" anchor="ctr"/>
            <a:lstStyle/>
            <a:p>
              <a:pPr fontAlgn="auto">
                <a:spcBef>
                  <a:spcPts val="0"/>
                </a:spcBef>
                <a:spcAft>
                  <a:spcPts val="0"/>
                </a:spcAft>
                <a:defRPr/>
              </a:pPr>
              <a:endParaRPr lang="ja-JP" altLang="en-US">
                <a:ea typeface="+mn-ea"/>
                <a:cs typeface="Arial" pitchFamily="34" charset="0"/>
              </a:endParaRPr>
            </a:p>
          </p:txBody>
        </p:sp>
        <p:sp>
          <p:nvSpPr>
            <p:cNvPr id="11394" name="フリーフォーム 396"/>
            <p:cNvSpPr>
              <a:spLocks/>
            </p:cNvSpPr>
            <p:nvPr/>
          </p:nvSpPr>
          <p:spPr bwMode="auto">
            <a:xfrm>
              <a:off x="3797085" y="5842862"/>
              <a:ext cx="2688956" cy="493302"/>
            </a:xfrm>
            <a:custGeom>
              <a:avLst/>
              <a:gdLst>
                <a:gd name="T0" fmla="*/ 0 w 2688956"/>
                <a:gd name="T1" fmla="*/ 0 h 493302"/>
                <a:gd name="T2" fmla="*/ 345553 w 2688956"/>
                <a:gd name="T3" fmla="*/ 339383 h 493302"/>
                <a:gd name="T4" fmla="*/ 962070 w 2688956"/>
                <a:gd name="T5" fmla="*/ 474534 h 493302"/>
                <a:gd name="T6" fmla="*/ 1704813 w 2688956"/>
                <a:gd name="T7" fmla="*/ 480447 h 493302"/>
                <a:gd name="T8" fmla="*/ 2688956 w 2688956"/>
                <a:gd name="T9" fmla="*/ 364210 h 493302"/>
                <a:gd name="T10" fmla="*/ 0 60000 65536"/>
                <a:gd name="T11" fmla="*/ 0 60000 65536"/>
                <a:gd name="T12" fmla="*/ 0 60000 65536"/>
                <a:gd name="T13" fmla="*/ 0 60000 65536"/>
                <a:gd name="T14" fmla="*/ 0 60000 65536"/>
                <a:gd name="T15" fmla="*/ 0 w 2688956"/>
                <a:gd name="T16" fmla="*/ 0 h 493302"/>
                <a:gd name="T17" fmla="*/ 2688956 w 2688956"/>
                <a:gd name="T18" fmla="*/ 493302 h 493302"/>
              </a:gdLst>
              <a:ahLst/>
              <a:cxnLst>
                <a:cxn ang="T10">
                  <a:pos x="T0" y="T1"/>
                </a:cxn>
                <a:cxn ang="T11">
                  <a:pos x="T2" y="T3"/>
                </a:cxn>
                <a:cxn ang="T12">
                  <a:pos x="T4" y="T5"/>
                </a:cxn>
                <a:cxn ang="T13">
                  <a:pos x="T6" y="T7"/>
                </a:cxn>
                <a:cxn ang="T14">
                  <a:pos x="T8" y="T9"/>
                </a:cxn>
              </a:cxnLst>
              <a:rect l="T15" t="T16" r="T17" b="T18"/>
              <a:pathLst>
                <a:path w="2688956" h="493302">
                  <a:moveTo>
                    <a:pt x="0" y="0"/>
                  </a:moveTo>
                  <a:cubicBezTo>
                    <a:pt x="25830" y="111071"/>
                    <a:pt x="185208" y="260294"/>
                    <a:pt x="345553" y="339383"/>
                  </a:cubicBezTo>
                  <a:cubicBezTo>
                    <a:pt x="505898" y="418472"/>
                    <a:pt x="735527" y="451023"/>
                    <a:pt x="962070" y="474534"/>
                  </a:cubicBezTo>
                  <a:cubicBezTo>
                    <a:pt x="1188613" y="498045"/>
                    <a:pt x="1416999" y="498834"/>
                    <a:pt x="1704813" y="480447"/>
                  </a:cubicBezTo>
                  <a:cubicBezTo>
                    <a:pt x="1992627" y="462060"/>
                    <a:pt x="2331072" y="439562"/>
                    <a:pt x="2688956" y="364210"/>
                  </a:cubicBezTo>
                </a:path>
              </a:pathLst>
            </a:custGeom>
            <a:noFill/>
            <a:ln w="6350">
              <a:solidFill>
                <a:srgbClr val="0070C0"/>
              </a:solidFill>
              <a:miter lim="800000"/>
              <a:headEnd/>
              <a:tailEnd/>
            </a:ln>
          </p:spPr>
          <p:txBody>
            <a:bodyPr anchor="ctr"/>
            <a:lstStyle/>
            <a:p>
              <a:endParaRPr lang="ja-JP" altLang="en-US"/>
            </a:p>
          </p:txBody>
        </p:sp>
        <p:sp>
          <p:nvSpPr>
            <p:cNvPr id="398" name="Oval 598"/>
            <p:cNvSpPr>
              <a:spLocks noChangeArrowheads="1"/>
            </p:cNvSpPr>
            <p:nvPr/>
          </p:nvSpPr>
          <p:spPr bwMode="auto">
            <a:xfrm>
              <a:off x="3735311" y="5732624"/>
              <a:ext cx="142490" cy="146003"/>
            </a:xfrm>
            <a:prstGeom prst="ellipse">
              <a:avLst/>
            </a:prstGeom>
            <a:solidFill>
              <a:schemeClr val="accent1">
                <a:lumMod val="75000"/>
              </a:schemeClr>
            </a:solidFill>
            <a:ln w="9525">
              <a:solidFill>
                <a:srgbClr val="2F5E8D"/>
              </a:solidFill>
              <a:round/>
              <a:headEnd/>
              <a:tailEnd/>
            </a:ln>
            <a:effectLst/>
          </p:spPr>
          <p:txBody>
            <a:bodyPr lIns="0" tIns="0" rIns="0" bIns="0" anchor="ctr">
              <a:spAutoFit/>
            </a:bodyPr>
            <a:lstStyle/>
            <a:p>
              <a:pPr fontAlgn="auto">
                <a:spcBef>
                  <a:spcPts val="0"/>
                </a:spcBef>
                <a:spcAft>
                  <a:spcPts val="0"/>
                </a:spcAft>
                <a:defRPr/>
              </a:pPr>
              <a:endParaRPr lang="ja-JP" altLang="en-US">
                <a:ea typeface="+mn-ea"/>
                <a:cs typeface="Arial" pitchFamily="34" charset="0"/>
              </a:endParaRPr>
            </a:p>
          </p:txBody>
        </p:sp>
        <p:sp>
          <p:nvSpPr>
            <p:cNvPr id="11396" name="フリーフォーム 398"/>
            <p:cNvSpPr>
              <a:spLocks/>
            </p:cNvSpPr>
            <p:nvPr/>
          </p:nvSpPr>
          <p:spPr bwMode="auto">
            <a:xfrm>
              <a:off x="5401159" y="5757620"/>
              <a:ext cx="1053885" cy="216977"/>
            </a:xfrm>
            <a:custGeom>
              <a:avLst/>
              <a:gdLst>
                <a:gd name="T0" fmla="*/ 0 w 1053885"/>
                <a:gd name="T1" fmla="*/ 216977 h 216977"/>
                <a:gd name="T2" fmla="*/ 370233 w 1053885"/>
                <a:gd name="T3" fmla="*/ 119396 h 216977"/>
                <a:gd name="T4" fmla="*/ 683615 w 1053885"/>
                <a:gd name="T5" fmla="*/ 55824 h 216977"/>
                <a:gd name="T6" fmla="*/ 1053885 w 1053885"/>
                <a:gd name="T7" fmla="*/ 0 h 216977"/>
                <a:gd name="T8" fmla="*/ 0 60000 65536"/>
                <a:gd name="T9" fmla="*/ 0 60000 65536"/>
                <a:gd name="T10" fmla="*/ 0 60000 65536"/>
                <a:gd name="T11" fmla="*/ 0 60000 65536"/>
                <a:gd name="T12" fmla="*/ 0 w 1053885"/>
                <a:gd name="T13" fmla="*/ 0 h 216977"/>
                <a:gd name="T14" fmla="*/ 1053885 w 1053885"/>
                <a:gd name="T15" fmla="*/ 216977 h 216977"/>
              </a:gdLst>
              <a:ahLst/>
              <a:cxnLst>
                <a:cxn ang="T8">
                  <a:pos x="T0" y="T1"/>
                </a:cxn>
                <a:cxn ang="T9">
                  <a:pos x="T2" y="T3"/>
                </a:cxn>
                <a:cxn ang="T10">
                  <a:pos x="T4" y="T5"/>
                </a:cxn>
                <a:cxn ang="T11">
                  <a:pos x="T6" y="T7"/>
                </a:cxn>
              </a:cxnLst>
              <a:rect l="T12" t="T13" r="T14" b="T15"/>
              <a:pathLst>
                <a:path w="1053885" h="216977">
                  <a:moveTo>
                    <a:pt x="0" y="216977"/>
                  </a:moveTo>
                  <a:cubicBezTo>
                    <a:pt x="74908" y="199541"/>
                    <a:pt x="256297" y="146255"/>
                    <a:pt x="370233" y="119396"/>
                  </a:cubicBezTo>
                  <a:cubicBezTo>
                    <a:pt x="484169" y="92537"/>
                    <a:pt x="569673" y="75723"/>
                    <a:pt x="683615" y="55824"/>
                  </a:cubicBezTo>
                  <a:cubicBezTo>
                    <a:pt x="797557" y="35925"/>
                    <a:pt x="873717" y="25185"/>
                    <a:pt x="1053885" y="0"/>
                  </a:cubicBezTo>
                </a:path>
              </a:pathLst>
            </a:custGeom>
            <a:noFill/>
            <a:ln w="6350">
              <a:solidFill>
                <a:srgbClr val="0070C0"/>
              </a:solidFill>
              <a:miter lim="800000"/>
              <a:headEnd/>
              <a:tailEnd/>
            </a:ln>
          </p:spPr>
          <p:txBody>
            <a:bodyPr anchor="ctr"/>
            <a:lstStyle/>
            <a:p>
              <a:endParaRPr lang="ja-JP" altLang="en-US"/>
            </a:p>
          </p:txBody>
        </p:sp>
        <p:sp>
          <p:nvSpPr>
            <p:cNvPr id="11397" name="フリーフォーム 399"/>
            <p:cNvSpPr>
              <a:spLocks/>
            </p:cNvSpPr>
            <p:nvPr/>
          </p:nvSpPr>
          <p:spPr bwMode="auto">
            <a:xfrm>
              <a:off x="5393410" y="5974596"/>
              <a:ext cx="1092631" cy="68005"/>
            </a:xfrm>
            <a:custGeom>
              <a:avLst/>
              <a:gdLst>
                <a:gd name="T0" fmla="*/ 0 w 1092631"/>
                <a:gd name="T1" fmla="*/ 0 h 68005"/>
                <a:gd name="T2" fmla="*/ 224726 w 1092631"/>
                <a:gd name="T3" fmla="*/ 46495 h 68005"/>
                <a:gd name="T4" fmla="*/ 615966 w 1092631"/>
                <a:gd name="T5" fmla="*/ 67905 h 68005"/>
                <a:gd name="T6" fmla="*/ 1092631 w 1092631"/>
                <a:gd name="T7" fmla="*/ 38745 h 68005"/>
                <a:gd name="T8" fmla="*/ 0 60000 65536"/>
                <a:gd name="T9" fmla="*/ 0 60000 65536"/>
                <a:gd name="T10" fmla="*/ 0 60000 65536"/>
                <a:gd name="T11" fmla="*/ 0 60000 65536"/>
                <a:gd name="T12" fmla="*/ 0 w 1092631"/>
                <a:gd name="T13" fmla="*/ 0 h 68005"/>
                <a:gd name="T14" fmla="*/ 1092631 w 1092631"/>
                <a:gd name="T15" fmla="*/ 68005 h 68005"/>
              </a:gdLst>
              <a:ahLst/>
              <a:cxnLst>
                <a:cxn ang="T8">
                  <a:pos x="T0" y="T1"/>
                </a:cxn>
                <a:cxn ang="T9">
                  <a:pos x="T2" y="T3"/>
                </a:cxn>
                <a:cxn ang="T10">
                  <a:pos x="T4" y="T5"/>
                </a:cxn>
                <a:cxn ang="T11">
                  <a:pos x="T6" y="T7"/>
                </a:cxn>
              </a:cxnLst>
              <a:rect l="T12" t="T13" r="T14" b="T15"/>
              <a:pathLst>
                <a:path w="1092631" h="68005">
                  <a:moveTo>
                    <a:pt x="0" y="0"/>
                  </a:moveTo>
                  <a:cubicBezTo>
                    <a:pt x="74909" y="15498"/>
                    <a:pt x="122065" y="35178"/>
                    <a:pt x="224726" y="46495"/>
                  </a:cubicBezTo>
                  <a:cubicBezTo>
                    <a:pt x="327387" y="57813"/>
                    <a:pt x="471315" y="69197"/>
                    <a:pt x="615966" y="67905"/>
                  </a:cubicBezTo>
                  <a:cubicBezTo>
                    <a:pt x="760617" y="66613"/>
                    <a:pt x="835617" y="61346"/>
                    <a:pt x="1092631" y="38745"/>
                  </a:cubicBezTo>
                </a:path>
              </a:pathLst>
            </a:custGeom>
            <a:noFill/>
            <a:ln w="6350">
              <a:solidFill>
                <a:srgbClr val="0070C0"/>
              </a:solidFill>
              <a:miter lim="800000"/>
              <a:headEnd/>
              <a:tailEnd/>
            </a:ln>
          </p:spPr>
          <p:txBody>
            <a:bodyPr anchor="ctr"/>
            <a:lstStyle/>
            <a:p>
              <a:endParaRPr lang="ja-JP" altLang="en-US"/>
            </a:p>
          </p:txBody>
        </p:sp>
        <p:sp>
          <p:nvSpPr>
            <p:cNvPr id="11398" name="Line 506"/>
            <p:cNvSpPr>
              <a:spLocks noChangeShapeType="1"/>
            </p:cNvSpPr>
            <p:nvPr/>
          </p:nvSpPr>
          <p:spPr bwMode="auto">
            <a:xfrm>
              <a:off x="5366278" y="5975722"/>
              <a:ext cx="121750" cy="54792"/>
            </a:xfrm>
            <a:prstGeom prst="line">
              <a:avLst/>
            </a:prstGeom>
            <a:noFill/>
            <a:ln w="25400">
              <a:solidFill>
                <a:srgbClr val="006600"/>
              </a:solidFill>
              <a:round/>
              <a:headEnd/>
              <a:tailEnd/>
            </a:ln>
          </p:spPr>
          <p:txBody>
            <a:bodyPr lIns="0" tIns="0" rIns="0" bIns="0">
              <a:spAutoFit/>
            </a:bodyPr>
            <a:lstStyle/>
            <a:p>
              <a:endParaRPr lang="ja-JP" altLang="en-US"/>
            </a:p>
          </p:txBody>
        </p:sp>
        <p:sp>
          <p:nvSpPr>
            <p:cNvPr id="11399" name="円/楕円 401"/>
            <p:cNvSpPr>
              <a:spLocks noChangeArrowheads="1"/>
            </p:cNvSpPr>
            <p:nvPr/>
          </p:nvSpPr>
          <p:spPr bwMode="auto">
            <a:xfrm>
              <a:off x="5436097" y="5976664"/>
              <a:ext cx="108012" cy="108012"/>
            </a:xfrm>
            <a:prstGeom prst="ellipse">
              <a:avLst/>
            </a:prstGeom>
            <a:solidFill>
              <a:srgbClr val="CCFFCC"/>
            </a:solidFill>
            <a:ln w="9525">
              <a:solidFill>
                <a:srgbClr val="006600"/>
              </a:solidFill>
              <a:miter lim="800000"/>
              <a:headEnd/>
              <a:tailEnd/>
            </a:ln>
          </p:spPr>
          <p:txBody>
            <a:bodyPr wrap="none" anchor="ctr"/>
            <a:lstStyle/>
            <a:p>
              <a:endParaRPr lang="ja-JP" altLang="en-US" sz="1800">
                <a:solidFill>
                  <a:srgbClr val="333333"/>
                </a:solidFill>
                <a:latin typeface="Arial" charset="0"/>
                <a:cs typeface="Arial" charset="0"/>
              </a:endParaRPr>
            </a:p>
          </p:txBody>
        </p:sp>
        <p:sp>
          <p:nvSpPr>
            <p:cNvPr id="403" name="Oval 622"/>
            <p:cNvSpPr>
              <a:spLocks noChangeArrowheads="1"/>
            </p:cNvSpPr>
            <p:nvPr/>
          </p:nvSpPr>
          <p:spPr bwMode="auto">
            <a:xfrm>
              <a:off x="5292267" y="5889055"/>
              <a:ext cx="142490" cy="142527"/>
            </a:xfrm>
            <a:prstGeom prst="ellipse">
              <a:avLst/>
            </a:prstGeom>
            <a:solidFill>
              <a:schemeClr val="accent1">
                <a:lumMod val="75000"/>
              </a:schemeClr>
            </a:solidFill>
            <a:ln w="9525">
              <a:solidFill>
                <a:srgbClr val="2F5E8D"/>
              </a:solidFill>
              <a:round/>
              <a:headEnd/>
              <a:tailEnd/>
            </a:ln>
            <a:effectLst/>
          </p:spPr>
          <p:txBody>
            <a:bodyPr lIns="0" tIns="0" rIns="0" bIns="0" anchor="ctr">
              <a:spAutoFit/>
            </a:bodyPr>
            <a:lstStyle/>
            <a:p>
              <a:pPr fontAlgn="auto">
                <a:spcBef>
                  <a:spcPts val="0"/>
                </a:spcBef>
                <a:spcAft>
                  <a:spcPts val="0"/>
                </a:spcAft>
                <a:defRPr/>
              </a:pPr>
              <a:endParaRPr lang="ja-JP" altLang="en-US">
                <a:ea typeface="+mn-ea"/>
                <a:cs typeface="Arial" pitchFamily="34" charset="0"/>
              </a:endParaRPr>
            </a:p>
          </p:txBody>
        </p:sp>
      </p:grpSp>
      <p:cxnSp>
        <p:nvCxnSpPr>
          <p:cNvPr id="3" name="直線コネクタ 2"/>
          <p:cNvCxnSpPr/>
          <p:nvPr/>
        </p:nvCxnSpPr>
        <p:spPr>
          <a:xfrm>
            <a:off x="3444875" y="2316163"/>
            <a:ext cx="1127125" cy="0"/>
          </a:xfrm>
          <a:prstGeom prst="line">
            <a:avLst/>
          </a:prstGeom>
          <a:ln w="101600">
            <a:solidFill>
              <a:srgbClr val="A6A452"/>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 name="カギ線コネクタ 4"/>
          <p:cNvCxnSpPr/>
          <p:nvPr/>
        </p:nvCxnSpPr>
        <p:spPr>
          <a:xfrm flipV="1">
            <a:off x="3887788" y="3357563"/>
            <a:ext cx="754062" cy="1981200"/>
          </a:xfrm>
          <a:prstGeom prst="bentConnector3">
            <a:avLst>
              <a:gd name="adj1" fmla="val 50000"/>
            </a:avLst>
          </a:prstGeom>
          <a:ln w="101600">
            <a:solidFill>
              <a:srgbClr val="D28C00"/>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3076" name="Text Box 2"/>
          <p:cNvSpPr txBox="1">
            <a:spLocks noChangeArrowheads="1"/>
          </p:cNvSpPr>
          <p:nvPr/>
        </p:nvSpPr>
        <p:spPr bwMode="auto">
          <a:xfrm>
            <a:off x="747713" y="0"/>
            <a:ext cx="8037512" cy="554038"/>
          </a:xfrm>
          <a:prstGeom prst="rect">
            <a:avLst/>
          </a:prstGeom>
          <a:noFill/>
          <a:ln w="9525">
            <a:noFill/>
            <a:miter lim="800000"/>
            <a:headEnd/>
            <a:tailEnd/>
          </a:ln>
        </p:spPr>
        <p:txBody>
          <a:bodyPr wrap="none" lIns="0" tIns="43629" rIns="0" bIns="43192" anchor="ctr" anchorCtr="1"/>
          <a:lstStyle/>
          <a:p>
            <a:pPr algn="ctr" defTabSz="873125" fontAlgn="auto">
              <a:spcBef>
                <a:spcPct val="50000"/>
              </a:spcBef>
              <a:spcAft>
                <a:spcPts val="0"/>
              </a:spcAft>
              <a:defRPr/>
            </a:pPr>
            <a:r>
              <a:rPr lang="en-US" altLang="ja-JP" sz="2800" dirty="0">
                <a:latin typeface="+mj-ea"/>
                <a:ea typeface="+mj-ea"/>
              </a:rPr>
              <a:t>SINET4</a:t>
            </a:r>
            <a:r>
              <a:rPr lang="ja-JP" altLang="en-US" sz="2800" dirty="0">
                <a:latin typeface="+mj-ea"/>
                <a:ea typeface="+mj-ea"/>
              </a:rPr>
              <a:t>から</a:t>
            </a:r>
            <a:r>
              <a:rPr lang="en-US" altLang="ja-JP" sz="2800" dirty="0">
                <a:latin typeface="+mj-ea"/>
                <a:ea typeface="+mj-ea"/>
              </a:rPr>
              <a:t>SINET5</a:t>
            </a:r>
            <a:r>
              <a:rPr lang="ja-JP" altLang="en-US" sz="2800" dirty="0">
                <a:latin typeface="+mj-ea"/>
                <a:ea typeface="+mj-ea"/>
              </a:rPr>
              <a:t>へ</a:t>
            </a:r>
            <a:endParaRPr lang="en-US" altLang="ja-JP" sz="2800" dirty="0">
              <a:latin typeface="+mj-ea"/>
              <a:ea typeface="+mj-ea"/>
            </a:endParaRPr>
          </a:p>
        </p:txBody>
      </p:sp>
      <p:sp>
        <p:nvSpPr>
          <p:cNvPr id="21" name="AutoShape 47"/>
          <p:cNvSpPr>
            <a:spLocks noChangeArrowheads="1"/>
          </p:cNvSpPr>
          <p:nvPr/>
        </p:nvSpPr>
        <p:spPr bwMode="auto">
          <a:xfrm>
            <a:off x="204788" y="823913"/>
            <a:ext cx="8688387" cy="625475"/>
          </a:xfrm>
          <a:prstGeom prst="roundRect">
            <a:avLst>
              <a:gd name="adj" fmla="val 3750"/>
            </a:avLst>
          </a:prstGeom>
          <a:solidFill>
            <a:srgbClr val="EBF6F9"/>
          </a:solidFill>
          <a:ln w="19050">
            <a:solidFill>
              <a:schemeClr val="tx1"/>
            </a:solidFill>
            <a:round/>
            <a:headEnd/>
            <a:tailEnd/>
          </a:ln>
        </p:spPr>
        <p:txBody>
          <a:bodyPr lIns="108000" tIns="72000" rIns="108000" bIns="72000" anchor="ctr"/>
          <a:lstStyle/>
          <a:p>
            <a:pPr defTabSz="873125" fontAlgn="auto">
              <a:spcBef>
                <a:spcPts val="0"/>
              </a:spcBef>
              <a:spcAft>
                <a:spcPts val="0"/>
              </a:spcAft>
              <a:defRPr/>
            </a:pPr>
            <a:r>
              <a:rPr lang="en-US" altLang="ja-JP" dirty="0">
                <a:latin typeface="Arial Black" panose="020B0A04020102020204" pitchFamily="34" charset="0"/>
                <a:ea typeface="+mj-ea"/>
              </a:rPr>
              <a:t>SINET5</a:t>
            </a:r>
            <a:r>
              <a:rPr lang="ja-JP" altLang="en-US" dirty="0">
                <a:latin typeface="+mj-ea"/>
                <a:ea typeface="+mj-ea"/>
              </a:rPr>
              <a:t>では、①世界最高水準の国内ネットワークの実現、②国際ネットワークの強化、③多様化するニーズに応える情報サービス（クラウド、セキュリティ、学術情報流通）の強化、を計画している。</a:t>
            </a:r>
          </a:p>
        </p:txBody>
      </p:sp>
      <p:sp>
        <p:nvSpPr>
          <p:cNvPr id="208" name="Text Box 395"/>
          <p:cNvSpPr txBox="1">
            <a:spLocks noChangeArrowheads="1"/>
          </p:cNvSpPr>
          <p:nvPr/>
        </p:nvSpPr>
        <p:spPr bwMode="auto">
          <a:xfrm>
            <a:off x="900113" y="3824288"/>
            <a:ext cx="788987" cy="184150"/>
          </a:xfrm>
          <a:prstGeom prst="rect">
            <a:avLst/>
          </a:prstGeom>
          <a:noFill/>
          <a:ln w="9525">
            <a:noFill/>
            <a:miter lim="800000"/>
            <a:headEnd/>
            <a:tailEnd/>
          </a:ln>
        </p:spPr>
        <p:txBody>
          <a:bodyPr wrap="none" tIns="0" bIns="0" anchor="ctr">
            <a:spAutoFit/>
          </a:bodyPr>
          <a:lstStyle/>
          <a:p>
            <a:pPr fontAlgn="auto">
              <a:spcBef>
                <a:spcPts val="0"/>
              </a:spcBef>
              <a:spcAft>
                <a:spcPts val="0"/>
              </a:spcAft>
              <a:defRPr/>
            </a:pPr>
            <a:r>
              <a:rPr lang="ja-JP" altLang="en-US" sz="1200" dirty="0">
                <a:latin typeface="+mj-ea"/>
                <a:ea typeface="+mj-ea"/>
              </a:rPr>
              <a:t>：</a:t>
            </a:r>
            <a:r>
              <a:rPr lang="en-US" altLang="ja-JP" sz="1200" dirty="0">
                <a:latin typeface="+mj-ea"/>
                <a:ea typeface="+mj-ea"/>
              </a:rPr>
              <a:t>2.4Gbps</a:t>
            </a:r>
            <a:endParaRPr lang="ja-JP" altLang="en-US" sz="1200" dirty="0">
              <a:latin typeface="+mj-ea"/>
              <a:ea typeface="+mj-ea"/>
            </a:endParaRPr>
          </a:p>
        </p:txBody>
      </p:sp>
      <p:sp>
        <p:nvSpPr>
          <p:cNvPr id="209" name="Line 233"/>
          <p:cNvSpPr>
            <a:spLocks noChangeShapeType="1"/>
          </p:cNvSpPr>
          <p:nvPr/>
        </p:nvSpPr>
        <p:spPr bwMode="auto">
          <a:xfrm flipV="1">
            <a:off x="539750" y="3500438"/>
            <a:ext cx="336550" cy="0"/>
          </a:xfrm>
          <a:prstGeom prst="line">
            <a:avLst/>
          </a:prstGeom>
          <a:noFill/>
          <a:ln w="25400">
            <a:solidFill>
              <a:srgbClr val="32669A"/>
            </a:solidFill>
            <a:round/>
            <a:headEnd/>
            <a:tailEnd/>
          </a:ln>
        </p:spPr>
        <p:txBody>
          <a:bodyPr>
            <a:spAutoFit/>
          </a:bodyPr>
          <a:lstStyle/>
          <a:p>
            <a:pPr fontAlgn="auto">
              <a:spcBef>
                <a:spcPts val="0"/>
              </a:spcBef>
              <a:spcAft>
                <a:spcPts val="0"/>
              </a:spcAft>
              <a:defRPr/>
            </a:pPr>
            <a:endParaRPr lang="ja-JP" altLang="en-US" dirty="0">
              <a:latin typeface="+mj-ea"/>
              <a:ea typeface="+mj-ea"/>
            </a:endParaRPr>
          </a:p>
        </p:txBody>
      </p:sp>
      <p:sp>
        <p:nvSpPr>
          <p:cNvPr id="210" name="Text Box 395"/>
          <p:cNvSpPr txBox="1">
            <a:spLocks noChangeArrowheads="1"/>
          </p:cNvSpPr>
          <p:nvPr/>
        </p:nvSpPr>
        <p:spPr bwMode="auto">
          <a:xfrm>
            <a:off x="900113" y="3392488"/>
            <a:ext cx="755650" cy="184150"/>
          </a:xfrm>
          <a:prstGeom prst="rect">
            <a:avLst/>
          </a:prstGeom>
          <a:noFill/>
          <a:ln w="9525">
            <a:noFill/>
            <a:miter lim="800000"/>
            <a:headEnd/>
            <a:tailEnd/>
          </a:ln>
        </p:spPr>
        <p:txBody>
          <a:bodyPr wrap="none" tIns="0" bIns="0" anchor="ctr">
            <a:spAutoFit/>
          </a:bodyPr>
          <a:lstStyle/>
          <a:p>
            <a:pPr fontAlgn="auto">
              <a:spcBef>
                <a:spcPts val="0"/>
              </a:spcBef>
              <a:spcAft>
                <a:spcPts val="0"/>
              </a:spcAft>
              <a:defRPr/>
            </a:pPr>
            <a:r>
              <a:rPr lang="ja-JP" altLang="en-US" sz="1200" dirty="0">
                <a:latin typeface="+mj-ea"/>
                <a:ea typeface="+mj-ea"/>
              </a:rPr>
              <a:t>：</a:t>
            </a:r>
            <a:r>
              <a:rPr lang="en-US" altLang="ja-JP" sz="1200" dirty="0">
                <a:latin typeface="+mj-ea"/>
                <a:ea typeface="+mj-ea"/>
              </a:rPr>
              <a:t>40Gbps</a:t>
            </a:r>
            <a:endParaRPr lang="ja-JP" altLang="en-US" sz="1200" dirty="0">
              <a:latin typeface="+mj-ea"/>
              <a:ea typeface="+mj-ea"/>
            </a:endParaRPr>
          </a:p>
        </p:txBody>
      </p:sp>
      <p:sp>
        <p:nvSpPr>
          <p:cNvPr id="211" name="Line 233"/>
          <p:cNvSpPr>
            <a:spLocks noChangeShapeType="1"/>
          </p:cNvSpPr>
          <p:nvPr/>
        </p:nvSpPr>
        <p:spPr bwMode="auto">
          <a:xfrm flipV="1">
            <a:off x="539750" y="3716338"/>
            <a:ext cx="336550" cy="0"/>
          </a:xfrm>
          <a:prstGeom prst="line">
            <a:avLst/>
          </a:prstGeom>
          <a:noFill/>
          <a:ln w="6350">
            <a:solidFill>
              <a:srgbClr val="32669A"/>
            </a:solidFill>
            <a:round/>
            <a:headEnd/>
            <a:tailEnd/>
          </a:ln>
        </p:spPr>
        <p:txBody>
          <a:bodyPr>
            <a:spAutoFit/>
          </a:bodyPr>
          <a:lstStyle/>
          <a:p>
            <a:pPr fontAlgn="auto">
              <a:spcBef>
                <a:spcPts val="0"/>
              </a:spcBef>
              <a:spcAft>
                <a:spcPts val="0"/>
              </a:spcAft>
              <a:defRPr/>
            </a:pPr>
            <a:endParaRPr lang="ja-JP" altLang="en-US" dirty="0">
              <a:latin typeface="+mj-ea"/>
              <a:ea typeface="+mj-ea"/>
            </a:endParaRPr>
          </a:p>
        </p:txBody>
      </p:sp>
      <p:sp>
        <p:nvSpPr>
          <p:cNvPr id="212" name="Text Box 395"/>
          <p:cNvSpPr txBox="1">
            <a:spLocks noChangeArrowheads="1"/>
          </p:cNvSpPr>
          <p:nvPr/>
        </p:nvSpPr>
        <p:spPr bwMode="auto">
          <a:xfrm>
            <a:off x="900113" y="3608388"/>
            <a:ext cx="755650" cy="184150"/>
          </a:xfrm>
          <a:prstGeom prst="rect">
            <a:avLst/>
          </a:prstGeom>
          <a:noFill/>
          <a:ln w="9525">
            <a:noFill/>
            <a:miter lim="800000"/>
            <a:headEnd/>
            <a:tailEnd/>
          </a:ln>
        </p:spPr>
        <p:txBody>
          <a:bodyPr wrap="none" tIns="0" bIns="0" anchor="ctr">
            <a:spAutoFit/>
          </a:bodyPr>
          <a:lstStyle/>
          <a:p>
            <a:pPr fontAlgn="auto">
              <a:spcBef>
                <a:spcPts val="0"/>
              </a:spcBef>
              <a:spcAft>
                <a:spcPts val="0"/>
              </a:spcAft>
              <a:defRPr/>
            </a:pPr>
            <a:r>
              <a:rPr lang="ja-JP" altLang="en-US" sz="1200" dirty="0">
                <a:latin typeface="+mj-ea"/>
                <a:ea typeface="+mj-ea"/>
              </a:rPr>
              <a:t>：</a:t>
            </a:r>
            <a:r>
              <a:rPr lang="en-US" altLang="ja-JP" sz="1200" dirty="0">
                <a:latin typeface="+mj-ea"/>
                <a:ea typeface="+mj-ea"/>
              </a:rPr>
              <a:t>10Gbps</a:t>
            </a:r>
            <a:endParaRPr lang="ja-JP" altLang="en-US" sz="1200" dirty="0">
              <a:latin typeface="+mj-ea"/>
              <a:ea typeface="+mj-ea"/>
            </a:endParaRPr>
          </a:p>
        </p:txBody>
      </p:sp>
      <p:sp>
        <p:nvSpPr>
          <p:cNvPr id="213" name="Line 233"/>
          <p:cNvSpPr>
            <a:spLocks noChangeShapeType="1"/>
          </p:cNvSpPr>
          <p:nvPr/>
        </p:nvSpPr>
        <p:spPr bwMode="auto">
          <a:xfrm flipV="1">
            <a:off x="539750" y="3897313"/>
            <a:ext cx="336550" cy="0"/>
          </a:xfrm>
          <a:prstGeom prst="line">
            <a:avLst/>
          </a:prstGeom>
          <a:noFill/>
          <a:ln w="1651">
            <a:solidFill>
              <a:srgbClr val="32669A"/>
            </a:solidFill>
            <a:round/>
            <a:headEnd/>
            <a:tailEnd/>
          </a:ln>
        </p:spPr>
        <p:txBody>
          <a:bodyPr>
            <a:spAutoFit/>
          </a:bodyPr>
          <a:lstStyle/>
          <a:p>
            <a:pPr fontAlgn="auto">
              <a:spcBef>
                <a:spcPts val="0"/>
              </a:spcBef>
              <a:spcAft>
                <a:spcPts val="0"/>
              </a:spcAft>
              <a:defRPr/>
            </a:pPr>
            <a:endParaRPr lang="ja-JP" altLang="en-US" dirty="0">
              <a:latin typeface="+mj-ea"/>
              <a:ea typeface="+mj-ea"/>
            </a:endParaRPr>
          </a:p>
        </p:txBody>
      </p:sp>
      <p:sp>
        <p:nvSpPr>
          <p:cNvPr id="214" name="テキスト ボックス 213"/>
          <p:cNvSpPr txBox="1"/>
          <p:nvPr/>
        </p:nvSpPr>
        <p:spPr bwMode="auto">
          <a:xfrm>
            <a:off x="1520825" y="4449763"/>
            <a:ext cx="606425" cy="277812"/>
          </a:xfrm>
          <a:prstGeom prst="rect">
            <a:avLst/>
          </a:prstGeom>
          <a:noFill/>
          <a:ln w="9525">
            <a:noFill/>
            <a:miter lim="800000"/>
            <a:headEnd/>
            <a:tailEnd/>
          </a:ln>
        </p:spPr>
        <p:txBody>
          <a:bodyPr wrap="none">
            <a:spAutoFit/>
          </a:bodyPr>
          <a:lstStyle/>
          <a:p>
            <a:pPr fontAlgn="auto">
              <a:spcBef>
                <a:spcPts val="0"/>
              </a:spcBef>
              <a:spcAft>
                <a:spcPts val="0"/>
              </a:spcAft>
              <a:defRPr/>
            </a:pPr>
            <a:r>
              <a:rPr lang="ja-JP" altLang="en-US" sz="1200" dirty="0">
                <a:latin typeface="+mj-ea"/>
                <a:ea typeface="+mj-ea"/>
              </a:rPr>
              <a:t>アジア</a:t>
            </a:r>
          </a:p>
        </p:txBody>
      </p:sp>
      <p:sp>
        <p:nvSpPr>
          <p:cNvPr id="215" name="テキスト ボックス 214"/>
          <p:cNvSpPr txBox="1"/>
          <p:nvPr/>
        </p:nvSpPr>
        <p:spPr bwMode="auto">
          <a:xfrm>
            <a:off x="3262313" y="4148138"/>
            <a:ext cx="877887" cy="277812"/>
          </a:xfrm>
          <a:prstGeom prst="rect">
            <a:avLst/>
          </a:prstGeom>
          <a:noFill/>
          <a:ln w="9525">
            <a:noFill/>
            <a:miter lim="800000"/>
            <a:headEnd/>
            <a:tailEnd/>
          </a:ln>
        </p:spPr>
        <p:txBody>
          <a:bodyPr wrap="none">
            <a:spAutoFit/>
          </a:bodyPr>
          <a:lstStyle/>
          <a:p>
            <a:pPr fontAlgn="auto">
              <a:spcBef>
                <a:spcPts val="0"/>
              </a:spcBef>
              <a:spcAft>
                <a:spcPts val="0"/>
              </a:spcAft>
              <a:defRPr/>
            </a:pPr>
            <a:r>
              <a:rPr lang="ja-JP" altLang="en-US" sz="1200" dirty="0">
                <a:latin typeface="+mj-ea"/>
                <a:ea typeface="+mj-ea"/>
              </a:rPr>
              <a:t>米国・欧州</a:t>
            </a:r>
          </a:p>
        </p:txBody>
      </p:sp>
      <p:sp>
        <p:nvSpPr>
          <p:cNvPr id="216" name="正方形/長方形 215"/>
          <p:cNvSpPr/>
          <p:nvPr/>
        </p:nvSpPr>
        <p:spPr>
          <a:xfrm>
            <a:off x="215900" y="2046288"/>
            <a:ext cx="3228975" cy="1069975"/>
          </a:xfrm>
          <a:prstGeom prst="rect">
            <a:avLst/>
          </a:prstGeom>
          <a:solidFill>
            <a:srgbClr val="FFFFCC"/>
          </a:solidFill>
          <a:ln>
            <a:solidFill>
              <a:schemeClr val="tx1"/>
            </a:solidFill>
          </a:ln>
        </p:spPr>
        <p:txBody>
          <a:bodyPr rIns="36000">
            <a:spAutoFit/>
          </a:bodyPr>
          <a:lstStyle/>
          <a:p>
            <a:pPr marL="266700" indent="-266700" fontAlgn="auto">
              <a:spcBef>
                <a:spcPts val="300"/>
              </a:spcBef>
              <a:spcAft>
                <a:spcPts val="0"/>
              </a:spcAft>
              <a:defRPr/>
            </a:pPr>
            <a:r>
              <a:rPr lang="ja-JP" altLang="en-US" sz="1400" dirty="0">
                <a:latin typeface="+mj-ea"/>
                <a:ea typeface="+mj-ea"/>
              </a:rPr>
              <a:t>①日本縦断の</a:t>
            </a:r>
            <a:r>
              <a:rPr lang="en-US" altLang="ja-JP" sz="1400" dirty="0">
                <a:latin typeface="+mj-ea"/>
                <a:ea typeface="+mj-ea"/>
              </a:rPr>
              <a:t>40Gbps</a:t>
            </a:r>
            <a:r>
              <a:rPr lang="ja-JP" altLang="en-US" sz="1400" dirty="0">
                <a:latin typeface="+mj-ea"/>
                <a:ea typeface="+mj-ea"/>
              </a:rPr>
              <a:t>回線</a:t>
            </a:r>
            <a:endParaRPr lang="en-US" altLang="ja-JP" sz="1400" dirty="0">
              <a:latin typeface="+mj-ea"/>
              <a:ea typeface="+mj-ea"/>
            </a:endParaRPr>
          </a:p>
          <a:p>
            <a:pPr marL="266700" indent="-266700" fontAlgn="auto">
              <a:spcBef>
                <a:spcPts val="300"/>
              </a:spcBef>
              <a:spcAft>
                <a:spcPts val="0"/>
              </a:spcAft>
              <a:defRPr/>
            </a:pPr>
            <a:r>
              <a:rPr lang="ja-JP" altLang="en-US" sz="1400" dirty="0">
                <a:latin typeface="+mj-ea"/>
                <a:ea typeface="+mj-ea"/>
              </a:rPr>
              <a:t>②</a:t>
            </a:r>
            <a:r>
              <a:rPr lang="en-US" altLang="ja-JP" sz="1400" dirty="0">
                <a:latin typeface="+mj-ea"/>
                <a:ea typeface="+mj-ea"/>
              </a:rPr>
              <a:t>10Gbps×4</a:t>
            </a:r>
            <a:r>
              <a:rPr lang="ja-JP" altLang="en-US" sz="1400" dirty="0">
                <a:latin typeface="+mj-ea"/>
                <a:ea typeface="+mj-ea"/>
              </a:rPr>
              <a:t>の国際回線</a:t>
            </a:r>
            <a:endParaRPr lang="en-US" altLang="ja-JP" sz="1400" dirty="0">
              <a:latin typeface="+mj-ea"/>
              <a:ea typeface="+mj-ea"/>
            </a:endParaRPr>
          </a:p>
          <a:p>
            <a:pPr marL="266700" indent="-266700" fontAlgn="auto">
              <a:spcBef>
                <a:spcPts val="300"/>
              </a:spcBef>
              <a:spcAft>
                <a:spcPts val="0"/>
              </a:spcAft>
              <a:defRPr/>
            </a:pPr>
            <a:r>
              <a:rPr lang="ja-JP" altLang="en-US" sz="1400" dirty="0">
                <a:latin typeface="+mj-ea"/>
                <a:ea typeface="+mj-ea"/>
              </a:rPr>
              <a:t>③共同研究のための</a:t>
            </a:r>
            <a:r>
              <a:rPr lang="en-US" altLang="ja-JP" sz="1400" dirty="0">
                <a:latin typeface="+mj-ea"/>
                <a:ea typeface="+mj-ea"/>
              </a:rPr>
              <a:t>VPN</a:t>
            </a:r>
            <a:r>
              <a:rPr lang="en-US" altLang="ja-JP" sz="1400" baseline="30000" dirty="0">
                <a:latin typeface="+mj-ea"/>
                <a:ea typeface="+mj-ea"/>
              </a:rPr>
              <a:t>*</a:t>
            </a:r>
            <a:r>
              <a:rPr lang="ja-JP" altLang="en-US" sz="1400" dirty="0">
                <a:latin typeface="+mj-ea"/>
                <a:ea typeface="+mj-ea"/>
              </a:rPr>
              <a:t>サービス等</a:t>
            </a:r>
            <a:endParaRPr lang="en-US" altLang="ja-JP" sz="1400" dirty="0">
              <a:latin typeface="+mj-ea"/>
              <a:ea typeface="+mj-ea"/>
            </a:endParaRPr>
          </a:p>
          <a:p>
            <a:pPr marL="266700" indent="-266700" fontAlgn="auto">
              <a:spcBef>
                <a:spcPts val="300"/>
              </a:spcBef>
              <a:spcAft>
                <a:spcPts val="0"/>
              </a:spcAft>
              <a:defRPr/>
            </a:pPr>
            <a:r>
              <a:rPr lang="ja-JP" altLang="en-US" sz="1400" dirty="0">
                <a:latin typeface="+mj-ea"/>
                <a:ea typeface="+mj-ea"/>
              </a:rPr>
              <a:t>☆東日本大震災にも耐えた高信頼性</a:t>
            </a:r>
            <a:endParaRPr lang="en-US" altLang="ja-JP" sz="1400" dirty="0">
              <a:latin typeface="+mj-ea"/>
              <a:ea typeface="+mj-ea"/>
            </a:endParaRPr>
          </a:p>
        </p:txBody>
      </p:sp>
      <p:sp>
        <p:nvSpPr>
          <p:cNvPr id="220" name="テキスト ボックス 219"/>
          <p:cNvSpPr txBox="1"/>
          <p:nvPr/>
        </p:nvSpPr>
        <p:spPr>
          <a:xfrm>
            <a:off x="215900" y="3182938"/>
            <a:ext cx="2081213" cy="261937"/>
          </a:xfrm>
          <a:prstGeom prst="rect">
            <a:avLst/>
          </a:prstGeom>
          <a:noFill/>
        </p:spPr>
        <p:txBody>
          <a:bodyPr wrap="none">
            <a:spAutoFit/>
          </a:bodyPr>
          <a:lstStyle/>
          <a:p>
            <a:pPr fontAlgn="auto">
              <a:spcBef>
                <a:spcPts val="0"/>
              </a:spcBef>
              <a:spcAft>
                <a:spcPts val="0"/>
              </a:spcAft>
              <a:defRPr/>
            </a:pPr>
            <a:r>
              <a:rPr lang="en-US" altLang="ja-JP" sz="1100" dirty="0">
                <a:latin typeface="+mj-ea"/>
                <a:ea typeface="+mj-ea"/>
                <a:cs typeface="Arial" pitchFamily="34" charset="0"/>
              </a:rPr>
              <a:t>* VPN: Virtual Private Network</a:t>
            </a:r>
            <a:endParaRPr lang="ja-JP" altLang="en-US" sz="1100" dirty="0">
              <a:latin typeface="+mj-ea"/>
              <a:ea typeface="+mj-ea"/>
              <a:cs typeface="Arial" pitchFamily="34" charset="0"/>
            </a:endParaRPr>
          </a:p>
        </p:txBody>
      </p:sp>
      <p:sp>
        <p:nvSpPr>
          <p:cNvPr id="221" name="正方形/長方形 220"/>
          <p:cNvSpPr/>
          <p:nvPr/>
        </p:nvSpPr>
        <p:spPr>
          <a:xfrm>
            <a:off x="0" y="5049838"/>
            <a:ext cx="4140200" cy="1247775"/>
          </a:xfrm>
          <a:prstGeom prst="rect">
            <a:avLst/>
          </a:prstGeom>
          <a:solidFill>
            <a:srgbClr val="FFEDC9"/>
          </a:solidFill>
          <a:ln>
            <a:solidFill>
              <a:schemeClr val="tx1"/>
            </a:solidFill>
          </a:ln>
        </p:spPr>
        <p:txBody>
          <a:bodyPr lIns="90000" tIns="46800" rIns="0" bIns="46800">
            <a:spAutoFit/>
          </a:bodyPr>
          <a:lstStyle>
            <a:defPPr>
              <a:defRPr lang="ja-JP"/>
            </a:defPPr>
            <a:lvl1pPr algn="l" rtl="0" fontAlgn="base">
              <a:spcBef>
                <a:spcPct val="0"/>
              </a:spcBef>
              <a:spcAft>
                <a:spcPct val="0"/>
              </a:spcAft>
              <a:defRPr kumimoji="1" sz="1400" kern="1200">
                <a:solidFill>
                  <a:schemeClr val="tx1"/>
                </a:solidFill>
                <a:latin typeface="HGPｺﾞｼｯｸE" pitchFamily="50" charset="-128"/>
                <a:ea typeface="ＭＳ Ｐゴシック" charset="-128"/>
                <a:cs typeface="+mn-cs"/>
              </a:defRPr>
            </a:lvl1pPr>
            <a:lvl2pPr marL="457200" algn="l" rtl="0" fontAlgn="base">
              <a:spcBef>
                <a:spcPct val="0"/>
              </a:spcBef>
              <a:spcAft>
                <a:spcPct val="0"/>
              </a:spcAft>
              <a:defRPr kumimoji="1" sz="1400" kern="1200">
                <a:solidFill>
                  <a:schemeClr val="tx1"/>
                </a:solidFill>
                <a:latin typeface="HGPｺﾞｼｯｸE" pitchFamily="50" charset="-128"/>
                <a:ea typeface="ＭＳ Ｐゴシック" charset="-128"/>
                <a:cs typeface="+mn-cs"/>
              </a:defRPr>
            </a:lvl2pPr>
            <a:lvl3pPr marL="914400" algn="l" rtl="0" fontAlgn="base">
              <a:spcBef>
                <a:spcPct val="0"/>
              </a:spcBef>
              <a:spcAft>
                <a:spcPct val="0"/>
              </a:spcAft>
              <a:defRPr kumimoji="1" sz="1400" kern="1200">
                <a:solidFill>
                  <a:schemeClr val="tx1"/>
                </a:solidFill>
                <a:latin typeface="HGPｺﾞｼｯｸE" pitchFamily="50" charset="-128"/>
                <a:ea typeface="ＭＳ Ｐゴシック" charset="-128"/>
                <a:cs typeface="+mn-cs"/>
              </a:defRPr>
            </a:lvl3pPr>
            <a:lvl4pPr marL="1371600" algn="l" rtl="0" fontAlgn="base">
              <a:spcBef>
                <a:spcPct val="0"/>
              </a:spcBef>
              <a:spcAft>
                <a:spcPct val="0"/>
              </a:spcAft>
              <a:defRPr kumimoji="1" sz="1400" kern="1200">
                <a:solidFill>
                  <a:schemeClr val="tx1"/>
                </a:solidFill>
                <a:latin typeface="HGPｺﾞｼｯｸE" pitchFamily="50" charset="-128"/>
                <a:ea typeface="ＭＳ Ｐゴシック" charset="-128"/>
                <a:cs typeface="+mn-cs"/>
              </a:defRPr>
            </a:lvl4pPr>
            <a:lvl5pPr marL="1828800" algn="l" rtl="0" fontAlgn="base">
              <a:spcBef>
                <a:spcPct val="0"/>
              </a:spcBef>
              <a:spcAft>
                <a:spcPct val="0"/>
              </a:spcAft>
              <a:defRPr kumimoji="1" sz="1400" kern="1200">
                <a:solidFill>
                  <a:schemeClr val="tx1"/>
                </a:solidFill>
                <a:latin typeface="HGPｺﾞｼｯｸE" pitchFamily="50" charset="-128"/>
                <a:ea typeface="ＭＳ Ｐゴシック" charset="-128"/>
                <a:cs typeface="+mn-cs"/>
              </a:defRPr>
            </a:lvl5pPr>
            <a:lvl6pPr marL="2286000" algn="l" defTabSz="914400" rtl="0" eaLnBrk="1" latinLnBrk="0" hangingPunct="1">
              <a:defRPr kumimoji="1" sz="1400" kern="1200">
                <a:solidFill>
                  <a:schemeClr val="tx1"/>
                </a:solidFill>
                <a:latin typeface="HGPｺﾞｼｯｸE" pitchFamily="50" charset="-128"/>
                <a:ea typeface="ＭＳ Ｐゴシック" charset="-128"/>
                <a:cs typeface="+mn-cs"/>
              </a:defRPr>
            </a:lvl6pPr>
            <a:lvl7pPr marL="2743200" algn="l" defTabSz="914400" rtl="0" eaLnBrk="1" latinLnBrk="0" hangingPunct="1">
              <a:defRPr kumimoji="1" sz="1400" kern="1200">
                <a:solidFill>
                  <a:schemeClr val="tx1"/>
                </a:solidFill>
                <a:latin typeface="HGPｺﾞｼｯｸE" pitchFamily="50" charset="-128"/>
                <a:ea typeface="ＭＳ Ｐゴシック" charset="-128"/>
                <a:cs typeface="+mn-cs"/>
              </a:defRPr>
            </a:lvl7pPr>
            <a:lvl8pPr marL="3200400" algn="l" defTabSz="914400" rtl="0" eaLnBrk="1" latinLnBrk="0" hangingPunct="1">
              <a:defRPr kumimoji="1" sz="1400" kern="1200">
                <a:solidFill>
                  <a:schemeClr val="tx1"/>
                </a:solidFill>
                <a:latin typeface="HGPｺﾞｼｯｸE" pitchFamily="50" charset="-128"/>
                <a:ea typeface="ＭＳ Ｐゴシック" charset="-128"/>
                <a:cs typeface="+mn-cs"/>
              </a:defRPr>
            </a:lvl8pPr>
            <a:lvl9pPr marL="3657600" algn="l" defTabSz="914400" rtl="0" eaLnBrk="1" latinLnBrk="0" hangingPunct="1">
              <a:defRPr kumimoji="1" sz="1400" kern="1200">
                <a:solidFill>
                  <a:schemeClr val="tx1"/>
                </a:solidFill>
                <a:latin typeface="HGPｺﾞｼｯｸE" pitchFamily="50" charset="-128"/>
                <a:ea typeface="ＭＳ Ｐゴシック" charset="-128"/>
                <a:cs typeface="+mn-cs"/>
              </a:defRPr>
            </a:lvl9pPr>
          </a:lstStyle>
          <a:p>
            <a:pPr marL="87313" indent="-87313" defTabSz="714375">
              <a:spcBef>
                <a:spcPts val="300"/>
              </a:spcBef>
              <a:buFont typeface="Arial" pitchFamily="34" charset="0"/>
              <a:buChar char="•"/>
              <a:tabLst>
                <a:tab pos="538163" algn="l"/>
              </a:tabLst>
              <a:defRPr/>
            </a:pPr>
            <a:r>
              <a:rPr lang="ja-JP" altLang="en-US" dirty="0" smtClean="0">
                <a:latin typeface="+mj-ea"/>
                <a:ea typeface="+mj-ea"/>
              </a:rPr>
              <a:t>様々な研究分野が回線高速化を熱望</a:t>
            </a:r>
            <a:endParaRPr lang="en-US" altLang="ja-JP" dirty="0" smtClean="0">
              <a:latin typeface="+mj-ea"/>
              <a:ea typeface="+mj-ea"/>
            </a:endParaRPr>
          </a:p>
          <a:p>
            <a:pPr marL="87313" indent="-87313" defTabSz="714375">
              <a:spcBef>
                <a:spcPts val="300"/>
              </a:spcBef>
              <a:buFont typeface="Arial" pitchFamily="34" charset="0"/>
              <a:buChar char="•"/>
              <a:tabLst>
                <a:tab pos="538163" algn="l"/>
              </a:tabLst>
              <a:defRPr/>
            </a:pPr>
            <a:r>
              <a:rPr lang="ja-JP" altLang="en-US" dirty="0" smtClean="0">
                <a:latin typeface="+mj-ea"/>
                <a:ea typeface="+mj-ea"/>
              </a:rPr>
              <a:t>クラウド化で大学の大量通信データが</a:t>
            </a:r>
            <a:r>
              <a:rPr lang="en-US" altLang="ja-JP" dirty="0" smtClean="0">
                <a:latin typeface="+mj-ea"/>
                <a:ea typeface="+mj-ea"/>
              </a:rPr>
              <a:t>SINET</a:t>
            </a:r>
            <a:r>
              <a:rPr lang="ja-JP" altLang="en-US" dirty="0" smtClean="0">
                <a:latin typeface="+mj-ea"/>
                <a:ea typeface="+mj-ea"/>
              </a:rPr>
              <a:t>へ流入</a:t>
            </a:r>
            <a:endParaRPr lang="en-US" altLang="ja-JP" dirty="0" smtClean="0">
              <a:latin typeface="+mj-ea"/>
              <a:ea typeface="+mj-ea"/>
            </a:endParaRPr>
          </a:p>
          <a:p>
            <a:pPr marL="87313" indent="-87313" defTabSz="714375">
              <a:spcBef>
                <a:spcPts val="300"/>
              </a:spcBef>
              <a:buFont typeface="Arial" pitchFamily="34" charset="0"/>
              <a:buChar char="•"/>
              <a:tabLst>
                <a:tab pos="538163" algn="l"/>
              </a:tabLst>
              <a:defRPr/>
            </a:pPr>
            <a:r>
              <a:rPr lang="ja-JP" altLang="en-US" dirty="0" smtClean="0">
                <a:latin typeface="+mj-ea"/>
                <a:ea typeface="+mj-ea"/>
              </a:rPr>
              <a:t>殆どの先進諸国が</a:t>
            </a:r>
            <a:r>
              <a:rPr lang="en-US" altLang="ja-JP" dirty="0" smtClean="0">
                <a:latin typeface="+mj-ea"/>
                <a:ea typeface="+mj-ea"/>
              </a:rPr>
              <a:t>100Gbps</a:t>
            </a:r>
            <a:r>
              <a:rPr lang="ja-JP" altLang="en-US" dirty="0" smtClean="0">
                <a:latin typeface="+mj-ea"/>
                <a:ea typeface="+mj-ea"/>
              </a:rPr>
              <a:t>回線を導入</a:t>
            </a:r>
            <a:endParaRPr lang="en-US" altLang="ja-JP" dirty="0" smtClean="0">
              <a:latin typeface="+mj-ea"/>
              <a:ea typeface="+mj-ea"/>
            </a:endParaRPr>
          </a:p>
          <a:p>
            <a:pPr marL="92075" indent="-92075" defTabSz="714375">
              <a:spcBef>
                <a:spcPts val="0"/>
              </a:spcBef>
              <a:tabLst>
                <a:tab pos="538163" algn="l"/>
              </a:tabLst>
              <a:defRPr/>
            </a:pPr>
            <a:r>
              <a:rPr lang="ja-JP" altLang="en-US" dirty="0">
                <a:latin typeface="+mj-ea"/>
                <a:ea typeface="+mj-ea"/>
              </a:rPr>
              <a:t>　</a:t>
            </a:r>
            <a:r>
              <a:rPr lang="en-US" altLang="ja-JP" dirty="0" smtClean="0">
                <a:latin typeface="+mj-ea"/>
                <a:ea typeface="+mj-ea"/>
              </a:rPr>
              <a:t>(</a:t>
            </a:r>
            <a:r>
              <a:rPr lang="ja-JP" altLang="en-US" dirty="0" smtClean="0">
                <a:latin typeface="+mj-ea"/>
                <a:ea typeface="+mj-ea"/>
              </a:rPr>
              <a:t>米国：全土導入完了</a:t>
            </a:r>
            <a:r>
              <a:rPr lang="ja-JP" altLang="en-US" dirty="0">
                <a:latin typeface="+mj-ea"/>
                <a:ea typeface="+mj-ea"/>
              </a:rPr>
              <a:t>、</a:t>
            </a:r>
            <a:r>
              <a:rPr lang="ja-JP" altLang="en-US" dirty="0" smtClean="0">
                <a:latin typeface="+mj-ea"/>
                <a:ea typeface="+mj-ea"/>
              </a:rPr>
              <a:t>欧州：導入開始、中国：導入開始、国際：米欧回線で導入開始）</a:t>
            </a:r>
            <a:endParaRPr lang="en-US" altLang="ja-JP" dirty="0" smtClean="0">
              <a:latin typeface="+mj-ea"/>
              <a:ea typeface="+mj-ea"/>
            </a:endParaRPr>
          </a:p>
        </p:txBody>
      </p:sp>
      <p:sp>
        <p:nvSpPr>
          <p:cNvPr id="223" name="ホームベース 222"/>
          <p:cNvSpPr/>
          <p:nvPr/>
        </p:nvSpPr>
        <p:spPr>
          <a:xfrm>
            <a:off x="215900" y="1589088"/>
            <a:ext cx="4302125" cy="328612"/>
          </a:xfrm>
          <a:prstGeom prst="homePlate">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latin typeface="Arial Black" panose="020B0A04020102020204" pitchFamily="34" charset="0"/>
                <a:ea typeface="+mj-ea"/>
              </a:rPr>
              <a:t>SINET4</a:t>
            </a:r>
            <a:r>
              <a:rPr lang="en-US" altLang="ja-JP" dirty="0">
                <a:solidFill>
                  <a:schemeClr val="tx1"/>
                </a:solidFill>
                <a:latin typeface="+mj-ea"/>
                <a:ea typeface="+mj-ea"/>
              </a:rPr>
              <a:t> </a:t>
            </a:r>
            <a:r>
              <a:rPr lang="ja-JP" altLang="en-US" dirty="0">
                <a:solidFill>
                  <a:schemeClr val="tx1"/>
                </a:solidFill>
                <a:latin typeface="+mj-ea"/>
                <a:ea typeface="+mj-ea"/>
              </a:rPr>
              <a:t>（平成</a:t>
            </a:r>
            <a:r>
              <a:rPr lang="en-US" altLang="ja-JP" dirty="0">
                <a:solidFill>
                  <a:schemeClr val="tx1"/>
                </a:solidFill>
                <a:latin typeface="+mj-ea"/>
                <a:ea typeface="+mj-ea"/>
              </a:rPr>
              <a:t>23</a:t>
            </a:r>
            <a:r>
              <a:rPr lang="ja-JP" altLang="en-US" dirty="0">
                <a:solidFill>
                  <a:schemeClr val="tx1"/>
                </a:solidFill>
                <a:latin typeface="+mj-ea"/>
                <a:ea typeface="+mj-ea"/>
              </a:rPr>
              <a:t>～</a:t>
            </a:r>
            <a:r>
              <a:rPr lang="en-US" altLang="ja-JP" dirty="0">
                <a:solidFill>
                  <a:schemeClr val="tx1"/>
                </a:solidFill>
                <a:latin typeface="+mj-ea"/>
                <a:ea typeface="+mj-ea"/>
              </a:rPr>
              <a:t>27</a:t>
            </a:r>
            <a:r>
              <a:rPr lang="ja-JP" altLang="en-US" dirty="0">
                <a:solidFill>
                  <a:schemeClr val="tx1"/>
                </a:solidFill>
                <a:latin typeface="+mj-ea"/>
                <a:ea typeface="+mj-ea"/>
              </a:rPr>
              <a:t>年度）</a:t>
            </a:r>
          </a:p>
        </p:txBody>
      </p:sp>
      <p:sp>
        <p:nvSpPr>
          <p:cNvPr id="226" name="山形 225"/>
          <p:cNvSpPr/>
          <p:nvPr/>
        </p:nvSpPr>
        <p:spPr>
          <a:xfrm>
            <a:off x="4176713" y="1538288"/>
            <a:ext cx="4776787" cy="431800"/>
          </a:xfrm>
          <a:prstGeom prst="chevron">
            <a:avLst/>
          </a:prstGeom>
          <a:solidFill>
            <a:srgbClr val="FFF3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chemeClr val="tx1"/>
                </a:solidFill>
                <a:latin typeface="Arial Black" panose="020B0A04020102020204" pitchFamily="34" charset="0"/>
                <a:ea typeface="+mj-ea"/>
              </a:rPr>
              <a:t>SINET5</a:t>
            </a:r>
            <a:r>
              <a:rPr lang="en-US" altLang="ja-JP" dirty="0">
                <a:solidFill>
                  <a:schemeClr val="tx1"/>
                </a:solidFill>
                <a:latin typeface="+mj-ea"/>
                <a:ea typeface="+mj-ea"/>
              </a:rPr>
              <a:t> </a:t>
            </a:r>
            <a:r>
              <a:rPr lang="ja-JP" altLang="en-US" dirty="0">
                <a:solidFill>
                  <a:schemeClr val="tx1"/>
                </a:solidFill>
                <a:latin typeface="+mj-ea"/>
                <a:ea typeface="+mj-ea"/>
              </a:rPr>
              <a:t>（平成</a:t>
            </a:r>
            <a:r>
              <a:rPr lang="en-US" altLang="ja-JP" dirty="0">
                <a:solidFill>
                  <a:schemeClr val="tx1"/>
                </a:solidFill>
                <a:latin typeface="+mj-ea"/>
                <a:ea typeface="+mj-ea"/>
              </a:rPr>
              <a:t>28</a:t>
            </a:r>
            <a:r>
              <a:rPr lang="ja-JP" altLang="en-US" dirty="0">
                <a:solidFill>
                  <a:schemeClr val="tx1"/>
                </a:solidFill>
                <a:latin typeface="+mj-ea"/>
                <a:ea typeface="+mj-ea"/>
              </a:rPr>
              <a:t>～</a:t>
            </a:r>
            <a:r>
              <a:rPr lang="en-US" altLang="ja-JP" dirty="0">
                <a:solidFill>
                  <a:schemeClr val="tx1"/>
                </a:solidFill>
                <a:latin typeface="+mj-ea"/>
                <a:ea typeface="+mj-ea"/>
              </a:rPr>
              <a:t>33</a:t>
            </a:r>
            <a:r>
              <a:rPr lang="ja-JP" altLang="en-US" dirty="0">
                <a:solidFill>
                  <a:schemeClr val="tx1"/>
                </a:solidFill>
                <a:latin typeface="+mj-ea"/>
                <a:ea typeface="+mj-ea"/>
              </a:rPr>
              <a:t>年度）</a:t>
            </a:r>
          </a:p>
        </p:txBody>
      </p:sp>
      <p:sp>
        <p:nvSpPr>
          <p:cNvPr id="237" name="正方形/長方形 236"/>
          <p:cNvSpPr/>
          <p:nvPr/>
        </p:nvSpPr>
        <p:spPr>
          <a:xfrm>
            <a:off x="4572000" y="2046288"/>
            <a:ext cx="3276600" cy="1706562"/>
          </a:xfrm>
          <a:prstGeom prst="rect">
            <a:avLst/>
          </a:prstGeom>
          <a:solidFill>
            <a:srgbClr val="FFF3FF"/>
          </a:solidFill>
          <a:ln>
            <a:solidFill>
              <a:schemeClr val="tx1"/>
            </a:solidFill>
          </a:ln>
        </p:spPr>
        <p:txBody>
          <a:bodyPr rIns="0">
            <a:spAutoFit/>
          </a:bodyPr>
          <a:lstStyle/>
          <a:p>
            <a:pPr marL="182563" indent="-182563" fontAlgn="auto">
              <a:spcBef>
                <a:spcPts val="600"/>
              </a:spcBef>
              <a:spcAft>
                <a:spcPts val="0"/>
              </a:spcAft>
              <a:defRPr/>
            </a:pPr>
            <a:r>
              <a:rPr lang="ja-JP" altLang="en-US" sz="1400" dirty="0">
                <a:latin typeface="+mj-ea"/>
                <a:ea typeface="+mj-ea"/>
              </a:rPr>
              <a:t>①</a:t>
            </a:r>
            <a:r>
              <a:rPr lang="en-US" altLang="ja-JP" sz="1400" dirty="0">
                <a:latin typeface="+mj-ea"/>
                <a:ea typeface="+mj-ea"/>
              </a:rPr>
              <a:t>100Gbps</a:t>
            </a:r>
            <a:r>
              <a:rPr lang="ja-JP" altLang="en-US" sz="1400" dirty="0">
                <a:latin typeface="+mj-ea"/>
                <a:ea typeface="+mj-ea"/>
              </a:rPr>
              <a:t>回線の全国的な導入</a:t>
            </a:r>
            <a:endParaRPr lang="en-US" altLang="ja-JP" sz="1400" dirty="0">
              <a:latin typeface="+mj-ea"/>
              <a:ea typeface="+mj-ea"/>
            </a:endParaRPr>
          </a:p>
          <a:p>
            <a:pPr marL="182563" indent="-182563" fontAlgn="auto">
              <a:spcBef>
                <a:spcPts val="300"/>
              </a:spcBef>
              <a:spcAft>
                <a:spcPts val="0"/>
              </a:spcAft>
              <a:defRPr/>
            </a:pPr>
            <a:r>
              <a:rPr lang="ja-JP" altLang="en-US" sz="1400" dirty="0">
                <a:latin typeface="+mj-ea"/>
                <a:ea typeface="+mj-ea"/>
              </a:rPr>
              <a:t>②国際回線の高速化（</a:t>
            </a:r>
            <a:r>
              <a:rPr lang="en-US" altLang="ja-JP" sz="1400" dirty="0">
                <a:latin typeface="+mj-ea"/>
                <a:ea typeface="+mj-ea"/>
              </a:rPr>
              <a:t>100Gbps</a:t>
            </a:r>
            <a:r>
              <a:rPr lang="ja-JP" altLang="en-US" sz="1400" dirty="0">
                <a:latin typeface="+mj-ea"/>
                <a:ea typeface="+mj-ea"/>
              </a:rPr>
              <a:t>）</a:t>
            </a:r>
            <a:endParaRPr lang="en-US" altLang="ja-JP" sz="1400" dirty="0">
              <a:latin typeface="+mj-ea"/>
              <a:ea typeface="+mj-ea"/>
            </a:endParaRPr>
          </a:p>
          <a:p>
            <a:pPr marL="182563" indent="-182563" fontAlgn="auto">
              <a:spcBef>
                <a:spcPts val="300"/>
              </a:spcBef>
              <a:spcAft>
                <a:spcPts val="0"/>
              </a:spcAft>
              <a:defRPr/>
            </a:pPr>
            <a:r>
              <a:rPr lang="ja-JP" altLang="en-US" sz="1400" dirty="0">
                <a:latin typeface="+mj-ea"/>
                <a:ea typeface="+mj-ea"/>
              </a:rPr>
              <a:t>③情報サービスの強化</a:t>
            </a:r>
            <a:endParaRPr lang="en-US" altLang="ja-JP" sz="1400" dirty="0">
              <a:latin typeface="+mj-ea"/>
              <a:ea typeface="+mj-ea"/>
            </a:endParaRPr>
          </a:p>
          <a:p>
            <a:pPr marL="358775" indent="-92075" fontAlgn="auto">
              <a:spcBef>
                <a:spcPts val="200"/>
              </a:spcBef>
              <a:spcAft>
                <a:spcPts val="0"/>
              </a:spcAft>
              <a:buFont typeface="Arial" panose="020B0604020202020204" pitchFamily="34" charset="0"/>
              <a:buChar char="•"/>
              <a:defRPr/>
            </a:pPr>
            <a:r>
              <a:rPr lang="ja-JP" altLang="en-US" sz="1400" dirty="0">
                <a:latin typeface="+mj-ea"/>
                <a:ea typeface="+mj-ea"/>
              </a:rPr>
              <a:t>ネットワークサービス機能の拡充</a:t>
            </a:r>
            <a:endParaRPr lang="en-US" altLang="ja-JP" sz="1400" dirty="0">
              <a:latin typeface="+mj-ea"/>
              <a:ea typeface="+mj-ea"/>
            </a:endParaRPr>
          </a:p>
          <a:p>
            <a:pPr marL="358775" indent="-92075" fontAlgn="auto">
              <a:spcBef>
                <a:spcPts val="0"/>
              </a:spcBef>
              <a:spcAft>
                <a:spcPts val="0"/>
              </a:spcAft>
              <a:buFont typeface="Arial" panose="020B0604020202020204" pitchFamily="34" charset="0"/>
              <a:buChar char="•"/>
              <a:defRPr/>
            </a:pPr>
            <a:r>
              <a:rPr lang="ja-JP" altLang="en-US" sz="1400" dirty="0">
                <a:latin typeface="+mj-ea"/>
                <a:ea typeface="+mj-ea"/>
              </a:rPr>
              <a:t>クラウド利活用の促進</a:t>
            </a:r>
            <a:endParaRPr lang="en-US" altLang="ja-JP" sz="1400" dirty="0">
              <a:latin typeface="+mj-ea"/>
              <a:ea typeface="+mj-ea"/>
            </a:endParaRPr>
          </a:p>
          <a:p>
            <a:pPr marL="358775" indent="-92075" fontAlgn="auto">
              <a:spcBef>
                <a:spcPts val="0"/>
              </a:spcBef>
              <a:spcAft>
                <a:spcPts val="0"/>
              </a:spcAft>
              <a:buFont typeface="Arial" panose="020B0604020202020204" pitchFamily="34" charset="0"/>
              <a:buChar char="•"/>
              <a:defRPr/>
            </a:pPr>
            <a:r>
              <a:rPr lang="ja-JP" altLang="en-US" sz="1400" dirty="0">
                <a:latin typeface="+mj-ea"/>
                <a:ea typeface="+mj-ea"/>
              </a:rPr>
              <a:t>サイバーセキュリティの強化</a:t>
            </a:r>
            <a:endParaRPr lang="en-US" altLang="ja-JP" sz="1400" dirty="0">
              <a:latin typeface="+mj-ea"/>
              <a:ea typeface="+mj-ea"/>
            </a:endParaRPr>
          </a:p>
          <a:p>
            <a:pPr marL="358775" indent="-92075" fontAlgn="auto">
              <a:spcBef>
                <a:spcPts val="0"/>
              </a:spcBef>
              <a:spcAft>
                <a:spcPts val="0"/>
              </a:spcAft>
              <a:buFont typeface="Arial" panose="020B0604020202020204" pitchFamily="34" charset="0"/>
              <a:buChar char="•"/>
              <a:defRPr/>
            </a:pPr>
            <a:r>
              <a:rPr lang="ja-JP" altLang="en-US" sz="1400" dirty="0">
                <a:latin typeface="+mj-ea"/>
                <a:ea typeface="+mj-ea"/>
              </a:rPr>
              <a:t>学術情報の公開と共有の拡充</a:t>
            </a:r>
            <a:endParaRPr lang="en-US" altLang="ja-JP" sz="1400" dirty="0">
              <a:latin typeface="+mj-ea"/>
              <a:ea typeface="+mj-ea"/>
            </a:endParaRPr>
          </a:p>
        </p:txBody>
      </p:sp>
      <p:sp>
        <p:nvSpPr>
          <p:cNvPr id="222" name="テキスト ボックス 221"/>
          <p:cNvSpPr txBox="1"/>
          <p:nvPr/>
        </p:nvSpPr>
        <p:spPr>
          <a:xfrm>
            <a:off x="0" y="4760913"/>
            <a:ext cx="1143000" cy="307975"/>
          </a:xfrm>
          <a:prstGeom prst="rect">
            <a:avLst/>
          </a:prstGeom>
          <a:solidFill>
            <a:srgbClr val="FFEDC9"/>
          </a:solidFill>
          <a:ln w="28575" cmpd="dbl">
            <a:solidFill>
              <a:schemeClr val="tx1"/>
            </a:solidFill>
          </a:ln>
        </p:spPr>
        <p:txBody>
          <a:bodyPr wrap="none">
            <a:spAutoFit/>
          </a:bodyPr>
          <a:lstStyle/>
          <a:p>
            <a:pPr fontAlgn="auto">
              <a:spcBef>
                <a:spcPts val="0"/>
              </a:spcBef>
              <a:spcAft>
                <a:spcPts val="0"/>
              </a:spcAft>
              <a:defRPr/>
            </a:pPr>
            <a:r>
              <a:rPr lang="ja-JP" altLang="en-US" sz="1400" dirty="0">
                <a:latin typeface="+mj-ea"/>
                <a:ea typeface="+mj-ea"/>
              </a:rPr>
              <a:t>取り巻く環境</a:t>
            </a:r>
          </a:p>
        </p:txBody>
      </p:sp>
      <p:sp>
        <p:nvSpPr>
          <p:cNvPr id="227" name="正方形/長方形 226"/>
          <p:cNvSpPr/>
          <p:nvPr/>
        </p:nvSpPr>
        <p:spPr>
          <a:xfrm>
            <a:off x="3695700" y="5402263"/>
            <a:ext cx="122238" cy="18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87" name="スライド番号プレースホルダ 2"/>
          <p:cNvSpPr>
            <a:spLocks noGrp="1"/>
          </p:cNvSpPr>
          <p:nvPr>
            <p:ph type="sldNum" sz="quarter" idx="10"/>
          </p:nvPr>
        </p:nvSpPr>
        <p:spPr>
          <a:xfrm>
            <a:off x="8027988" y="6416675"/>
            <a:ext cx="984250" cy="441325"/>
          </a:xfrm>
          <a:noFill/>
        </p:spPr>
        <p:txBody>
          <a:bodyPr/>
          <a:lstStyle/>
          <a:p>
            <a:fld id="{5348A297-6AEC-404F-96FC-6C3286539472}" type="slidenum">
              <a:rPr lang="ja-JP" altLang="en-US" sz="1600" smtClean="0">
                <a:solidFill>
                  <a:srgbClr val="FFFFFF"/>
                </a:solidFill>
                <a:latin typeface="Calibri" pitchFamily="34" charset="0"/>
                <a:ea typeface="ＭＳ Ｐゴシック" charset="-128"/>
              </a:rPr>
              <a:pPr/>
              <a:t>4</a:t>
            </a:fld>
            <a:endParaRPr lang="ja-JP" altLang="en-US" sz="1600" smtClean="0">
              <a:solidFill>
                <a:srgbClr val="FFFFFF"/>
              </a:solidFill>
              <a:latin typeface="Calibri" pitchFamily="34" charset="0"/>
              <a:ea typeface="ＭＳ Ｐゴシック" charset="-128"/>
            </a:endParaRPr>
          </a:p>
        </p:txBody>
      </p:sp>
      <p:pic>
        <p:nvPicPr>
          <p:cNvPr id="11288" name="図 2"/>
          <p:cNvPicPr>
            <a:picLocks noChangeAspect="1"/>
          </p:cNvPicPr>
          <p:nvPr/>
        </p:nvPicPr>
        <p:blipFill>
          <a:blip r:embed="rId3" cstate="print"/>
          <a:srcRect/>
          <a:stretch>
            <a:fillRect/>
          </a:stretch>
        </p:blipFill>
        <p:spPr bwMode="auto">
          <a:xfrm>
            <a:off x="4641850" y="3760788"/>
            <a:ext cx="4335463" cy="2571750"/>
          </a:xfrm>
          <a:prstGeom prst="rect">
            <a:avLst/>
          </a:prstGeom>
          <a:noFill/>
          <a:ln w="9525">
            <a:noFill/>
            <a:miter lim="800000"/>
            <a:headEnd/>
            <a:tailEnd/>
          </a:ln>
        </p:spPr>
      </p:pic>
      <p:sp>
        <p:nvSpPr>
          <p:cNvPr id="11289" name="スライド番号プレースホルダ 4"/>
          <p:cNvSpPr txBox="1">
            <a:spLocks/>
          </p:cNvSpPr>
          <p:nvPr/>
        </p:nvSpPr>
        <p:spPr bwMode="auto">
          <a:xfrm>
            <a:off x="7010400" y="6381750"/>
            <a:ext cx="2133600" cy="476250"/>
          </a:xfrm>
          <a:prstGeom prst="rect">
            <a:avLst/>
          </a:prstGeom>
          <a:noFill/>
          <a:ln w="9525">
            <a:noFill/>
            <a:miter lim="800000"/>
            <a:headEnd/>
            <a:tailEnd/>
          </a:ln>
        </p:spPr>
        <p:txBody>
          <a:bodyPr/>
          <a:lstStyle/>
          <a:p>
            <a:pPr algn="r"/>
            <a:fld id="{1EFF67B3-0198-4DFD-80D7-7510A3AD98A4}" type="slidenum">
              <a:rPr lang="ja-JP" altLang="en-US" sz="1400">
                <a:solidFill>
                  <a:srgbClr val="000000"/>
                </a:solidFill>
                <a:latin typeface="Arial" charset="0"/>
              </a:rPr>
              <a:pPr algn="r"/>
              <a:t>4</a:t>
            </a:fld>
            <a:endParaRPr lang="ja-JP" altLang="en-US" sz="1400">
              <a:solidFill>
                <a:srgbClr val="000000"/>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a:defRPr/>
            </a:pPr>
            <a:r>
              <a:rPr lang="en-US" altLang="zh-TW" sz="2800" b="0" dirty="0" smtClean="0">
                <a:latin typeface="+mj-ea"/>
              </a:rPr>
              <a:t>NII</a:t>
            </a:r>
            <a:r>
              <a:rPr lang="zh-TW" altLang="en-US" sz="2800" b="0" dirty="0" smtClean="0">
                <a:latin typeface="+mj-ea"/>
              </a:rPr>
              <a:t>組織図（平成</a:t>
            </a:r>
            <a:r>
              <a:rPr lang="en-US" altLang="zh-TW" sz="2800" b="0" dirty="0" smtClean="0">
                <a:latin typeface="+mj-ea"/>
              </a:rPr>
              <a:t>2</a:t>
            </a:r>
            <a:r>
              <a:rPr lang="en-US" altLang="ja-JP" sz="2800" b="0" dirty="0" smtClean="0">
                <a:latin typeface="+mj-ea"/>
              </a:rPr>
              <a:t>7</a:t>
            </a:r>
            <a:r>
              <a:rPr lang="zh-TW" altLang="en-US" sz="2800" b="0" dirty="0" smtClean="0">
                <a:latin typeface="+mj-ea"/>
              </a:rPr>
              <a:t>年</a:t>
            </a:r>
            <a:r>
              <a:rPr lang="en-US" altLang="zh-TW" sz="2800" b="0" dirty="0" smtClean="0">
                <a:latin typeface="+mj-ea"/>
              </a:rPr>
              <a:t>4</a:t>
            </a:r>
            <a:r>
              <a:rPr lang="zh-TW" altLang="en-US" sz="2800" b="0" dirty="0" smtClean="0">
                <a:latin typeface="+mj-ea"/>
              </a:rPr>
              <a:t>月～）</a:t>
            </a:r>
            <a:endParaRPr lang="ja-JP" altLang="en-US" sz="2800" b="0" dirty="0" smtClean="0">
              <a:latin typeface="+mj-ea"/>
            </a:endParaRPr>
          </a:p>
        </p:txBody>
      </p:sp>
      <p:sp>
        <p:nvSpPr>
          <p:cNvPr id="12291" name="スライド番号プレースホルダ 3"/>
          <p:cNvSpPr>
            <a:spLocks noGrp="1"/>
          </p:cNvSpPr>
          <p:nvPr>
            <p:ph type="sldNum" sz="quarter" idx="4294967295"/>
          </p:nvPr>
        </p:nvSpPr>
        <p:spPr>
          <a:xfrm>
            <a:off x="7010400" y="6381750"/>
            <a:ext cx="2133600" cy="476250"/>
          </a:xfrm>
          <a:noFill/>
        </p:spPr>
        <p:txBody>
          <a:bodyPr/>
          <a:lstStyle/>
          <a:p>
            <a:fld id="{523BA148-D4E3-4925-862F-C80394EA18A5}" type="slidenum">
              <a:rPr lang="en-US" altLang="ja-JP" smtClean="0">
                <a:ea typeface="ＭＳ Ｐゴシック" charset="-128"/>
              </a:rPr>
              <a:pPr/>
              <a:t>5</a:t>
            </a:fld>
            <a:endParaRPr lang="en-US" altLang="ja-JP" smtClean="0">
              <a:ea typeface="ＭＳ Ｐゴシック" charset="-128"/>
            </a:endParaRPr>
          </a:p>
        </p:txBody>
      </p:sp>
      <p:sp>
        <p:nvSpPr>
          <p:cNvPr id="12292" name="Text Box 78"/>
          <p:cNvSpPr txBox="1">
            <a:spLocks noChangeArrowheads="1"/>
          </p:cNvSpPr>
          <p:nvPr/>
        </p:nvSpPr>
        <p:spPr bwMode="auto">
          <a:xfrm>
            <a:off x="-101600" y="1279525"/>
            <a:ext cx="3187700" cy="277813"/>
          </a:xfrm>
          <a:prstGeom prst="rect">
            <a:avLst/>
          </a:prstGeom>
          <a:noFill/>
          <a:ln w="9525">
            <a:noFill/>
            <a:miter lim="800000"/>
            <a:headEnd/>
            <a:tailEnd/>
          </a:ln>
        </p:spPr>
        <p:txBody>
          <a:bodyPr>
            <a:spAutoFit/>
          </a:bodyPr>
          <a:lstStyle/>
          <a:p>
            <a:endParaRPr lang="ja-JP" altLang="en-US" sz="1200">
              <a:latin typeface="Arial" charset="0"/>
            </a:endParaRPr>
          </a:p>
        </p:txBody>
      </p:sp>
      <p:cxnSp>
        <p:nvCxnSpPr>
          <p:cNvPr id="76" name="カギ線コネクタ 75"/>
          <p:cNvCxnSpPr/>
          <p:nvPr/>
        </p:nvCxnSpPr>
        <p:spPr>
          <a:xfrm rot="5400000">
            <a:off x="-442119" y="3099594"/>
            <a:ext cx="142875" cy="714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2294" name="Line 31"/>
          <p:cNvSpPr>
            <a:spLocks noChangeShapeType="1"/>
          </p:cNvSpPr>
          <p:nvPr/>
        </p:nvSpPr>
        <p:spPr bwMode="auto">
          <a:xfrm>
            <a:off x="258763" y="327025"/>
            <a:ext cx="0" cy="0"/>
          </a:xfrm>
          <a:prstGeom prst="line">
            <a:avLst/>
          </a:prstGeom>
          <a:noFill/>
          <a:ln w="9525">
            <a:solidFill>
              <a:schemeClr val="tx1"/>
            </a:solidFill>
            <a:round/>
            <a:headEnd/>
            <a:tailEnd/>
          </a:ln>
        </p:spPr>
        <p:txBody>
          <a:bodyPr/>
          <a:lstStyle/>
          <a:p>
            <a:endParaRPr lang="ja-JP" altLang="en-US"/>
          </a:p>
        </p:txBody>
      </p:sp>
      <p:sp>
        <p:nvSpPr>
          <p:cNvPr id="12295" name="Line 64"/>
          <p:cNvSpPr>
            <a:spLocks noChangeShapeType="1"/>
          </p:cNvSpPr>
          <p:nvPr/>
        </p:nvSpPr>
        <p:spPr bwMode="auto">
          <a:xfrm>
            <a:off x="4122738" y="5757863"/>
            <a:ext cx="0" cy="0"/>
          </a:xfrm>
          <a:prstGeom prst="line">
            <a:avLst/>
          </a:prstGeom>
          <a:noFill/>
          <a:ln w="9525">
            <a:solidFill>
              <a:schemeClr val="tx1"/>
            </a:solidFill>
            <a:round/>
            <a:headEnd/>
            <a:tailEnd/>
          </a:ln>
        </p:spPr>
        <p:txBody>
          <a:bodyPr/>
          <a:lstStyle/>
          <a:p>
            <a:endParaRPr lang="ja-JP" altLang="en-US"/>
          </a:p>
        </p:txBody>
      </p:sp>
      <p:sp>
        <p:nvSpPr>
          <p:cNvPr id="12296" name="Line 64"/>
          <p:cNvSpPr>
            <a:spLocks noChangeShapeType="1"/>
          </p:cNvSpPr>
          <p:nvPr/>
        </p:nvSpPr>
        <p:spPr bwMode="auto">
          <a:xfrm>
            <a:off x="4460875" y="5638800"/>
            <a:ext cx="0" cy="0"/>
          </a:xfrm>
          <a:prstGeom prst="line">
            <a:avLst/>
          </a:prstGeom>
          <a:noFill/>
          <a:ln w="9525">
            <a:solidFill>
              <a:schemeClr val="tx1"/>
            </a:solidFill>
            <a:round/>
            <a:headEnd/>
            <a:tailEnd/>
          </a:ln>
        </p:spPr>
        <p:txBody>
          <a:bodyPr/>
          <a:lstStyle/>
          <a:p>
            <a:endParaRPr lang="ja-JP" altLang="en-US"/>
          </a:p>
        </p:txBody>
      </p:sp>
      <p:cxnSp>
        <p:nvCxnSpPr>
          <p:cNvPr id="100" name="直線コネクタ 99"/>
          <p:cNvCxnSpPr>
            <a:stCxn id="12339" idx="2"/>
          </p:cNvCxnSpPr>
          <p:nvPr/>
        </p:nvCxnSpPr>
        <p:spPr>
          <a:xfrm flipH="1">
            <a:off x="1835150" y="831850"/>
            <a:ext cx="1588"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H="1">
            <a:off x="755650" y="1978025"/>
            <a:ext cx="25400" cy="3503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endCxn id="12333" idx="1"/>
          </p:cNvCxnSpPr>
          <p:nvPr/>
        </p:nvCxnSpPr>
        <p:spPr>
          <a:xfrm>
            <a:off x="3455988" y="5049838"/>
            <a:ext cx="2873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stCxn id="12324" idx="3"/>
          </p:cNvCxnSpPr>
          <p:nvPr/>
        </p:nvCxnSpPr>
        <p:spPr>
          <a:xfrm>
            <a:off x="5256213" y="4473575"/>
            <a:ext cx="5222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flipV="1">
            <a:off x="781050" y="4181475"/>
            <a:ext cx="2555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755650" y="5481638"/>
            <a:ext cx="328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03" name="グループ化 3"/>
          <p:cNvGrpSpPr>
            <a:grpSpLocks/>
          </p:cNvGrpSpPr>
          <p:nvPr/>
        </p:nvGrpSpPr>
        <p:grpSpPr bwMode="auto">
          <a:xfrm>
            <a:off x="781050" y="1662113"/>
            <a:ext cx="6570663" cy="2278062"/>
            <a:chOff x="781050" y="1662113"/>
            <a:chExt cx="6570663" cy="2278062"/>
          </a:xfrm>
        </p:grpSpPr>
        <p:sp>
          <p:nvSpPr>
            <p:cNvPr id="12342" name="Rectangle 13"/>
            <p:cNvSpPr>
              <a:spLocks noChangeArrowheads="1"/>
            </p:cNvSpPr>
            <p:nvPr/>
          </p:nvSpPr>
          <p:spPr bwMode="auto">
            <a:xfrm>
              <a:off x="1038225" y="3500438"/>
              <a:ext cx="2878138" cy="215900"/>
            </a:xfrm>
            <a:prstGeom prst="rect">
              <a:avLst/>
            </a:prstGeom>
            <a:solidFill>
              <a:srgbClr val="DBF1F5"/>
            </a:solidFill>
            <a:ln w="9525">
              <a:solidFill>
                <a:schemeClr val="tx1"/>
              </a:solidFill>
              <a:miter lim="800000"/>
              <a:headEnd/>
              <a:tailEnd/>
            </a:ln>
          </p:spPr>
          <p:txBody>
            <a:bodyPr wrap="none" anchor="ctr"/>
            <a:lstStyle/>
            <a:p>
              <a:pPr algn="ctr"/>
              <a:r>
                <a:rPr lang="ja-JP" altLang="en-US" sz="1100"/>
                <a:t>研究開発連携本部</a:t>
              </a:r>
            </a:p>
          </p:txBody>
        </p:sp>
        <p:sp>
          <p:nvSpPr>
            <p:cNvPr id="12343" name="Rectangle 14"/>
            <p:cNvSpPr>
              <a:spLocks noChangeArrowheads="1"/>
            </p:cNvSpPr>
            <p:nvPr/>
          </p:nvSpPr>
          <p:spPr bwMode="auto">
            <a:xfrm>
              <a:off x="1054100" y="2035175"/>
              <a:ext cx="2854325" cy="215900"/>
            </a:xfrm>
            <a:prstGeom prst="rect">
              <a:avLst/>
            </a:prstGeom>
            <a:solidFill>
              <a:srgbClr val="DBF1F5"/>
            </a:solidFill>
            <a:ln w="9525">
              <a:solidFill>
                <a:schemeClr val="tx1"/>
              </a:solidFill>
              <a:miter lim="800000"/>
              <a:headEnd/>
              <a:tailEnd/>
            </a:ln>
          </p:spPr>
          <p:txBody>
            <a:bodyPr wrap="none" anchor="ctr"/>
            <a:lstStyle/>
            <a:p>
              <a:pPr algn="ctr"/>
              <a:r>
                <a:rPr lang="ja-JP" altLang="en-US" sz="1100"/>
                <a:t>情報学プリンシプル研究系</a:t>
              </a:r>
            </a:p>
          </p:txBody>
        </p:sp>
        <p:sp>
          <p:nvSpPr>
            <p:cNvPr id="12344" name="Rectangle 18"/>
            <p:cNvSpPr>
              <a:spLocks noChangeArrowheads="1"/>
            </p:cNvSpPr>
            <p:nvPr/>
          </p:nvSpPr>
          <p:spPr bwMode="auto">
            <a:xfrm>
              <a:off x="1047750" y="2330450"/>
              <a:ext cx="2868613" cy="215900"/>
            </a:xfrm>
            <a:prstGeom prst="rect">
              <a:avLst/>
            </a:prstGeom>
            <a:solidFill>
              <a:srgbClr val="DBF1F5"/>
            </a:solidFill>
            <a:ln w="9525">
              <a:solidFill>
                <a:schemeClr val="tx1"/>
              </a:solidFill>
              <a:miter lim="800000"/>
              <a:headEnd/>
              <a:tailEnd/>
            </a:ln>
          </p:spPr>
          <p:txBody>
            <a:bodyPr wrap="none" anchor="ctr"/>
            <a:lstStyle/>
            <a:p>
              <a:pPr algn="ctr"/>
              <a:r>
                <a:rPr lang="ja-JP" altLang="en-US" sz="1100"/>
                <a:t>アーキテクチャ科学研究系</a:t>
              </a:r>
            </a:p>
          </p:txBody>
        </p:sp>
        <p:sp>
          <p:nvSpPr>
            <p:cNvPr id="12345" name="Rectangle 19"/>
            <p:cNvSpPr>
              <a:spLocks noChangeArrowheads="1"/>
            </p:cNvSpPr>
            <p:nvPr/>
          </p:nvSpPr>
          <p:spPr bwMode="auto">
            <a:xfrm>
              <a:off x="1047750" y="2617788"/>
              <a:ext cx="2868613" cy="215900"/>
            </a:xfrm>
            <a:prstGeom prst="rect">
              <a:avLst/>
            </a:prstGeom>
            <a:solidFill>
              <a:srgbClr val="DBF1F5"/>
            </a:solidFill>
            <a:ln w="9525">
              <a:solidFill>
                <a:schemeClr val="tx1"/>
              </a:solidFill>
              <a:miter lim="800000"/>
              <a:headEnd/>
              <a:tailEnd/>
            </a:ln>
          </p:spPr>
          <p:txBody>
            <a:bodyPr wrap="none" anchor="ctr"/>
            <a:lstStyle/>
            <a:p>
              <a:pPr algn="ctr"/>
              <a:r>
                <a:rPr lang="ja-JP" altLang="en-US" sz="1100"/>
                <a:t>コンテンツ科学研究系</a:t>
              </a:r>
            </a:p>
          </p:txBody>
        </p:sp>
        <p:sp>
          <p:nvSpPr>
            <p:cNvPr id="12346" name="Rectangle 20"/>
            <p:cNvSpPr>
              <a:spLocks noChangeArrowheads="1"/>
            </p:cNvSpPr>
            <p:nvPr/>
          </p:nvSpPr>
          <p:spPr bwMode="auto">
            <a:xfrm>
              <a:off x="1047750" y="2908300"/>
              <a:ext cx="2868613" cy="215900"/>
            </a:xfrm>
            <a:prstGeom prst="rect">
              <a:avLst/>
            </a:prstGeom>
            <a:solidFill>
              <a:srgbClr val="DBF1F5"/>
            </a:solidFill>
            <a:ln w="9525">
              <a:solidFill>
                <a:schemeClr val="tx1"/>
              </a:solidFill>
              <a:miter lim="800000"/>
              <a:headEnd/>
              <a:tailEnd/>
            </a:ln>
          </p:spPr>
          <p:txBody>
            <a:bodyPr wrap="none" anchor="ctr"/>
            <a:lstStyle/>
            <a:p>
              <a:pPr algn="ctr"/>
              <a:r>
                <a:rPr lang="ja-JP" altLang="en-US" sz="1100"/>
                <a:t>情報社会相関研究系</a:t>
              </a:r>
            </a:p>
          </p:txBody>
        </p:sp>
        <p:sp>
          <p:nvSpPr>
            <p:cNvPr id="12347" name="Rectangle 12"/>
            <p:cNvSpPr>
              <a:spLocks noChangeArrowheads="1"/>
            </p:cNvSpPr>
            <p:nvPr/>
          </p:nvSpPr>
          <p:spPr bwMode="auto">
            <a:xfrm>
              <a:off x="1038225" y="3209925"/>
              <a:ext cx="2855913" cy="215900"/>
            </a:xfrm>
            <a:prstGeom prst="rect">
              <a:avLst/>
            </a:prstGeom>
            <a:solidFill>
              <a:srgbClr val="DBF1F5"/>
            </a:solidFill>
            <a:ln w="9525">
              <a:solidFill>
                <a:schemeClr val="tx1"/>
              </a:solidFill>
              <a:miter lim="800000"/>
              <a:headEnd/>
              <a:tailEnd/>
            </a:ln>
          </p:spPr>
          <p:txBody>
            <a:bodyPr wrap="none" anchor="ctr"/>
            <a:lstStyle/>
            <a:p>
              <a:pPr algn="ctr"/>
              <a:r>
                <a:rPr lang="ja-JP" altLang="en-US" sz="1100"/>
                <a:t>研　究　施　設</a:t>
              </a:r>
            </a:p>
          </p:txBody>
        </p:sp>
        <p:sp>
          <p:nvSpPr>
            <p:cNvPr id="12348" name="Rectangle 30"/>
            <p:cNvSpPr>
              <a:spLocks noChangeArrowheads="1"/>
            </p:cNvSpPr>
            <p:nvPr/>
          </p:nvSpPr>
          <p:spPr bwMode="auto">
            <a:xfrm>
              <a:off x="4513263" y="3340100"/>
              <a:ext cx="2339975" cy="600075"/>
            </a:xfrm>
            <a:prstGeom prst="rect">
              <a:avLst/>
            </a:prstGeom>
            <a:solidFill>
              <a:srgbClr val="DBF1F5"/>
            </a:solidFill>
            <a:ln w="9525">
              <a:solidFill>
                <a:schemeClr val="tx1"/>
              </a:solidFill>
              <a:miter lim="800000"/>
              <a:headEnd/>
              <a:tailEnd/>
            </a:ln>
          </p:spPr>
          <p:txBody>
            <a:bodyPr wrap="none" anchor="ctr"/>
            <a:lstStyle/>
            <a:p>
              <a:r>
                <a:rPr lang="ja-JP" altLang="en-US" sz="1100"/>
                <a:t>未来価値創発型情報学研究連合</a:t>
              </a:r>
            </a:p>
            <a:p>
              <a:r>
                <a:rPr lang="ja-JP" altLang="en-US" sz="1100"/>
                <a:t>学術情報ネットワーク運営・連携本部</a:t>
              </a:r>
            </a:p>
            <a:p>
              <a:r>
                <a:rPr lang="ja-JP" altLang="en-US" sz="1100"/>
                <a:t>学術コンテンツ運営・連携本部</a:t>
              </a:r>
            </a:p>
          </p:txBody>
        </p:sp>
        <p:cxnSp>
          <p:nvCxnSpPr>
            <p:cNvPr id="98" name="カギ線コネクタ 97"/>
            <p:cNvCxnSpPr>
              <a:stCxn id="12347" idx="3"/>
            </p:cNvCxnSpPr>
            <p:nvPr/>
          </p:nvCxnSpPr>
          <p:spPr>
            <a:xfrm flipV="1">
              <a:off x="3894138" y="2540000"/>
              <a:ext cx="1016000" cy="7778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カギ線コネクタ 53"/>
            <p:cNvCxnSpPr/>
            <p:nvPr/>
          </p:nvCxnSpPr>
          <p:spPr>
            <a:xfrm rot="60000" flipV="1">
              <a:off x="3927475" y="3624263"/>
              <a:ext cx="577850" cy="9525"/>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a:endCxn id="12342" idx="1"/>
            </p:cNvCxnSpPr>
            <p:nvPr/>
          </p:nvCxnSpPr>
          <p:spPr>
            <a:xfrm flipV="1">
              <a:off x="781050" y="3608388"/>
              <a:ext cx="2571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781050" y="3319463"/>
              <a:ext cx="257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781050" y="3022600"/>
              <a:ext cx="2571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781050" y="2719388"/>
              <a:ext cx="257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781050" y="2430463"/>
              <a:ext cx="257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V="1">
              <a:off x="781050" y="2178050"/>
              <a:ext cx="2571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テキスト ボックス 129"/>
            <p:cNvSpPr txBox="1"/>
            <p:nvPr/>
          </p:nvSpPr>
          <p:spPr>
            <a:xfrm>
              <a:off x="4560888" y="1662113"/>
              <a:ext cx="2790825" cy="1616075"/>
            </a:xfrm>
            <a:prstGeom prst="rect">
              <a:avLst/>
            </a:prstGeom>
            <a:solidFill>
              <a:schemeClr val="accent5">
                <a:lumMod val="20000"/>
                <a:lumOff val="80000"/>
              </a:schemeClr>
            </a:solidFill>
            <a:ln>
              <a:solidFill>
                <a:schemeClr val="tx1"/>
              </a:solidFill>
            </a:ln>
          </p:spPr>
          <p:txBody>
            <a:bodyPr wrap="none">
              <a:spAutoFit/>
            </a:bodyPr>
            <a:lstStyle/>
            <a:p>
              <a:pPr fontAlgn="auto">
                <a:spcBef>
                  <a:spcPts val="0"/>
                </a:spcBef>
                <a:spcAft>
                  <a:spcPts val="0"/>
                </a:spcAft>
                <a:defRPr/>
              </a:pPr>
              <a:r>
                <a:rPr lang="ja-JP" altLang="en-US" sz="1100" dirty="0">
                  <a:latin typeface="+mn-lt"/>
                  <a:ea typeface="+mn-ea"/>
                </a:rPr>
                <a:t>学術ネットワーク研究開発センター</a:t>
              </a:r>
            </a:p>
            <a:p>
              <a:pPr fontAlgn="auto">
                <a:spcBef>
                  <a:spcPts val="0"/>
                </a:spcBef>
                <a:spcAft>
                  <a:spcPts val="0"/>
                </a:spcAft>
                <a:defRPr/>
              </a:pPr>
              <a:r>
                <a:rPr lang="ja-JP" altLang="en-US" sz="1100" dirty="0">
                  <a:latin typeface="+mn-lt"/>
                  <a:ea typeface="+mn-ea"/>
                </a:rPr>
                <a:t>知識コンテンツ科学研究センター</a:t>
              </a:r>
            </a:p>
            <a:p>
              <a:pPr fontAlgn="auto">
                <a:spcBef>
                  <a:spcPts val="0"/>
                </a:spcBef>
                <a:spcAft>
                  <a:spcPts val="0"/>
                </a:spcAft>
                <a:defRPr/>
              </a:pPr>
              <a:r>
                <a:rPr lang="ja-JP" altLang="en-US" sz="1100" dirty="0">
                  <a:latin typeface="+mn-lt"/>
                  <a:ea typeface="+mn-ea"/>
                </a:rPr>
                <a:t>先端ソフトウェア工学・国際研究センター</a:t>
              </a:r>
            </a:p>
            <a:p>
              <a:pPr fontAlgn="auto">
                <a:spcBef>
                  <a:spcPts val="0"/>
                </a:spcBef>
                <a:spcAft>
                  <a:spcPts val="0"/>
                </a:spcAft>
                <a:defRPr/>
              </a:pPr>
              <a:r>
                <a:rPr lang="ja-JP" altLang="en-US" sz="1100" dirty="0">
                  <a:latin typeface="+mn-lt"/>
                  <a:ea typeface="+mn-ea"/>
                </a:rPr>
                <a:t>社会共有知研究センター</a:t>
              </a:r>
            </a:p>
            <a:p>
              <a:pPr fontAlgn="auto">
                <a:spcBef>
                  <a:spcPts val="0"/>
                </a:spcBef>
                <a:spcAft>
                  <a:spcPts val="0"/>
                </a:spcAft>
                <a:defRPr/>
              </a:pPr>
              <a:r>
                <a:rPr lang="ja-JP" altLang="en-US" sz="1100" dirty="0">
                  <a:latin typeface="+mn-lt"/>
                  <a:ea typeface="+mn-ea"/>
                </a:rPr>
                <a:t>量子情報国際研究センター</a:t>
              </a:r>
            </a:p>
            <a:p>
              <a:pPr fontAlgn="auto">
                <a:spcBef>
                  <a:spcPts val="0"/>
                </a:spcBef>
                <a:spcAft>
                  <a:spcPts val="0"/>
                </a:spcAft>
                <a:defRPr/>
              </a:pPr>
              <a:r>
                <a:rPr lang="ja-JP" altLang="en-US" sz="1100" dirty="0">
                  <a:latin typeface="+mn-lt"/>
                  <a:ea typeface="+mn-ea"/>
                </a:rPr>
                <a:t>サイバーフィジカル情報学国際研究センター</a:t>
              </a:r>
            </a:p>
            <a:p>
              <a:pPr fontAlgn="auto">
                <a:spcBef>
                  <a:spcPts val="0"/>
                </a:spcBef>
                <a:spcAft>
                  <a:spcPts val="0"/>
                </a:spcAft>
                <a:defRPr/>
              </a:pPr>
              <a:r>
                <a:rPr lang="ja-JP" altLang="en-US" sz="1100" dirty="0">
                  <a:latin typeface="+mn-lt"/>
                  <a:ea typeface="+mn-ea"/>
                </a:rPr>
                <a:t>ビッグデータ数理国際研究センター</a:t>
              </a:r>
            </a:p>
            <a:p>
              <a:pPr fontAlgn="auto">
                <a:spcBef>
                  <a:spcPts val="0"/>
                </a:spcBef>
                <a:spcAft>
                  <a:spcPts val="0"/>
                </a:spcAft>
                <a:defRPr/>
              </a:pPr>
              <a:r>
                <a:rPr lang="ja-JP" altLang="en-US" sz="1100" dirty="0">
                  <a:latin typeface="+mn-lt"/>
                  <a:ea typeface="+mn-ea"/>
                </a:rPr>
                <a:t>クラウド基盤研究開発センター</a:t>
              </a:r>
            </a:p>
            <a:p>
              <a:pPr fontAlgn="auto">
                <a:spcBef>
                  <a:spcPts val="0"/>
                </a:spcBef>
                <a:spcAft>
                  <a:spcPts val="0"/>
                </a:spcAft>
                <a:defRPr/>
              </a:pPr>
              <a:r>
                <a:rPr lang="ja-JP" altLang="en-US" sz="1100" dirty="0">
                  <a:latin typeface="+mn-lt"/>
                  <a:ea typeface="+mn-ea"/>
                </a:rPr>
                <a:t>データセット共同利用研究開発センター</a:t>
              </a:r>
            </a:p>
          </p:txBody>
        </p:sp>
      </p:grpSp>
      <p:cxnSp>
        <p:nvCxnSpPr>
          <p:cNvPr id="131" name="直線コネクタ 130"/>
          <p:cNvCxnSpPr/>
          <p:nvPr/>
        </p:nvCxnSpPr>
        <p:spPr>
          <a:xfrm flipV="1">
            <a:off x="7874000" y="4149725"/>
            <a:ext cx="0" cy="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6219825" y="4527550"/>
            <a:ext cx="2841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06" name="グループ化 1"/>
          <p:cNvGrpSpPr>
            <a:grpSpLocks/>
          </p:cNvGrpSpPr>
          <p:nvPr/>
        </p:nvGrpSpPr>
        <p:grpSpPr bwMode="auto">
          <a:xfrm>
            <a:off x="458788" y="615950"/>
            <a:ext cx="4305300" cy="215900"/>
            <a:chOff x="458788" y="615950"/>
            <a:chExt cx="4305300" cy="215900"/>
          </a:xfrm>
        </p:grpSpPr>
        <p:sp>
          <p:nvSpPr>
            <p:cNvPr id="12339" name="AutoShape 16"/>
            <p:cNvSpPr>
              <a:spLocks noChangeArrowheads="1"/>
            </p:cNvSpPr>
            <p:nvPr/>
          </p:nvSpPr>
          <p:spPr bwMode="auto">
            <a:xfrm>
              <a:off x="458788" y="615950"/>
              <a:ext cx="2754312" cy="215900"/>
            </a:xfrm>
            <a:prstGeom prst="roundRect">
              <a:avLst>
                <a:gd name="adj" fmla="val 16667"/>
              </a:avLst>
            </a:prstGeom>
            <a:solidFill>
              <a:srgbClr val="DBF1F5"/>
            </a:solidFill>
            <a:ln w="9525">
              <a:solidFill>
                <a:schemeClr val="tx1"/>
              </a:solidFill>
              <a:round/>
              <a:headEnd/>
              <a:tailEnd/>
            </a:ln>
          </p:spPr>
          <p:txBody>
            <a:bodyPr wrap="none" anchor="ctr"/>
            <a:lstStyle/>
            <a:p>
              <a:pPr algn="ctr"/>
              <a:r>
                <a:rPr lang="ja-JP" altLang="en-US" sz="1100"/>
                <a:t>所　　　長</a:t>
              </a:r>
            </a:p>
          </p:txBody>
        </p:sp>
        <p:sp>
          <p:nvSpPr>
            <p:cNvPr id="134" name="AutoShape 17"/>
            <p:cNvSpPr>
              <a:spLocks noChangeArrowheads="1"/>
            </p:cNvSpPr>
            <p:nvPr/>
          </p:nvSpPr>
          <p:spPr bwMode="auto">
            <a:xfrm>
              <a:off x="3475038" y="615950"/>
              <a:ext cx="1289050" cy="214313"/>
            </a:xfrm>
            <a:prstGeom prst="roundRect">
              <a:avLst>
                <a:gd name="adj" fmla="val 16667"/>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auto">
                <a:spcBef>
                  <a:spcPct val="0"/>
                </a:spcBef>
                <a:spcAft>
                  <a:spcPts val="0"/>
                </a:spcAft>
                <a:buFontTx/>
                <a:buNone/>
                <a:defRPr/>
              </a:pPr>
              <a:r>
                <a:rPr lang="ja-JP" altLang="en-US" sz="1100" dirty="0" smtClean="0"/>
                <a:t>所　長　補　佐</a:t>
              </a:r>
              <a:endParaRPr lang="ja-JP" altLang="en-US" sz="1100" dirty="0"/>
            </a:p>
          </p:txBody>
        </p:sp>
        <p:cxnSp>
          <p:nvCxnSpPr>
            <p:cNvPr id="135" name="カギ線コネクタ 134"/>
            <p:cNvCxnSpPr>
              <a:stCxn id="134" idx="1"/>
              <a:endCxn id="12339" idx="3"/>
            </p:cNvCxnSpPr>
            <p:nvPr/>
          </p:nvCxnSpPr>
          <p:spPr>
            <a:xfrm rot="10800000" flipV="1">
              <a:off x="3213100" y="722313"/>
              <a:ext cx="261938" cy="1587"/>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07" name="グループ化 2"/>
          <p:cNvGrpSpPr>
            <a:grpSpLocks/>
          </p:cNvGrpSpPr>
          <p:nvPr/>
        </p:nvGrpSpPr>
        <p:grpSpPr bwMode="auto">
          <a:xfrm>
            <a:off x="431800" y="865188"/>
            <a:ext cx="6699250" cy="1119187"/>
            <a:chOff x="431540" y="865188"/>
            <a:chExt cx="6699510" cy="1118990"/>
          </a:xfrm>
        </p:grpSpPr>
        <p:sp>
          <p:nvSpPr>
            <p:cNvPr id="12334" name="Rectangle 22"/>
            <p:cNvSpPr>
              <a:spLocks noChangeArrowheads="1"/>
            </p:cNvSpPr>
            <p:nvPr/>
          </p:nvSpPr>
          <p:spPr bwMode="auto">
            <a:xfrm>
              <a:off x="4910138" y="865188"/>
              <a:ext cx="2157412" cy="215900"/>
            </a:xfrm>
            <a:prstGeom prst="rect">
              <a:avLst/>
            </a:prstGeom>
            <a:solidFill>
              <a:srgbClr val="DBF1F5"/>
            </a:solidFill>
            <a:ln w="9525">
              <a:solidFill>
                <a:schemeClr val="tx1"/>
              </a:solidFill>
              <a:miter lim="800000"/>
              <a:headEnd/>
              <a:tailEnd/>
            </a:ln>
          </p:spPr>
          <p:txBody>
            <a:bodyPr wrap="none" anchor="ctr"/>
            <a:lstStyle/>
            <a:p>
              <a:pPr algn="ctr"/>
              <a:r>
                <a:rPr lang="ja-JP" altLang="en-US" sz="1200"/>
                <a:t>グローバル・リエゾンオフィス</a:t>
              </a:r>
            </a:p>
          </p:txBody>
        </p:sp>
        <p:grpSp>
          <p:nvGrpSpPr>
            <p:cNvPr id="101" name="グループ化 97"/>
            <p:cNvGrpSpPr/>
            <p:nvPr/>
          </p:nvGrpSpPr>
          <p:grpSpPr>
            <a:xfrm>
              <a:off x="431540" y="908720"/>
              <a:ext cx="3060340" cy="1075458"/>
              <a:chOff x="206927" y="1134114"/>
              <a:chExt cx="2269325" cy="1248833"/>
            </a:xfrm>
            <a:solidFill>
              <a:srgbClr val="DBF1F5"/>
            </a:solidFill>
          </p:grpSpPr>
          <p:sp>
            <p:nvSpPr>
              <p:cNvPr id="102" name="Rectangle 10"/>
              <p:cNvSpPr>
                <a:spLocks noChangeArrowheads="1"/>
              </p:cNvSpPr>
              <p:nvPr/>
            </p:nvSpPr>
            <p:spPr bwMode="auto">
              <a:xfrm>
                <a:off x="206927" y="1134114"/>
                <a:ext cx="2269325" cy="1248833"/>
              </a:xfrm>
              <a:prstGeom prst="rect">
                <a:avLst/>
              </a:prstGeom>
              <a:grpFill/>
              <a:ln w="9525">
                <a:solidFill>
                  <a:schemeClr val="tx1"/>
                </a:solidFill>
                <a:miter lim="800000"/>
                <a:headEnd/>
                <a:tailEnd/>
              </a:ln>
            </p:spPr>
            <p:txBody>
              <a:bodyPr wrap="none" anchor="ctr"/>
              <a:lstStyle/>
              <a:p>
                <a:pPr algn="ctr" fontAlgn="auto">
                  <a:spcBef>
                    <a:spcPts val="0"/>
                  </a:spcBef>
                  <a:spcAft>
                    <a:spcPts val="0"/>
                  </a:spcAft>
                  <a:defRPr/>
                </a:pPr>
                <a:r>
                  <a:rPr lang="ja-JP" altLang="en-US" sz="1200" dirty="0">
                    <a:latin typeface="Arial" charset="0"/>
                    <a:ea typeface="+mn-ea"/>
                  </a:rPr>
                  <a:t>　</a:t>
                </a:r>
              </a:p>
              <a:p>
                <a:pPr algn="ctr" fontAlgn="auto">
                  <a:spcBef>
                    <a:spcPts val="0"/>
                  </a:spcBef>
                  <a:spcAft>
                    <a:spcPts val="0"/>
                  </a:spcAft>
                  <a:defRPr/>
                </a:pPr>
                <a:endParaRPr lang="ja-JP" altLang="en-US" sz="1200" dirty="0">
                  <a:latin typeface="Arial" charset="0"/>
                  <a:ea typeface="+mn-ea"/>
                </a:endParaRPr>
              </a:p>
              <a:p>
                <a:pPr algn="ctr" fontAlgn="auto">
                  <a:spcBef>
                    <a:spcPts val="0"/>
                  </a:spcBef>
                  <a:spcAft>
                    <a:spcPts val="0"/>
                  </a:spcAft>
                  <a:defRPr/>
                </a:pPr>
                <a:endParaRPr lang="ja-JP" altLang="en-US" sz="1200" dirty="0">
                  <a:latin typeface="Arial" charset="0"/>
                  <a:ea typeface="+mn-ea"/>
                </a:endParaRPr>
              </a:p>
              <a:p>
                <a:pPr algn="ctr" fontAlgn="auto">
                  <a:spcBef>
                    <a:spcPts val="0"/>
                  </a:spcBef>
                  <a:spcAft>
                    <a:spcPts val="0"/>
                  </a:spcAft>
                  <a:defRPr/>
                </a:pPr>
                <a:endParaRPr lang="ja-JP" altLang="en-US" sz="1200" dirty="0">
                  <a:latin typeface="Arial" charset="0"/>
                  <a:ea typeface="+mn-ea"/>
                </a:endParaRPr>
              </a:p>
              <a:p>
                <a:pPr algn="ctr" fontAlgn="auto">
                  <a:spcBef>
                    <a:spcPts val="0"/>
                  </a:spcBef>
                  <a:spcAft>
                    <a:spcPts val="0"/>
                  </a:spcAft>
                  <a:defRPr/>
                </a:pPr>
                <a:endParaRPr lang="ja-JP" altLang="en-US" sz="1200" dirty="0">
                  <a:latin typeface="Arial" charset="0"/>
                  <a:ea typeface="+mn-ea"/>
                </a:endParaRPr>
              </a:p>
            </p:txBody>
          </p:sp>
          <p:sp>
            <p:nvSpPr>
              <p:cNvPr id="103" name="AutoShape 17"/>
              <p:cNvSpPr>
                <a:spLocks noChangeArrowheads="1"/>
              </p:cNvSpPr>
              <p:nvPr/>
            </p:nvSpPr>
            <p:spPr bwMode="auto">
              <a:xfrm>
                <a:off x="516173" y="1362398"/>
                <a:ext cx="1650832" cy="287867"/>
              </a:xfrm>
              <a:prstGeom prst="roundRect">
                <a:avLst>
                  <a:gd name="adj" fmla="val 16667"/>
                </a:avLst>
              </a:prstGeom>
              <a:grpFill/>
              <a:ln w="9525">
                <a:solidFill>
                  <a:schemeClr val="tx1"/>
                </a:solidFill>
                <a:round/>
                <a:headEnd/>
                <a:tailEnd/>
              </a:ln>
            </p:spPr>
            <p:txBody>
              <a:bodyPr wrap="none" anchor="ctr"/>
              <a:lstStyle/>
              <a:p>
                <a:pPr algn="ctr" fontAlgn="auto">
                  <a:spcBef>
                    <a:spcPts val="0"/>
                  </a:spcBef>
                  <a:spcAft>
                    <a:spcPts val="0"/>
                  </a:spcAft>
                  <a:defRPr/>
                </a:pPr>
                <a:r>
                  <a:rPr lang="ja-JP" altLang="en-US" sz="1100" dirty="0">
                    <a:latin typeface="Arial" charset="0"/>
                    <a:ea typeface="+mn-ea"/>
                  </a:rPr>
                  <a:t>副　所　長</a:t>
                </a:r>
              </a:p>
            </p:txBody>
          </p:sp>
          <p:sp>
            <p:nvSpPr>
              <p:cNvPr id="104" name="AutoShape 17"/>
              <p:cNvSpPr>
                <a:spLocks noChangeArrowheads="1"/>
              </p:cNvSpPr>
              <p:nvPr/>
            </p:nvSpPr>
            <p:spPr bwMode="auto">
              <a:xfrm>
                <a:off x="516173" y="1705946"/>
                <a:ext cx="1650832" cy="287867"/>
              </a:xfrm>
              <a:prstGeom prst="roundRect">
                <a:avLst>
                  <a:gd name="adj" fmla="val 16667"/>
                </a:avLst>
              </a:prstGeom>
              <a:grpFill/>
              <a:ln w="9525">
                <a:solidFill>
                  <a:schemeClr val="tx1"/>
                </a:solidFill>
                <a:round/>
                <a:headEnd/>
                <a:tailEnd/>
              </a:ln>
            </p:spPr>
            <p:txBody>
              <a:bodyPr wrap="none" anchor="ctr"/>
              <a:lstStyle/>
              <a:p>
                <a:pPr algn="ctr" fontAlgn="auto">
                  <a:spcBef>
                    <a:spcPts val="0"/>
                  </a:spcBef>
                  <a:spcAft>
                    <a:spcPts val="0"/>
                  </a:spcAft>
                  <a:defRPr/>
                </a:pPr>
                <a:r>
                  <a:rPr lang="ja-JP" altLang="en-US" sz="1100" dirty="0">
                    <a:latin typeface="Arial" charset="0"/>
                    <a:ea typeface="+mn-ea"/>
                  </a:rPr>
                  <a:t>副　所　長</a:t>
                </a:r>
              </a:p>
            </p:txBody>
          </p:sp>
          <p:sp>
            <p:nvSpPr>
              <p:cNvPr id="105" name="AutoShape 17"/>
              <p:cNvSpPr>
                <a:spLocks noChangeArrowheads="1"/>
              </p:cNvSpPr>
              <p:nvPr/>
            </p:nvSpPr>
            <p:spPr bwMode="auto">
              <a:xfrm>
                <a:off x="593779" y="1153383"/>
                <a:ext cx="1496765" cy="180548"/>
              </a:xfrm>
              <a:prstGeom prst="roundRect">
                <a:avLst>
                  <a:gd name="adj" fmla="val 16667"/>
                </a:avLst>
              </a:prstGeom>
              <a:grpFill/>
              <a:ln w="9525">
                <a:noFill/>
                <a:round/>
                <a:headEnd/>
                <a:tailEnd/>
              </a:ln>
            </p:spPr>
            <p:txBody>
              <a:bodyPr wrap="none" anchor="ctr"/>
              <a:lstStyle/>
              <a:p>
                <a:pPr algn="ctr" fontAlgn="auto">
                  <a:spcBef>
                    <a:spcPts val="0"/>
                  </a:spcBef>
                  <a:spcAft>
                    <a:spcPts val="0"/>
                  </a:spcAft>
                  <a:defRPr/>
                </a:pPr>
                <a:r>
                  <a:rPr lang="ja-JP" altLang="en-US" sz="1200" dirty="0">
                    <a:latin typeface="Arial" charset="0"/>
                    <a:ea typeface="+mn-ea"/>
                  </a:rPr>
                  <a:t>　</a:t>
                </a:r>
                <a:r>
                  <a:rPr lang="ja-JP" altLang="en-US" sz="1100" dirty="0">
                    <a:latin typeface="Arial" charset="0"/>
                    <a:ea typeface="+mn-ea"/>
                  </a:rPr>
                  <a:t>研究戦略室</a:t>
                </a:r>
              </a:p>
            </p:txBody>
          </p:sp>
          <p:sp>
            <p:nvSpPr>
              <p:cNvPr id="106" name="AutoShape 17"/>
              <p:cNvSpPr>
                <a:spLocks noChangeArrowheads="1"/>
              </p:cNvSpPr>
              <p:nvPr/>
            </p:nvSpPr>
            <p:spPr bwMode="auto">
              <a:xfrm>
                <a:off x="516173" y="2055837"/>
                <a:ext cx="1650832" cy="287867"/>
              </a:xfrm>
              <a:prstGeom prst="roundRect">
                <a:avLst>
                  <a:gd name="adj" fmla="val 16667"/>
                </a:avLst>
              </a:prstGeom>
              <a:grpFill/>
              <a:ln w="9525">
                <a:solidFill>
                  <a:schemeClr val="tx1"/>
                </a:solidFill>
                <a:round/>
                <a:headEnd/>
                <a:tailEnd/>
              </a:ln>
            </p:spPr>
            <p:txBody>
              <a:bodyPr wrap="none" anchor="ctr"/>
              <a:lstStyle/>
              <a:p>
                <a:pPr algn="ctr" fontAlgn="auto">
                  <a:spcBef>
                    <a:spcPts val="0"/>
                  </a:spcBef>
                  <a:spcAft>
                    <a:spcPts val="0"/>
                  </a:spcAft>
                  <a:defRPr/>
                </a:pPr>
                <a:r>
                  <a:rPr lang="ja-JP" altLang="en-US" sz="1100" dirty="0">
                    <a:latin typeface="Arial" charset="0"/>
                    <a:ea typeface="+mn-ea"/>
                  </a:rPr>
                  <a:t>Ｕ　Ｒ　Ａ</a:t>
                </a:r>
              </a:p>
            </p:txBody>
          </p:sp>
        </p:grpSp>
        <p:cxnSp>
          <p:nvCxnSpPr>
            <p:cNvPr id="128" name="カギ線コネクタ 127"/>
            <p:cNvCxnSpPr>
              <a:endCxn id="12334" idx="1"/>
            </p:cNvCxnSpPr>
            <p:nvPr/>
          </p:nvCxnSpPr>
          <p:spPr>
            <a:xfrm flipV="1">
              <a:off x="3479658" y="973119"/>
              <a:ext cx="1430394" cy="37617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a:endCxn id="12338" idx="1"/>
            </p:cNvCxnSpPr>
            <p:nvPr/>
          </p:nvCxnSpPr>
          <p:spPr>
            <a:xfrm>
              <a:off x="3479658" y="1349290"/>
              <a:ext cx="1430394" cy="3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38" name="Rectangle 22"/>
            <p:cNvSpPr>
              <a:spLocks noChangeArrowheads="1"/>
            </p:cNvSpPr>
            <p:nvPr/>
          </p:nvSpPr>
          <p:spPr bwMode="auto">
            <a:xfrm>
              <a:off x="4910138" y="1158875"/>
              <a:ext cx="2220912" cy="388938"/>
            </a:xfrm>
            <a:prstGeom prst="rect">
              <a:avLst/>
            </a:prstGeom>
            <a:solidFill>
              <a:srgbClr val="DBF1F5"/>
            </a:solidFill>
            <a:ln w="9525">
              <a:solidFill>
                <a:schemeClr val="tx1"/>
              </a:solidFill>
              <a:miter lim="800000"/>
              <a:headEnd/>
              <a:tailEnd/>
            </a:ln>
          </p:spPr>
          <p:txBody>
            <a:bodyPr wrap="none" anchor="ctr"/>
            <a:lstStyle/>
            <a:p>
              <a:r>
                <a:rPr lang="ja-JP" altLang="en-US" sz="1200"/>
                <a:t>プレ研究センター</a:t>
              </a:r>
              <a:endParaRPr lang="en-US" altLang="ja-JP" sz="1200"/>
            </a:p>
            <a:p>
              <a:r>
                <a:rPr lang="ja-JP" altLang="en-US" sz="1200"/>
                <a:t>　・セキュリティ</a:t>
              </a:r>
            </a:p>
          </p:txBody>
        </p:sp>
      </p:grpSp>
      <p:grpSp>
        <p:nvGrpSpPr>
          <p:cNvPr id="12308" name="グループ化 140"/>
          <p:cNvGrpSpPr>
            <a:grpSpLocks/>
          </p:cNvGrpSpPr>
          <p:nvPr/>
        </p:nvGrpSpPr>
        <p:grpSpPr bwMode="auto">
          <a:xfrm>
            <a:off x="606425" y="3987800"/>
            <a:ext cx="8474075" cy="1277938"/>
            <a:chOff x="606425" y="3987800"/>
            <a:chExt cx="8474075" cy="1277938"/>
          </a:xfrm>
        </p:grpSpPr>
        <p:sp>
          <p:nvSpPr>
            <p:cNvPr id="12321" name="Rectangle 7"/>
            <p:cNvSpPr>
              <a:spLocks noChangeArrowheads="1"/>
            </p:cNvSpPr>
            <p:nvPr/>
          </p:nvSpPr>
          <p:spPr bwMode="auto">
            <a:xfrm>
              <a:off x="1038225" y="4073525"/>
              <a:ext cx="2046288" cy="215900"/>
            </a:xfrm>
            <a:prstGeom prst="rect">
              <a:avLst/>
            </a:prstGeom>
            <a:solidFill>
              <a:srgbClr val="C2E99F"/>
            </a:solidFill>
            <a:ln w="9525">
              <a:solidFill>
                <a:schemeClr val="tx1"/>
              </a:solidFill>
              <a:miter lim="800000"/>
              <a:headEnd/>
              <a:tailEnd/>
            </a:ln>
          </p:spPr>
          <p:txBody>
            <a:bodyPr wrap="none" anchor="ctr"/>
            <a:lstStyle/>
            <a:p>
              <a:pPr algn="ctr"/>
              <a:r>
                <a:rPr lang="ja-JP" altLang="en-US" sz="1100"/>
                <a:t>学術基盤推進部</a:t>
              </a:r>
            </a:p>
          </p:txBody>
        </p:sp>
        <p:sp>
          <p:nvSpPr>
            <p:cNvPr id="12322" name="Rectangle 8"/>
            <p:cNvSpPr>
              <a:spLocks noChangeArrowheads="1"/>
            </p:cNvSpPr>
            <p:nvPr/>
          </p:nvSpPr>
          <p:spPr bwMode="auto">
            <a:xfrm>
              <a:off x="3743325" y="4652963"/>
              <a:ext cx="1512888" cy="215900"/>
            </a:xfrm>
            <a:prstGeom prst="rect">
              <a:avLst/>
            </a:prstGeom>
            <a:solidFill>
              <a:srgbClr val="C2E99F"/>
            </a:solidFill>
            <a:ln w="9525">
              <a:solidFill>
                <a:schemeClr val="tx1"/>
              </a:solidFill>
              <a:miter lim="800000"/>
              <a:headEnd/>
              <a:tailEnd/>
            </a:ln>
          </p:spPr>
          <p:txBody>
            <a:bodyPr wrap="none" anchor="ctr"/>
            <a:lstStyle/>
            <a:p>
              <a:pPr algn="ctr"/>
              <a:r>
                <a:rPr lang="ja-JP" altLang="en-US" sz="1100"/>
                <a:t>先端</a:t>
              </a:r>
              <a:r>
                <a:rPr lang="en-US" altLang="ja-JP" sz="1100"/>
                <a:t>ICT</a:t>
              </a:r>
              <a:r>
                <a:rPr lang="ja-JP" altLang="en-US" sz="1100"/>
                <a:t>センター</a:t>
              </a:r>
            </a:p>
          </p:txBody>
        </p:sp>
        <p:sp>
          <p:nvSpPr>
            <p:cNvPr id="12323" name="Rectangle 9"/>
            <p:cNvSpPr>
              <a:spLocks noChangeArrowheads="1"/>
            </p:cNvSpPr>
            <p:nvPr/>
          </p:nvSpPr>
          <p:spPr bwMode="auto">
            <a:xfrm>
              <a:off x="3760788" y="4073525"/>
              <a:ext cx="1509712" cy="215900"/>
            </a:xfrm>
            <a:prstGeom prst="rect">
              <a:avLst/>
            </a:prstGeom>
            <a:solidFill>
              <a:srgbClr val="C2E99F"/>
            </a:solidFill>
            <a:ln w="9525">
              <a:solidFill>
                <a:schemeClr val="tx1"/>
              </a:solidFill>
              <a:miter lim="800000"/>
              <a:headEnd/>
              <a:tailEnd/>
            </a:ln>
          </p:spPr>
          <p:txBody>
            <a:bodyPr wrap="none" anchor="ctr"/>
            <a:lstStyle/>
            <a:p>
              <a:pPr algn="ctr"/>
              <a:r>
                <a:rPr lang="ja-JP" altLang="en-US" sz="1100"/>
                <a:t>学 術 基 盤 課</a:t>
              </a:r>
            </a:p>
          </p:txBody>
        </p:sp>
        <p:sp>
          <p:nvSpPr>
            <p:cNvPr id="12324" name="Rectangle 29"/>
            <p:cNvSpPr>
              <a:spLocks noChangeArrowheads="1"/>
            </p:cNvSpPr>
            <p:nvPr/>
          </p:nvSpPr>
          <p:spPr bwMode="auto">
            <a:xfrm>
              <a:off x="3743325" y="4365625"/>
              <a:ext cx="1512888" cy="215900"/>
            </a:xfrm>
            <a:prstGeom prst="rect">
              <a:avLst/>
            </a:prstGeom>
            <a:solidFill>
              <a:srgbClr val="C2E99F"/>
            </a:solidFill>
            <a:ln w="9525">
              <a:solidFill>
                <a:schemeClr val="tx1"/>
              </a:solidFill>
              <a:miter lim="800000"/>
              <a:headEnd/>
              <a:tailEnd/>
            </a:ln>
          </p:spPr>
          <p:txBody>
            <a:bodyPr wrap="none" anchor="ctr"/>
            <a:lstStyle/>
            <a:p>
              <a:pPr algn="ctr"/>
              <a:r>
                <a:rPr lang="ja-JP" altLang="en-US" sz="1100"/>
                <a:t>学術コンテンツ課</a:t>
              </a:r>
            </a:p>
          </p:txBody>
        </p:sp>
        <p:sp>
          <p:nvSpPr>
            <p:cNvPr id="12325" name="テキスト ボックス 291"/>
            <p:cNvSpPr txBox="1">
              <a:spLocks noChangeArrowheads="1"/>
            </p:cNvSpPr>
            <p:nvPr/>
          </p:nvSpPr>
          <p:spPr bwMode="auto">
            <a:xfrm>
              <a:off x="7589540" y="4052888"/>
              <a:ext cx="1360487" cy="769937"/>
            </a:xfrm>
            <a:prstGeom prst="rect">
              <a:avLst/>
            </a:prstGeom>
            <a:solidFill>
              <a:srgbClr val="C2E99F"/>
            </a:solidFill>
            <a:ln w="9525">
              <a:solidFill>
                <a:schemeClr val="tx1"/>
              </a:solidFill>
              <a:miter lim="800000"/>
              <a:headEnd/>
              <a:tailEnd/>
            </a:ln>
          </p:spPr>
          <p:txBody>
            <a:bodyPr>
              <a:spAutoFit/>
            </a:bodyPr>
            <a:lstStyle/>
            <a:p>
              <a:r>
                <a:rPr lang="ja-JP" altLang="en-US" sz="1100"/>
                <a:t>ＳＩＮＥＴ利用推進室</a:t>
              </a:r>
              <a:endParaRPr lang="en-US" altLang="ja-JP" sz="1100"/>
            </a:p>
            <a:p>
              <a:r>
                <a:rPr lang="ja-JP" altLang="en-US" sz="1100"/>
                <a:t>学術認証推進室</a:t>
              </a:r>
            </a:p>
            <a:p>
              <a:r>
                <a:rPr lang="ja-JP" altLang="en-US" sz="1100"/>
                <a:t>クラウド支援室</a:t>
              </a:r>
            </a:p>
            <a:p>
              <a:r>
                <a:rPr lang="ja-JP" altLang="en-US" sz="1100"/>
                <a:t>セキュリティ支援室</a:t>
              </a:r>
            </a:p>
          </p:txBody>
        </p:sp>
        <p:cxnSp>
          <p:nvCxnSpPr>
            <p:cNvPr id="114" name="直線コネクタ 113"/>
            <p:cNvCxnSpPr>
              <a:stCxn id="12321" idx="3"/>
              <a:endCxn id="12323" idx="1"/>
            </p:cNvCxnSpPr>
            <p:nvPr/>
          </p:nvCxnSpPr>
          <p:spPr>
            <a:xfrm>
              <a:off x="3084513" y="4181475"/>
              <a:ext cx="676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3455988" y="4184650"/>
              <a:ext cx="0" cy="865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a:endCxn id="12324" idx="1"/>
            </p:cNvCxnSpPr>
            <p:nvPr/>
          </p:nvCxnSpPr>
          <p:spPr>
            <a:xfrm>
              <a:off x="3455988" y="4473575"/>
              <a:ext cx="2873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endCxn id="12322" idx="1"/>
            </p:cNvCxnSpPr>
            <p:nvPr/>
          </p:nvCxnSpPr>
          <p:spPr>
            <a:xfrm>
              <a:off x="3455988" y="4760913"/>
              <a:ext cx="2873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5281613" y="4181475"/>
              <a:ext cx="23034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31" name="テキスト ボックス 263"/>
            <p:cNvSpPr txBox="1">
              <a:spLocks noChangeArrowheads="1"/>
            </p:cNvSpPr>
            <p:nvPr/>
          </p:nvSpPr>
          <p:spPr bwMode="auto">
            <a:xfrm>
              <a:off x="5599113" y="4416425"/>
              <a:ext cx="1817687" cy="430213"/>
            </a:xfrm>
            <a:prstGeom prst="rect">
              <a:avLst/>
            </a:prstGeom>
            <a:solidFill>
              <a:srgbClr val="C2E99F"/>
            </a:solidFill>
            <a:ln w="9525">
              <a:solidFill>
                <a:schemeClr val="tx1"/>
              </a:solidFill>
              <a:miter lim="800000"/>
              <a:headEnd/>
              <a:tailEnd/>
            </a:ln>
          </p:spPr>
          <p:txBody>
            <a:bodyPr>
              <a:spAutoFit/>
            </a:bodyPr>
            <a:lstStyle/>
            <a:p>
              <a:r>
                <a:rPr lang="ja-JP" altLang="en-US" sz="1100"/>
                <a:t>学術リポジトリ推進室</a:t>
              </a:r>
              <a:endParaRPr lang="en-US" altLang="ja-JP" sz="1100"/>
            </a:p>
            <a:p>
              <a:r>
                <a:rPr lang="ja-JP" altLang="en-US" sz="1100"/>
                <a:t>コンテンツシステム開発室</a:t>
              </a:r>
            </a:p>
          </p:txBody>
        </p:sp>
        <p:sp>
          <p:nvSpPr>
            <p:cNvPr id="137" name="正方形/長方形 136"/>
            <p:cNvSpPr/>
            <p:nvPr/>
          </p:nvSpPr>
          <p:spPr>
            <a:xfrm>
              <a:off x="606425" y="3987800"/>
              <a:ext cx="8474075" cy="1277938"/>
            </a:xfrm>
            <a:prstGeom prst="rect">
              <a:avLst/>
            </a:prstGeom>
            <a:noFill/>
            <a:ln w="31750">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333" name="Rectangle 21"/>
            <p:cNvSpPr>
              <a:spLocks noChangeArrowheads="1"/>
            </p:cNvSpPr>
            <p:nvPr/>
          </p:nvSpPr>
          <p:spPr bwMode="auto">
            <a:xfrm>
              <a:off x="3743325" y="4941888"/>
              <a:ext cx="1512888" cy="215900"/>
            </a:xfrm>
            <a:prstGeom prst="rect">
              <a:avLst/>
            </a:prstGeom>
            <a:solidFill>
              <a:srgbClr val="C2E99F"/>
            </a:solidFill>
            <a:ln w="9525">
              <a:solidFill>
                <a:schemeClr val="tx1"/>
              </a:solidFill>
              <a:miter lim="800000"/>
              <a:headEnd/>
              <a:tailEnd/>
            </a:ln>
          </p:spPr>
          <p:txBody>
            <a:bodyPr wrap="none" anchor="ctr"/>
            <a:lstStyle/>
            <a:p>
              <a:pPr algn="ctr"/>
              <a:r>
                <a:rPr lang="ja-JP" altLang="en-US" sz="1100"/>
                <a:t>図書館連携・協力室</a:t>
              </a:r>
            </a:p>
          </p:txBody>
        </p:sp>
      </p:grpSp>
      <p:grpSp>
        <p:nvGrpSpPr>
          <p:cNvPr id="12309" name="グループ化 141"/>
          <p:cNvGrpSpPr>
            <a:grpSpLocks/>
          </p:cNvGrpSpPr>
          <p:nvPr/>
        </p:nvGrpSpPr>
        <p:grpSpPr bwMode="auto">
          <a:xfrm>
            <a:off x="1079500" y="5373688"/>
            <a:ext cx="4316413" cy="1049337"/>
            <a:chOff x="1079500" y="5373688"/>
            <a:chExt cx="4316413" cy="1049337"/>
          </a:xfrm>
        </p:grpSpPr>
        <p:sp>
          <p:nvSpPr>
            <p:cNvPr id="12310" name="Rectangle 11"/>
            <p:cNvSpPr>
              <a:spLocks noChangeArrowheads="1"/>
            </p:cNvSpPr>
            <p:nvPr/>
          </p:nvSpPr>
          <p:spPr bwMode="auto">
            <a:xfrm flipV="1">
              <a:off x="1079500" y="5373688"/>
              <a:ext cx="2084388" cy="217487"/>
            </a:xfrm>
            <a:prstGeom prst="rect">
              <a:avLst/>
            </a:prstGeom>
            <a:solidFill>
              <a:srgbClr val="C2E99F"/>
            </a:solidFill>
            <a:ln w="9525">
              <a:solidFill>
                <a:schemeClr val="tx1"/>
              </a:solidFill>
              <a:miter lim="800000"/>
              <a:headEnd/>
              <a:tailEnd/>
            </a:ln>
          </p:spPr>
          <p:txBody>
            <a:bodyPr rot="10800000" wrap="none" anchor="ctr"/>
            <a:lstStyle/>
            <a:p>
              <a:pPr algn="ctr"/>
              <a:r>
                <a:rPr lang="ja-JP" altLang="en-US" sz="1100"/>
                <a:t>総　　務　　部</a:t>
              </a:r>
            </a:p>
          </p:txBody>
        </p:sp>
        <p:sp>
          <p:nvSpPr>
            <p:cNvPr id="12311" name="Rectangle 25"/>
            <p:cNvSpPr>
              <a:spLocks noChangeArrowheads="1"/>
            </p:cNvSpPr>
            <p:nvPr/>
          </p:nvSpPr>
          <p:spPr bwMode="auto">
            <a:xfrm flipV="1">
              <a:off x="3743325" y="5373688"/>
              <a:ext cx="1603375" cy="217487"/>
            </a:xfrm>
            <a:prstGeom prst="rect">
              <a:avLst/>
            </a:prstGeom>
            <a:solidFill>
              <a:srgbClr val="C2E99F"/>
            </a:solidFill>
            <a:ln w="9525">
              <a:solidFill>
                <a:schemeClr val="tx1"/>
              </a:solidFill>
              <a:miter lim="800000"/>
              <a:headEnd/>
              <a:tailEnd/>
            </a:ln>
          </p:spPr>
          <p:txBody>
            <a:bodyPr rot="10800000" wrap="none" anchor="ctr"/>
            <a:lstStyle/>
            <a:p>
              <a:pPr algn="ctr"/>
              <a:r>
                <a:rPr lang="ja-JP" altLang="en-US" sz="1100"/>
                <a:t>企　画　課</a:t>
              </a:r>
            </a:p>
          </p:txBody>
        </p:sp>
        <p:sp>
          <p:nvSpPr>
            <p:cNvPr id="12312" name="Rectangle 26"/>
            <p:cNvSpPr>
              <a:spLocks noChangeArrowheads="1"/>
            </p:cNvSpPr>
            <p:nvPr/>
          </p:nvSpPr>
          <p:spPr bwMode="auto">
            <a:xfrm flipV="1">
              <a:off x="3743325" y="5949950"/>
              <a:ext cx="1603375" cy="214313"/>
            </a:xfrm>
            <a:prstGeom prst="rect">
              <a:avLst/>
            </a:prstGeom>
            <a:solidFill>
              <a:srgbClr val="C2E99F"/>
            </a:solidFill>
            <a:ln w="9525">
              <a:solidFill>
                <a:schemeClr val="tx1"/>
              </a:solidFill>
              <a:miter lim="800000"/>
              <a:headEnd/>
              <a:tailEnd/>
            </a:ln>
          </p:spPr>
          <p:txBody>
            <a:bodyPr rot="10800000" wrap="none" anchor="ctr"/>
            <a:lstStyle/>
            <a:p>
              <a:pPr algn="ctr"/>
              <a:r>
                <a:rPr lang="ja-JP" altLang="en-US" sz="1100"/>
                <a:t>総　務　課</a:t>
              </a:r>
            </a:p>
          </p:txBody>
        </p:sp>
        <p:sp>
          <p:nvSpPr>
            <p:cNvPr id="12313" name="Rectangle 26"/>
            <p:cNvSpPr>
              <a:spLocks noChangeArrowheads="1"/>
            </p:cNvSpPr>
            <p:nvPr/>
          </p:nvSpPr>
          <p:spPr bwMode="auto">
            <a:xfrm flipV="1">
              <a:off x="4103688" y="5661025"/>
              <a:ext cx="1292225" cy="217488"/>
            </a:xfrm>
            <a:prstGeom prst="rect">
              <a:avLst/>
            </a:prstGeom>
            <a:solidFill>
              <a:srgbClr val="C2E99F"/>
            </a:solidFill>
            <a:ln w="9525">
              <a:solidFill>
                <a:schemeClr val="tx1"/>
              </a:solidFill>
              <a:miter lim="800000"/>
              <a:headEnd/>
              <a:tailEnd/>
            </a:ln>
          </p:spPr>
          <p:txBody>
            <a:bodyPr rot="10800000" wrap="none" anchor="ctr"/>
            <a:lstStyle/>
            <a:p>
              <a:pPr algn="ctr"/>
              <a:r>
                <a:rPr lang="ja-JP" altLang="en-US" sz="1100"/>
                <a:t>社会連携推進室</a:t>
              </a:r>
            </a:p>
          </p:txBody>
        </p:sp>
        <p:cxnSp>
          <p:nvCxnSpPr>
            <p:cNvPr id="121" name="直線コネクタ 120"/>
            <p:cNvCxnSpPr>
              <a:stCxn id="12310" idx="3"/>
              <a:endCxn id="12311" idx="1"/>
            </p:cNvCxnSpPr>
            <p:nvPr/>
          </p:nvCxnSpPr>
          <p:spPr>
            <a:xfrm>
              <a:off x="3163888" y="5481638"/>
              <a:ext cx="579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3455988" y="5481638"/>
              <a:ext cx="0" cy="827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a:off x="3455988" y="6057900"/>
              <a:ext cx="29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17" name="Rectangle 26"/>
            <p:cNvSpPr>
              <a:spLocks noChangeArrowheads="1"/>
            </p:cNvSpPr>
            <p:nvPr/>
          </p:nvSpPr>
          <p:spPr bwMode="auto">
            <a:xfrm flipV="1">
              <a:off x="3743325" y="6200775"/>
              <a:ext cx="1608138" cy="222250"/>
            </a:xfrm>
            <a:prstGeom prst="rect">
              <a:avLst/>
            </a:prstGeom>
            <a:solidFill>
              <a:srgbClr val="C2E99F"/>
            </a:solidFill>
            <a:ln w="9525">
              <a:solidFill>
                <a:schemeClr val="tx1"/>
              </a:solidFill>
              <a:miter lim="800000"/>
              <a:headEnd/>
              <a:tailEnd/>
            </a:ln>
          </p:spPr>
          <p:txBody>
            <a:bodyPr rot="10800000" wrap="none" anchor="ctr"/>
            <a:lstStyle/>
            <a:p>
              <a:pPr algn="ctr"/>
              <a:r>
                <a:rPr lang="ja-JP" altLang="en-US" sz="1100"/>
                <a:t>会　計　課</a:t>
              </a:r>
            </a:p>
          </p:txBody>
        </p:sp>
        <p:cxnSp>
          <p:nvCxnSpPr>
            <p:cNvPr id="125" name="直線コネクタ 124"/>
            <p:cNvCxnSpPr/>
            <p:nvPr/>
          </p:nvCxnSpPr>
          <p:spPr>
            <a:xfrm flipH="1" flipV="1">
              <a:off x="3455988" y="6308725"/>
              <a:ext cx="29051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3959225" y="5589588"/>
              <a:ext cx="0" cy="179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3959225" y="5768975"/>
              <a:ext cx="144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39750"/>
          </a:xfrm>
        </p:spPr>
        <p:txBody>
          <a:bodyPr rtlCol="0">
            <a:noAutofit/>
          </a:bodyPr>
          <a:lstStyle/>
          <a:p>
            <a:pPr eaLnBrk="1" fontAlgn="auto" hangingPunct="1">
              <a:spcAft>
                <a:spcPts val="0"/>
              </a:spcAft>
              <a:defRPr/>
            </a:pPr>
            <a:r>
              <a:rPr lang="ja-JP" altLang="en-US" sz="2800" b="0" dirty="0" smtClean="0">
                <a:latin typeface="+mj-ea"/>
              </a:rPr>
              <a:t>組織の沿革</a:t>
            </a:r>
            <a:endParaRPr lang="ja-JP" altLang="en-US" sz="2800" b="0" dirty="0">
              <a:latin typeface="+mj-ea"/>
            </a:endParaRPr>
          </a:p>
        </p:txBody>
      </p:sp>
      <p:sp>
        <p:nvSpPr>
          <p:cNvPr id="14339" name="スライド番号プレースホルダ 4"/>
          <p:cNvSpPr>
            <a:spLocks noGrp="1"/>
          </p:cNvSpPr>
          <p:nvPr>
            <p:ph type="sldNum" sz="quarter" idx="4294967295"/>
          </p:nvPr>
        </p:nvSpPr>
        <p:spPr>
          <a:xfrm>
            <a:off x="7010400" y="6381750"/>
            <a:ext cx="2133600" cy="476250"/>
          </a:xfrm>
          <a:noFill/>
        </p:spPr>
        <p:txBody>
          <a:bodyPr/>
          <a:lstStyle/>
          <a:p>
            <a:fld id="{E0C46043-4E1C-4AEB-B5AD-0521BD81A03C}" type="slidenum">
              <a:rPr lang="ja-JP" altLang="en-US" smtClean="0">
                <a:ea typeface="ＭＳ Ｐゴシック" charset="-128"/>
              </a:rPr>
              <a:pPr/>
              <a:t>6</a:t>
            </a:fld>
            <a:endParaRPr lang="ja-JP" altLang="en-US" smtClean="0">
              <a:ea typeface="ＭＳ Ｐゴシック" charset="-128"/>
            </a:endParaRPr>
          </a:p>
        </p:txBody>
      </p:sp>
      <p:graphicFrame>
        <p:nvGraphicFramePr>
          <p:cNvPr id="6" name="コンテンツ プレースホルダ 3"/>
          <p:cNvGraphicFramePr>
            <a:graphicFrameLocks/>
          </p:cNvGraphicFramePr>
          <p:nvPr/>
        </p:nvGraphicFramePr>
        <p:xfrm>
          <a:off x="539750" y="765175"/>
          <a:ext cx="8064500" cy="4260850"/>
        </p:xfrm>
        <a:graphic>
          <a:graphicData uri="http://schemas.openxmlformats.org/drawingml/2006/table">
            <a:tbl>
              <a:tblPr firstRow="1" bandRow="1">
                <a:tableStyleId>{6E25E649-3F16-4E02-A733-19D2CDBF48F0}</a:tableStyleId>
              </a:tblPr>
              <a:tblGrid>
                <a:gridCol w="2466159"/>
                <a:gridCol w="5598341"/>
              </a:tblGrid>
              <a:tr h="431642">
                <a:tc>
                  <a:txBody>
                    <a:bodyPr/>
                    <a:lstStyle/>
                    <a:p>
                      <a:pPr algn="ctr"/>
                      <a:r>
                        <a:rPr kumimoji="1" lang="ja-JP" altLang="en-US" sz="1800" dirty="0" smtClean="0"/>
                        <a:t>年　月</a:t>
                      </a:r>
                      <a:endParaRPr kumimoji="1" lang="ja-JP" altLang="en-US" sz="1800" b="1" dirty="0"/>
                    </a:p>
                  </a:txBody>
                  <a:tcPr marL="91428" marR="91428" marT="45742" marB="45742" anchor="ctr"/>
                </a:tc>
                <a:tc>
                  <a:txBody>
                    <a:bodyPr/>
                    <a:lstStyle/>
                    <a:p>
                      <a:pPr algn="ctr"/>
                      <a:r>
                        <a:rPr kumimoji="1" lang="ja-JP" altLang="en-US" sz="1800" dirty="0" smtClean="0"/>
                        <a:t>事　項</a:t>
                      </a:r>
                      <a:endParaRPr kumimoji="1" lang="ja-JP" altLang="en-US" sz="1800" dirty="0"/>
                    </a:p>
                  </a:txBody>
                  <a:tcPr marL="91428" marR="91428" marT="45742" marB="45742" anchor="ctr"/>
                </a:tc>
              </a:tr>
              <a:tr h="720189">
                <a:tc>
                  <a:txBody>
                    <a:bodyPr/>
                    <a:lstStyle/>
                    <a:p>
                      <a:r>
                        <a:rPr kumimoji="1" lang="ja-JP" altLang="en-US" sz="1800" dirty="0" smtClean="0"/>
                        <a:t>昭和</a:t>
                      </a:r>
                      <a:r>
                        <a:rPr kumimoji="1" lang="en-US" altLang="ja-JP" sz="1800" dirty="0" smtClean="0"/>
                        <a:t>51</a:t>
                      </a:r>
                      <a:r>
                        <a:rPr kumimoji="1" lang="ja-JP" altLang="en-US" sz="1800" dirty="0" smtClean="0"/>
                        <a:t>（</a:t>
                      </a:r>
                      <a:r>
                        <a:rPr kumimoji="1" lang="en-US" altLang="ja-JP" sz="1800" dirty="0" smtClean="0"/>
                        <a:t>1976</a:t>
                      </a:r>
                      <a:r>
                        <a:rPr kumimoji="1" lang="ja-JP" altLang="en-US" sz="1800" dirty="0" smtClean="0"/>
                        <a:t>）年</a:t>
                      </a:r>
                      <a:r>
                        <a:rPr kumimoji="1" lang="en-US" altLang="ja-JP" sz="1800" dirty="0" smtClean="0"/>
                        <a:t>5</a:t>
                      </a:r>
                      <a:r>
                        <a:rPr kumimoji="1" lang="ja-JP" altLang="en-US" sz="1800" dirty="0" smtClean="0"/>
                        <a:t>月</a:t>
                      </a:r>
                      <a:endParaRPr kumimoji="1" lang="ja-JP" altLang="en-US" sz="1800" b="0" dirty="0"/>
                    </a:p>
                  </a:txBody>
                  <a:tcPr marL="91428" marR="91428" marT="45742" marB="45742" anchor="ctr"/>
                </a:tc>
                <a:tc>
                  <a:txBody>
                    <a:bodyPr/>
                    <a:lstStyle/>
                    <a:p>
                      <a:r>
                        <a:rPr kumimoji="1" lang="ja-JP" altLang="en-US" sz="1800" dirty="0" smtClean="0"/>
                        <a:t>東京大学情報図書館学研究センター発足</a:t>
                      </a:r>
                      <a:endParaRPr kumimoji="1" lang="ja-JP" altLang="en-US" sz="1800" dirty="0"/>
                    </a:p>
                  </a:txBody>
                  <a:tcPr marL="91428" marR="91428" marT="45742" marB="45742" anchor="ctr"/>
                </a:tc>
              </a:tr>
              <a:tr h="720189">
                <a:tc>
                  <a:txBody>
                    <a:bodyPr/>
                    <a:lstStyle/>
                    <a:p>
                      <a:r>
                        <a:rPr kumimoji="1" lang="ja-JP" altLang="en-US" sz="1800" dirty="0" smtClean="0"/>
                        <a:t>昭和</a:t>
                      </a:r>
                      <a:r>
                        <a:rPr kumimoji="1" lang="en-US" altLang="ja-JP" sz="1800" dirty="0" smtClean="0"/>
                        <a:t>58</a:t>
                      </a:r>
                      <a:r>
                        <a:rPr kumimoji="1" lang="ja-JP" altLang="en-US" sz="1800" dirty="0" smtClean="0"/>
                        <a:t>（</a:t>
                      </a:r>
                      <a:r>
                        <a:rPr kumimoji="1" lang="en-US" altLang="ja-JP" sz="1800" dirty="0" smtClean="0"/>
                        <a:t>1983</a:t>
                      </a:r>
                      <a:r>
                        <a:rPr kumimoji="1" lang="ja-JP" altLang="en-US" sz="1800" dirty="0" smtClean="0"/>
                        <a:t>）年</a:t>
                      </a:r>
                      <a:r>
                        <a:rPr kumimoji="1" lang="en-US" altLang="ja-JP" sz="1800" dirty="0" smtClean="0"/>
                        <a:t>4</a:t>
                      </a:r>
                      <a:r>
                        <a:rPr kumimoji="1" lang="ja-JP" altLang="en-US" sz="1800" dirty="0" smtClean="0"/>
                        <a:t>月</a:t>
                      </a:r>
                      <a:endParaRPr kumimoji="1" lang="ja-JP" altLang="en-US" sz="1800" dirty="0"/>
                    </a:p>
                  </a:txBody>
                  <a:tcPr marL="91428" marR="91428" marT="45742" marB="45742" anchor="ctr"/>
                </a:tc>
                <a:tc>
                  <a:txBody>
                    <a:bodyPr/>
                    <a:lstStyle/>
                    <a:p>
                      <a:r>
                        <a:rPr kumimoji="1" lang="ja-JP" altLang="en-US" sz="1800" dirty="0" smtClean="0"/>
                        <a:t>東京大学文献情報センター設置</a:t>
                      </a:r>
                      <a:endParaRPr kumimoji="1" lang="en-US" altLang="ja-JP" sz="1800" dirty="0" smtClean="0"/>
                    </a:p>
                    <a:p>
                      <a:r>
                        <a:rPr kumimoji="1" lang="ja-JP" altLang="en-US" sz="1800" dirty="0" smtClean="0"/>
                        <a:t>（情報図書館学研究センターを改組）</a:t>
                      </a:r>
                      <a:endParaRPr kumimoji="1" lang="ja-JP" altLang="en-US" sz="1800" dirty="0"/>
                    </a:p>
                  </a:txBody>
                  <a:tcPr marL="91428" marR="91428" marT="45742" marB="45742" anchor="ctr"/>
                </a:tc>
              </a:tr>
              <a:tr h="720189">
                <a:tc>
                  <a:txBody>
                    <a:bodyPr/>
                    <a:lstStyle/>
                    <a:p>
                      <a:r>
                        <a:rPr kumimoji="1" lang="ja-JP" altLang="en-US" sz="1800" dirty="0" smtClean="0"/>
                        <a:t>昭和</a:t>
                      </a:r>
                      <a:r>
                        <a:rPr kumimoji="1" lang="en-US" altLang="ja-JP" sz="1800" dirty="0" smtClean="0"/>
                        <a:t>61</a:t>
                      </a:r>
                      <a:r>
                        <a:rPr kumimoji="1" lang="ja-JP" altLang="en-US" sz="1800" dirty="0" smtClean="0"/>
                        <a:t>（</a:t>
                      </a:r>
                      <a:r>
                        <a:rPr kumimoji="1" lang="en-US" altLang="ja-JP" sz="1800" dirty="0" smtClean="0"/>
                        <a:t>1986</a:t>
                      </a:r>
                      <a:r>
                        <a:rPr kumimoji="1" lang="ja-JP" altLang="en-US" sz="1800" dirty="0" smtClean="0"/>
                        <a:t>）年</a:t>
                      </a:r>
                      <a:r>
                        <a:rPr kumimoji="1" lang="en-US" altLang="ja-JP" sz="1800" dirty="0" smtClean="0"/>
                        <a:t>4</a:t>
                      </a:r>
                      <a:r>
                        <a:rPr kumimoji="1" lang="ja-JP" altLang="en-US" sz="1800" dirty="0" smtClean="0"/>
                        <a:t>月</a:t>
                      </a:r>
                      <a:endParaRPr kumimoji="1" lang="ja-JP" altLang="en-US" sz="1800" dirty="0"/>
                    </a:p>
                  </a:txBody>
                  <a:tcPr marL="91428" marR="91428" marT="45742" marB="45742" anchor="ctr"/>
                </a:tc>
                <a:tc>
                  <a:txBody>
                    <a:bodyPr/>
                    <a:lstStyle/>
                    <a:p>
                      <a:r>
                        <a:rPr kumimoji="1" lang="ja-JP" altLang="en-US" sz="1800" dirty="0" smtClean="0"/>
                        <a:t>学術情報センター（</a:t>
                      </a:r>
                      <a:r>
                        <a:rPr kumimoji="1" lang="en-US" altLang="ja-JP" sz="1800" dirty="0" smtClean="0"/>
                        <a:t>NACSIS</a:t>
                      </a:r>
                      <a:r>
                        <a:rPr kumimoji="1" lang="ja-JP" altLang="en-US" sz="1800" dirty="0" smtClean="0"/>
                        <a:t>）設置</a:t>
                      </a:r>
                      <a:endParaRPr kumimoji="1" lang="ja-JP" altLang="en-US" sz="1800" dirty="0"/>
                    </a:p>
                  </a:txBody>
                  <a:tcPr marL="91428" marR="91428" marT="45742" marB="45742" anchor="ctr"/>
                </a:tc>
              </a:tr>
              <a:tr h="792208">
                <a:tc>
                  <a:txBody>
                    <a:bodyPr/>
                    <a:lstStyle/>
                    <a:p>
                      <a:r>
                        <a:rPr kumimoji="1" lang="ja-JP" altLang="en-US" sz="1800" dirty="0" smtClean="0"/>
                        <a:t>平成</a:t>
                      </a:r>
                      <a:r>
                        <a:rPr kumimoji="1" lang="en-US" altLang="ja-JP" sz="1800" dirty="0" smtClean="0"/>
                        <a:t>12</a:t>
                      </a:r>
                      <a:r>
                        <a:rPr kumimoji="1" lang="ja-JP" altLang="en-US" sz="1800" dirty="0" smtClean="0"/>
                        <a:t>（</a:t>
                      </a:r>
                      <a:r>
                        <a:rPr kumimoji="1" lang="en-US" altLang="ja-JP" sz="1800" dirty="0" smtClean="0"/>
                        <a:t>2000</a:t>
                      </a:r>
                      <a:r>
                        <a:rPr kumimoji="1" lang="ja-JP" altLang="en-US" sz="1800" dirty="0" smtClean="0"/>
                        <a:t>）年</a:t>
                      </a:r>
                      <a:r>
                        <a:rPr kumimoji="1" lang="en-US" altLang="ja-JP" sz="1800" dirty="0" smtClean="0"/>
                        <a:t>4</a:t>
                      </a:r>
                      <a:r>
                        <a:rPr kumimoji="1" lang="ja-JP" altLang="en-US" sz="1800" dirty="0" smtClean="0"/>
                        <a:t>月</a:t>
                      </a:r>
                      <a:endParaRPr kumimoji="1" lang="ja-JP" altLang="en-US" sz="1800" dirty="0"/>
                    </a:p>
                  </a:txBody>
                  <a:tcPr marL="91428" marR="91428" marT="45742" marB="45742" anchor="ctr"/>
                </a:tc>
                <a:tc>
                  <a:txBody>
                    <a:bodyPr/>
                    <a:lstStyle/>
                    <a:p>
                      <a:r>
                        <a:rPr kumimoji="1" lang="ja-JP" altLang="en-US" sz="1800" dirty="0" smtClean="0"/>
                        <a:t>国立情報学研究所（</a:t>
                      </a:r>
                      <a:r>
                        <a:rPr kumimoji="1" lang="en-US" altLang="ja-JP" sz="1800" dirty="0" smtClean="0"/>
                        <a:t>NII</a:t>
                      </a:r>
                      <a:r>
                        <a:rPr kumimoji="1" lang="ja-JP" altLang="en-US" sz="1800" dirty="0" smtClean="0"/>
                        <a:t>）設置</a:t>
                      </a:r>
                      <a:endParaRPr kumimoji="1" lang="en-US" altLang="ja-JP" sz="1800" dirty="0" smtClean="0"/>
                    </a:p>
                    <a:p>
                      <a:r>
                        <a:rPr kumimoji="1" lang="ja-JP" altLang="en-US" sz="1800" dirty="0" smtClean="0"/>
                        <a:t>（学術情報センターの廃止・転換）</a:t>
                      </a:r>
                      <a:endParaRPr kumimoji="1" lang="ja-JP" altLang="en-US" sz="1800" dirty="0"/>
                    </a:p>
                  </a:txBody>
                  <a:tcPr marL="91428" marR="91428" marT="45742" marB="45742" anchor="ctr"/>
                </a:tc>
              </a:tr>
              <a:tr h="876433">
                <a:tc>
                  <a:txBody>
                    <a:bodyPr/>
                    <a:lstStyle/>
                    <a:p>
                      <a:r>
                        <a:rPr kumimoji="1" lang="ja-JP" altLang="en-US" sz="1800" dirty="0" smtClean="0"/>
                        <a:t>平成</a:t>
                      </a:r>
                      <a:r>
                        <a:rPr kumimoji="1" lang="en-US" altLang="ja-JP" sz="1800" dirty="0" smtClean="0"/>
                        <a:t>16</a:t>
                      </a:r>
                      <a:r>
                        <a:rPr kumimoji="1" lang="ja-JP" altLang="en-US" sz="1800" dirty="0" smtClean="0"/>
                        <a:t>（</a:t>
                      </a:r>
                      <a:r>
                        <a:rPr kumimoji="1" lang="en-US" altLang="ja-JP" sz="1800" dirty="0" smtClean="0"/>
                        <a:t>2004</a:t>
                      </a:r>
                      <a:r>
                        <a:rPr kumimoji="1" lang="ja-JP" altLang="en-US" sz="1800" dirty="0" smtClean="0"/>
                        <a:t>）年</a:t>
                      </a:r>
                      <a:r>
                        <a:rPr kumimoji="1" lang="en-US" altLang="ja-JP" sz="1800" dirty="0" smtClean="0"/>
                        <a:t>4</a:t>
                      </a:r>
                      <a:r>
                        <a:rPr kumimoji="1" lang="ja-JP" altLang="en-US" sz="1800" dirty="0" smtClean="0"/>
                        <a:t>月</a:t>
                      </a:r>
                      <a:endParaRPr kumimoji="1" lang="ja-JP" altLang="en-US" sz="1800" dirty="0"/>
                    </a:p>
                  </a:txBody>
                  <a:tcPr marL="91428" marR="91428" marT="45742" marB="45742" anchor="ctr"/>
                </a:tc>
                <a:tc>
                  <a:txBody>
                    <a:bodyPr/>
                    <a:lstStyle/>
                    <a:p>
                      <a:r>
                        <a:rPr kumimoji="1" lang="ja-JP" altLang="en-US" sz="1800" dirty="0" smtClean="0"/>
                        <a:t>大学共同利用機関法人　情報・システム研究機構</a:t>
                      </a:r>
                      <a:endParaRPr kumimoji="1" lang="en-US" altLang="ja-JP" sz="1800" dirty="0" smtClean="0"/>
                    </a:p>
                    <a:p>
                      <a:r>
                        <a:rPr kumimoji="1" lang="ja-JP" altLang="en-US" sz="1800" dirty="0" smtClean="0"/>
                        <a:t>　国立情報学研究所設置</a:t>
                      </a:r>
                      <a:endParaRPr kumimoji="1" lang="ja-JP" altLang="en-US" sz="1800" dirty="0"/>
                    </a:p>
                  </a:txBody>
                  <a:tcPr marL="91428" marR="91428" marT="45742" marB="45742" anchor="ct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39750"/>
          </a:xfrm>
        </p:spPr>
        <p:txBody>
          <a:bodyPr rtlCol="0">
            <a:noAutofit/>
          </a:bodyPr>
          <a:lstStyle/>
          <a:p>
            <a:pPr eaLnBrk="1" fontAlgn="auto" hangingPunct="1">
              <a:spcAft>
                <a:spcPts val="0"/>
              </a:spcAft>
              <a:defRPr/>
            </a:pPr>
            <a:r>
              <a:rPr lang="ja-JP" altLang="en-US" sz="2800" b="0" dirty="0" smtClean="0">
                <a:latin typeface="+mj-ea"/>
              </a:rPr>
              <a:t>学術コンテンツ事業の沿革</a:t>
            </a:r>
            <a:endParaRPr lang="ja-JP" altLang="en-US" sz="2800" b="0" dirty="0">
              <a:latin typeface="+mj-ea"/>
            </a:endParaRPr>
          </a:p>
        </p:txBody>
      </p:sp>
      <p:sp>
        <p:nvSpPr>
          <p:cNvPr id="17411" name="スライド番号プレースホルダ 4"/>
          <p:cNvSpPr>
            <a:spLocks noGrp="1"/>
          </p:cNvSpPr>
          <p:nvPr>
            <p:ph type="sldNum" sz="quarter" idx="4294967295"/>
          </p:nvPr>
        </p:nvSpPr>
        <p:spPr>
          <a:xfrm>
            <a:off x="7010400" y="6381750"/>
            <a:ext cx="2133600" cy="476250"/>
          </a:xfrm>
          <a:noFill/>
        </p:spPr>
        <p:txBody>
          <a:bodyPr/>
          <a:lstStyle/>
          <a:p>
            <a:fld id="{460497FF-323E-413B-B9E8-AC34DAD0DFB8}" type="slidenum">
              <a:rPr lang="ja-JP" altLang="en-US" smtClean="0">
                <a:ea typeface="ＭＳ Ｐゴシック" charset="-128"/>
              </a:rPr>
              <a:pPr/>
              <a:t>7</a:t>
            </a:fld>
            <a:endParaRPr lang="ja-JP" altLang="en-US" smtClean="0">
              <a:ea typeface="ＭＳ Ｐゴシック" charset="-128"/>
            </a:endParaRPr>
          </a:p>
        </p:txBody>
      </p:sp>
      <p:graphicFrame>
        <p:nvGraphicFramePr>
          <p:cNvPr id="6" name="コンテンツ プレースホルダ 3"/>
          <p:cNvGraphicFramePr>
            <a:graphicFrameLocks/>
          </p:cNvGraphicFramePr>
          <p:nvPr/>
        </p:nvGraphicFramePr>
        <p:xfrm>
          <a:off x="539750" y="715963"/>
          <a:ext cx="8064500" cy="5548309"/>
        </p:xfrm>
        <a:graphic>
          <a:graphicData uri="http://schemas.openxmlformats.org/drawingml/2006/table">
            <a:tbl>
              <a:tblPr firstRow="1" bandRow="1">
                <a:tableStyleId>{6E25E649-3F16-4E02-A733-19D2CDBF48F0}</a:tableStyleId>
              </a:tblPr>
              <a:tblGrid>
                <a:gridCol w="2016026"/>
                <a:gridCol w="6048474"/>
              </a:tblGrid>
              <a:tr h="365823">
                <a:tc>
                  <a:txBody>
                    <a:bodyPr/>
                    <a:lstStyle/>
                    <a:p>
                      <a:pPr algn="ctr"/>
                      <a:r>
                        <a:rPr kumimoji="1" lang="ja-JP" altLang="en-US" sz="1800" dirty="0" smtClean="0"/>
                        <a:t>年　月</a:t>
                      </a:r>
                      <a:endParaRPr kumimoji="1" lang="ja-JP" altLang="en-US" sz="1800" b="1" dirty="0"/>
                    </a:p>
                  </a:txBody>
                  <a:tcPr marL="91428" marR="91428" marT="45739" marB="45739" anchor="ctr"/>
                </a:tc>
                <a:tc>
                  <a:txBody>
                    <a:bodyPr/>
                    <a:lstStyle/>
                    <a:p>
                      <a:pPr algn="ctr"/>
                      <a:r>
                        <a:rPr kumimoji="1" lang="ja-JP" altLang="en-US" sz="1800" dirty="0" smtClean="0"/>
                        <a:t>事　項</a:t>
                      </a:r>
                      <a:endParaRPr kumimoji="1" lang="ja-JP" altLang="en-US" sz="1800" dirty="0"/>
                    </a:p>
                  </a:txBody>
                  <a:tcPr marL="91428" marR="91428" marT="45739" marB="45739" anchor="ctr"/>
                </a:tc>
              </a:tr>
              <a:tr h="335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昭和</a:t>
                      </a:r>
                      <a:r>
                        <a:rPr kumimoji="1" lang="en-US" altLang="ja-JP" sz="1600" b="0" i="0" u="none" strike="noStrike" cap="none" normalizeH="0" baseline="0" dirty="0" smtClean="0">
                          <a:ln>
                            <a:noFill/>
                          </a:ln>
                          <a:solidFill>
                            <a:srgbClr val="000000"/>
                          </a:solidFill>
                          <a:effectLst/>
                          <a:latin typeface="+mn-ea"/>
                          <a:ea typeface="+mn-ea"/>
                        </a:rPr>
                        <a:t>60</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1985</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mn-ea"/>
                          <a:ea typeface="+mn-ea"/>
                        </a:rPr>
                        <a:t>目録所在情報サービス（</a:t>
                      </a:r>
                      <a:r>
                        <a:rPr kumimoji="1" lang="en-US" altLang="ja-JP" sz="1600" b="0" i="0" u="none" strike="noStrike" cap="none" normalizeH="0" baseline="0" dirty="0" smtClean="0">
                          <a:ln>
                            <a:noFill/>
                          </a:ln>
                          <a:solidFill>
                            <a:srgbClr val="000000"/>
                          </a:solidFill>
                          <a:effectLst/>
                          <a:latin typeface="+mn-ea"/>
                          <a:ea typeface="+mn-ea"/>
                        </a:rPr>
                        <a:t>NACSIS-CAT</a:t>
                      </a:r>
                      <a:r>
                        <a:rPr kumimoji="1" lang="ja-JP" altLang="en-US" sz="1600" b="0" i="0" u="none" strike="noStrike" cap="none" normalizeH="0" baseline="0" dirty="0" smtClean="0">
                          <a:ln>
                            <a:noFill/>
                          </a:ln>
                          <a:solidFill>
                            <a:srgbClr val="000000"/>
                          </a:solidFill>
                          <a:effectLst/>
                          <a:latin typeface="+mn-ea"/>
                          <a:ea typeface="+mn-ea"/>
                        </a:rPr>
                        <a:t>）提供開始</a:t>
                      </a:r>
                    </a:p>
                  </a:txBody>
                  <a:tcPr marL="91428" marR="91428" marT="45739" marB="45739" anchor="ctr"/>
                </a:tc>
              </a:tr>
              <a:tr h="335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mn-ea"/>
                          <a:ea typeface="+mn-ea"/>
                        </a:rPr>
                        <a:t>昭和</a:t>
                      </a:r>
                      <a:r>
                        <a:rPr kumimoji="1" lang="en-US" altLang="ja-JP" sz="1600" b="0" i="0" u="none" strike="noStrike" cap="none" normalizeH="0" baseline="0" dirty="0" smtClean="0">
                          <a:ln>
                            <a:noFill/>
                          </a:ln>
                          <a:solidFill>
                            <a:srgbClr val="000000"/>
                          </a:solidFill>
                          <a:effectLst/>
                          <a:latin typeface="+mn-ea"/>
                          <a:ea typeface="+mn-ea"/>
                        </a:rPr>
                        <a:t>61</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1986</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mn-ea"/>
                          <a:ea typeface="+mn-ea"/>
                        </a:rPr>
                        <a:t>教育研修事業（目録システム講習会等）開始</a:t>
                      </a:r>
                    </a:p>
                  </a:txBody>
                  <a:tcPr marL="91428" marR="91428" marT="45739" marB="45739" anchor="ctr"/>
                </a:tc>
              </a:tr>
              <a:tr h="335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mn-ea"/>
                          <a:ea typeface="+mn-ea"/>
                        </a:rPr>
                        <a:t>昭和</a:t>
                      </a:r>
                      <a:r>
                        <a:rPr kumimoji="1" lang="en-US" altLang="ja-JP" sz="1600" b="0" i="0" u="none" strike="noStrike" cap="none" normalizeH="0" baseline="0" dirty="0" smtClean="0">
                          <a:ln>
                            <a:noFill/>
                          </a:ln>
                          <a:solidFill>
                            <a:srgbClr val="000000"/>
                          </a:solidFill>
                          <a:effectLst/>
                          <a:latin typeface="+mn-ea"/>
                          <a:ea typeface="+mn-ea"/>
                        </a:rPr>
                        <a:t>62</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1987</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ea"/>
                          <a:ea typeface="+mn-ea"/>
                        </a:rPr>
                        <a:t>NACSIS-IR</a:t>
                      </a:r>
                      <a:r>
                        <a:rPr kumimoji="1" lang="ja-JP" altLang="en-US" sz="1600" b="0" i="0" u="none" strike="noStrike" cap="none" normalizeH="0" baseline="0" dirty="0" smtClean="0">
                          <a:ln>
                            <a:noFill/>
                          </a:ln>
                          <a:solidFill>
                            <a:srgbClr val="000000"/>
                          </a:solidFill>
                          <a:effectLst/>
                          <a:latin typeface="+mn-ea"/>
                          <a:ea typeface="+mn-ea"/>
                        </a:rPr>
                        <a:t>（データベースサービス）提供開始</a:t>
                      </a:r>
                    </a:p>
                  </a:txBody>
                  <a:tcPr marL="91428" marR="91428" marT="45739" marB="45739" anchor="ctr"/>
                </a:tc>
              </a:tr>
              <a:tr h="335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1992</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ea"/>
                          <a:ea typeface="+mn-ea"/>
                        </a:rPr>
                        <a:t>NACSIS-ILL</a:t>
                      </a:r>
                      <a:r>
                        <a:rPr kumimoji="1" lang="ja-JP" altLang="en-US" sz="1600" b="0" i="0" u="none" strike="noStrike" cap="none" normalizeH="0" baseline="0" dirty="0" smtClean="0">
                          <a:ln>
                            <a:noFill/>
                          </a:ln>
                          <a:solidFill>
                            <a:srgbClr val="000000"/>
                          </a:solidFill>
                          <a:effectLst/>
                          <a:latin typeface="+mn-ea"/>
                          <a:ea typeface="+mn-ea"/>
                        </a:rPr>
                        <a:t>システム提供開始</a:t>
                      </a:r>
                    </a:p>
                  </a:txBody>
                  <a:tcPr marL="91428" marR="91428" marT="45739" marB="45739" anchor="ctr"/>
                </a:tc>
              </a:tr>
              <a:tr h="335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9</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1997</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ea"/>
                          <a:ea typeface="+mn-ea"/>
                        </a:rPr>
                        <a:t>NACSIS-ELS</a:t>
                      </a:r>
                      <a:r>
                        <a:rPr kumimoji="1" lang="ja-JP" altLang="en-US" sz="1600" b="0" i="0" u="none" strike="noStrike" cap="none" normalizeH="0" baseline="0" dirty="0" smtClean="0">
                          <a:ln>
                            <a:noFill/>
                          </a:ln>
                          <a:solidFill>
                            <a:srgbClr val="000000"/>
                          </a:solidFill>
                          <a:effectLst/>
                          <a:latin typeface="+mn-ea"/>
                          <a:ea typeface="+mn-ea"/>
                        </a:rPr>
                        <a:t>（電子図書館サービス）提供開始</a:t>
                      </a:r>
                    </a:p>
                  </a:txBody>
                  <a:tcPr marL="91428" marR="91428" marT="45739" marB="45739" anchor="ctr"/>
                </a:tc>
              </a:tr>
              <a:tr h="335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10</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1998</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err="1" smtClean="0">
                          <a:ln>
                            <a:noFill/>
                          </a:ln>
                          <a:solidFill>
                            <a:srgbClr val="000000"/>
                          </a:solidFill>
                          <a:effectLst/>
                          <a:latin typeface="+mn-ea"/>
                          <a:ea typeface="+mn-ea"/>
                        </a:rPr>
                        <a:t>Webcat</a:t>
                      </a:r>
                      <a:r>
                        <a:rPr kumimoji="1" lang="ja-JP" altLang="en-US" sz="1600" b="0" i="0" u="none" strike="noStrike" cap="none" normalizeH="0" baseline="0" dirty="0" smtClean="0">
                          <a:ln>
                            <a:noFill/>
                          </a:ln>
                          <a:solidFill>
                            <a:srgbClr val="000000"/>
                          </a:solidFill>
                          <a:effectLst/>
                          <a:latin typeface="+mn-ea"/>
                          <a:ea typeface="+mn-ea"/>
                        </a:rPr>
                        <a:t>（総合目録データベース</a:t>
                      </a:r>
                      <a:r>
                        <a:rPr kumimoji="1" lang="en-US" altLang="ja-JP" sz="1600" b="0" i="0" u="none" strike="noStrike" cap="none" normalizeH="0" baseline="0" dirty="0" smtClean="0">
                          <a:ln>
                            <a:noFill/>
                          </a:ln>
                          <a:solidFill>
                            <a:srgbClr val="000000"/>
                          </a:solidFill>
                          <a:effectLst/>
                          <a:latin typeface="+mn-ea"/>
                          <a:ea typeface="+mn-ea"/>
                        </a:rPr>
                        <a:t>WWW</a:t>
                      </a:r>
                      <a:r>
                        <a:rPr kumimoji="1" lang="ja-JP" altLang="en-US" sz="1600" b="0" i="0" u="none" strike="noStrike" cap="none" normalizeH="0" baseline="0" dirty="0" smtClean="0">
                          <a:ln>
                            <a:noFill/>
                          </a:ln>
                          <a:solidFill>
                            <a:srgbClr val="000000"/>
                          </a:solidFill>
                          <a:effectLst/>
                          <a:latin typeface="+mn-ea"/>
                          <a:ea typeface="+mn-ea"/>
                        </a:rPr>
                        <a:t>検索サービス）提供開始</a:t>
                      </a:r>
                    </a:p>
                  </a:txBody>
                  <a:tcPr marL="91428" marR="91428" marT="45739" marB="45739" anchor="ctr"/>
                </a:tc>
              </a:tr>
              <a:tr h="579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13</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2003</a:t>
                      </a:r>
                      <a:r>
                        <a:rPr kumimoji="1" lang="ja-JP" altLang="en-US" sz="1600" b="0" i="0" u="none" strike="noStrike" cap="none" normalizeH="0" baseline="0" dirty="0" smtClean="0">
                          <a:ln>
                            <a:noFill/>
                          </a:ln>
                          <a:solidFill>
                            <a:srgbClr val="000000"/>
                          </a:solidFill>
                          <a:effectLst/>
                          <a:latin typeface="+mn-ea"/>
                          <a:ea typeface="+mn-ea"/>
                        </a:rPr>
                        <a:t>）</a:t>
                      </a:r>
                    </a:p>
                  </a:txBody>
                  <a:tcPr marL="91428" marR="91428" marT="45739" marB="45739"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mn-ea"/>
                          <a:ea typeface="+mn-ea"/>
                        </a:rPr>
                        <a:t>国際学術情報流通基盤整備事業（</a:t>
                      </a:r>
                      <a:r>
                        <a:rPr kumimoji="1" lang="en-US" altLang="ja-JP" sz="1600" b="0" i="0" u="none" strike="noStrike" cap="none" normalizeH="0" baseline="0" dirty="0" smtClean="0">
                          <a:ln>
                            <a:noFill/>
                          </a:ln>
                          <a:solidFill>
                            <a:srgbClr val="000000"/>
                          </a:solidFill>
                          <a:effectLst/>
                          <a:latin typeface="+mn-ea"/>
                          <a:ea typeface="+mn-ea"/>
                        </a:rPr>
                        <a:t>SPARC</a:t>
                      </a:r>
                      <a:r>
                        <a:rPr kumimoji="1" lang="ja-JP" altLang="en-US" sz="1600" b="0" i="0" u="none" strike="noStrike" cap="none" normalizeH="0" baseline="0" dirty="0" smtClean="0">
                          <a:ln>
                            <a:noFill/>
                          </a:ln>
                          <a:solidFill>
                            <a:srgbClr val="000000"/>
                          </a:solidFill>
                          <a:effectLst/>
                          <a:latin typeface="+mn-ea"/>
                          <a:ea typeface="+mn-ea"/>
                        </a:rPr>
                        <a:t> </a:t>
                      </a:r>
                      <a:r>
                        <a:rPr kumimoji="1" lang="en-US" altLang="ja-JP" sz="1600" b="0" i="0" u="none" strike="noStrike" cap="none" normalizeH="0" baseline="0" dirty="0" smtClean="0">
                          <a:ln>
                            <a:noFill/>
                          </a:ln>
                          <a:solidFill>
                            <a:srgbClr val="000000"/>
                          </a:solidFill>
                          <a:effectLst/>
                          <a:latin typeface="+mn-ea"/>
                          <a:ea typeface="+mn-ea"/>
                        </a:rPr>
                        <a:t>Japan</a:t>
                      </a:r>
                      <a:r>
                        <a:rPr kumimoji="1" lang="ja-JP" altLang="en-US" sz="1600" b="0" i="0" u="none" strike="noStrike" cap="none" normalizeH="0" baseline="0" dirty="0" smtClean="0">
                          <a:ln>
                            <a:noFill/>
                          </a:ln>
                          <a:solidFill>
                            <a:srgbClr val="000000"/>
                          </a:solidFill>
                          <a:effectLst/>
                          <a:latin typeface="+mn-ea"/>
                          <a:ea typeface="+mn-ea"/>
                        </a:rPr>
                        <a:t>）開始、</a:t>
                      </a:r>
                      <a:r>
                        <a:rPr kumimoji="1" lang="en-US" altLang="ja-JP" sz="1600" b="0" i="0" u="none" strike="noStrike" cap="none" normalizeH="0" baseline="0" dirty="0" smtClean="0">
                          <a:ln>
                            <a:noFill/>
                          </a:ln>
                          <a:solidFill>
                            <a:srgbClr val="000000"/>
                          </a:solidFill>
                          <a:effectLst/>
                          <a:latin typeface="+mn-ea"/>
                          <a:ea typeface="+mn-ea"/>
                        </a:rPr>
                        <a:t>NII-REO</a:t>
                      </a:r>
                      <a:r>
                        <a:rPr kumimoji="1" lang="ja-JP" altLang="en-US" sz="1600" b="0" i="0" u="none" strike="noStrike" cap="none" normalizeH="0" baseline="0" dirty="0" smtClean="0">
                          <a:ln>
                            <a:noFill/>
                          </a:ln>
                          <a:solidFill>
                            <a:srgbClr val="000000"/>
                          </a:solidFill>
                          <a:effectLst/>
                          <a:latin typeface="+mn-ea"/>
                          <a:ea typeface="+mn-ea"/>
                        </a:rPr>
                        <a:t>（電子ジャーナルリポジトリ）・研究紀要ポータル提供開始</a:t>
                      </a:r>
                    </a:p>
                  </a:txBody>
                  <a:tcPr marL="91428" marR="91428" marT="45739" marB="45739" anchor="ctr"/>
                </a:tc>
              </a:tr>
              <a:tr h="335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17</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2005</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smtClean="0">
                          <a:ln>
                            <a:noFill/>
                          </a:ln>
                          <a:solidFill>
                            <a:srgbClr val="000000"/>
                          </a:solidFill>
                          <a:effectLst/>
                          <a:latin typeface="+mn-ea"/>
                          <a:ea typeface="+mn-ea"/>
                        </a:rPr>
                        <a:t>NII</a:t>
                      </a:r>
                      <a:r>
                        <a:rPr kumimoji="1" lang="ja-JP" altLang="en-US" sz="1600" b="0" i="0" u="none" strike="noStrike" cap="none" normalizeH="0" baseline="0" dirty="0" smtClean="0">
                          <a:ln>
                            <a:noFill/>
                          </a:ln>
                          <a:solidFill>
                            <a:srgbClr val="000000"/>
                          </a:solidFill>
                          <a:effectLst/>
                          <a:latin typeface="+mn-ea"/>
                          <a:ea typeface="+mn-ea"/>
                        </a:rPr>
                        <a:t>学術コンテンツ・ポータル</a:t>
                      </a:r>
                      <a:r>
                        <a:rPr kumimoji="1" lang="en-US" altLang="ja-JP" sz="1600" b="0" i="0" u="none" strike="noStrike" cap="none" normalizeH="0" baseline="0" dirty="0" err="1" smtClean="0">
                          <a:ln>
                            <a:noFill/>
                          </a:ln>
                          <a:solidFill>
                            <a:srgbClr val="000000"/>
                          </a:solidFill>
                          <a:effectLst/>
                          <a:latin typeface="+mn-ea"/>
                          <a:ea typeface="+mn-ea"/>
                        </a:rPr>
                        <a:t>GeNii</a:t>
                      </a:r>
                      <a:r>
                        <a:rPr kumimoji="1" lang="ja-JP" altLang="en-US" sz="1600" b="0" i="0" u="none" strike="noStrike" cap="none" normalizeH="0" baseline="0" dirty="0" smtClean="0">
                          <a:ln>
                            <a:noFill/>
                          </a:ln>
                          <a:solidFill>
                            <a:srgbClr val="000000"/>
                          </a:solidFill>
                          <a:effectLst/>
                          <a:latin typeface="+mn-ea"/>
                          <a:ea typeface="+mn-ea"/>
                        </a:rPr>
                        <a:t>提供開始（</a:t>
                      </a:r>
                      <a:r>
                        <a:rPr kumimoji="1" lang="en-US" altLang="ja-JP" sz="1600" b="0" i="0" u="none" strike="noStrike" cap="none" normalizeH="0" baseline="0" dirty="0" err="1" smtClean="0">
                          <a:ln>
                            <a:noFill/>
                          </a:ln>
                          <a:solidFill>
                            <a:srgbClr val="000000"/>
                          </a:solidFill>
                          <a:effectLst/>
                          <a:latin typeface="+mn-ea"/>
                          <a:ea typeface="+mn-ea"/>
                        </a:rPr>
                        <a:t>CiNii</a:t>
                      </a:r>
                      <a:r>
                        <a:rPr kumimoji="1" lang="ja-JP" altLang="en-US" sz="1600" b="0" i="0" u="none" strike="noStrike" cap="none" normalizeH="0" baseline="0" dirty="0" err="1"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KAKEN</a:t>
                      </a:r>
                      <a:r>
                        <a:rPr kumimoji="1" lang="ja-JP" altLang="en-US" sz="1600" b="0" i="0" u="none" strike="noStrike" cap="none" normalizeH="0" baseline="0" dirty="0" err="1"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NII-DBR</a:t>
                      </a:r>
                      <a:r>
                        <a:rPr kumimoji="1" lang="ja-JP" altLang="en-US" sz="1600" b="0" i="0" u="none" strike="noStrike" cap="none" normalizeH="0" baseline="0" dirty="0" smtClean="0">
                          <a:ln>
                            <a:noFill/>
                          </a:ln>
                          <a:solidFill>
                            <a:srgbClr val="000000"/>
                          </a:solidFill>
                          <a:effectLst/>
                          <a:latin typeface="+mn-ea"/>
                          <a:ea typeface="+mn-ea"/>
                        </a:rPr>
                        <a:t>）</a:t>
                      </a:r>
                    </a:p>
                  </a:txBody>
                  <a:tcPr marL="91428" marR="91428" marT="45739" marB="45739" anchor="ctr"/>
                </a:tc>
              </a:tr>
              <a:tr h="335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21</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2009</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smtClean="0">
                          <a:ln>
                            <a:noFill/>
                          </a:ln>
                          <a:solidFill>
                            <a:srgbClr val="000000"/>
                          </a:solidFill>
                          <a:effectLst/>
                          <a:latin typeface="+mn-ea"/>
                          <a:ea typeface="+mn-ea"/>
                        </a:rPr>
                        <a:t>JAIRO</a:t>
                      </a:r>
                      <a:r>
                        <a:rPr kumimoji="1" lang="ja-JP" altLang="en-US" sz="1600" b="0" i="0" u="none" strike="noStrike" cap="none" normalizeH="0" baseline="0" dirty="0" smtClean="0">
                          <a:ln>
                            <a:noFill/>
                          </a:ln>
                          <a:solidFill>
                            <a:srgbClr val="000000"/>
                          </a:solidFill>
                          <a:effectLst/>
                          <a:latin typeface="+mn-ea"/>
                          <a:ea typeface="+mn-ea"/>
                        </a:rPr>
                        <a:t>（学術機関リポジトリポータル）提供開始</a:t>
                      </a:r>
                    </a:p>
                  </a:txBody>
                  <a:tcPr marL="91428" marR="91428" marT="45739" marB="45739" anchor="ctr"/>
                </a:tc>
              </a:tr>
              <a:tr h="579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22</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2010</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10</a:t>
                      </a:r>
                      <a:r>
                        <a:rPr kumimoji="1" lang="ja-JP" altLang="en-US" sz="1600" b="0" i="0" u="none" strike="noStrike" cap="none" normalizeH="0" baseline="0" dirty="0" smtClean="0">
                          <a:ln>
                            <a:noFill/>
                          </a:ln>
                          <a:solidFill>
                            <a:srgbClr val="000000"/>
                          </a:solidFill>
                          <a:effectLst/>
                          <a:latin typeface="+mn-ea"/>
                          <a:ea typeface="+mn-ea"/>
                        </a:rPr>
                        <a:t>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cap="none" normalizeH="0" baseline="0" dirty="0" smtClean="0">
                        <a:ln>
                          <a:noFill/>
                        </a:ln>
                        <a:solidFill>
                          <a:srgbClr val="000000"/>
                        </a:solidFill>
                        <a:effectLst/>
                        <a:latin typeface="+mn-ea"/>
                        <a:ea typeface="+mn-ea"/>
                      </a:endParaRPr>
                    </a:p>
                  </a:txBody>
                  <a:tcPr marL="91428" marR="91428" marT="45739" marB="45739"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600" dirty="0" smtClean="0">
                          <a:latin typeface="+mn-ea"/>
                        </a:rPr>
                        <a:t>国公私立大学図書館協力委員会と国立情報学研究所との間における連携・協力の推進に関する協定締結</a:t>
                      </a:r>
                      <a:endParaRPr kumimoji="1" lang="ja-JP" altLang="en-US" sz="1600" b="0" i="0" u="none" strike="noStrike" cap="none" normalizeH="0" baseline="0" dirty="0" smtClean="0">
                        <a:ln>
                          <a:noFill/>
                        </a:ln>
                        <a:solidFill>
                          <a:srgbClr val="000000"/>
                        </a:solidFill>
                        <a:effectLst/>
                        <a:latin typeface="+mn-ea"/>
                        <a:ea typeface="+mn-ea"/>
                      </a:endParaRPr>
                    </a:p>
                  </a:txBody>
                  <a:tcPr marL="91428" marR="91428" marT="45739" marB="45739" anchor="ctr"/>
                </a:tc>
              </a:tr>
              <a:tr h="335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23</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2011</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大学図書館コンソーシアム連合（</a:t>
                      </a:r>
                      <a:r>
                        <a:rPr kumimoji="1" lang="en-US" altLang="ja-JP" sz="1600" b="0" i="0" u="none" strike="noStrike" cap="none" normalizeH="0" baseline="0" dirty="0" smtClean="0">
                          <a:ln>
                            <a:noFill/>
                          </a:ln>
                          <a:solidFill>
                            <a:srgbClr val="000000"/>
                          </a:solidFill>
                          <a:effectLst/>
                          <a:latin typeface="+mn-ea"/>
                          <a:ea typeface="+mn-ea"/>
                        </a:rPr>
                        <a:t>JUSTICE</a:t>
                      </a:r>
                      <a:r>
                        <a:rPr kumimoji="1" lang="ja-JP" altLang="en-US" sz="1600" b="0" i="0" u="none" strike="noStrike" cap="none" normalizeH="0" baseline="0" dirty="0" smtClean="0">
                          <a:ln>
                            <a:noFill/>
                          </a:ln>
                          <a:solidFill>
                            <a:srgbClr val="000000"/>
                          </a:solidFill>
                          <a:effectLst/>
                          <a:latin typeface="+mn-ea"/>
                          <a:ea typeface="+mn-ea"/>
                        </a:rPr>
                        <a:t>）発足</a:t>
                      </a:r>
                    </a:p>
                  </a:txBody>
                  <a:tcPr marL="91428" marR="91428" marT="45739" marB="45739" anchor="ctr"/>
                </a:tc>
              </a:tr>
              <a:tr h="335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23</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2011</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11</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err="1" smtClean="0">
                          <a:ln>
                            <a:noFill/>
                          </a:ln>
                          <a:solidFill>
                            <a:srgbClr val="000000"/>
                          </a:solidFill>
                          <a:effectLst/>
                          <a:latin typeface="+mn-ea"/>
                          <a:ea typeface="+mn-ea"/>
                        </a:rPr>
                        <a:t>CiNii</a:t>
                      </a:r>
                      <a:r>
                        <a:rPr kumimoji="1" lang="en-US" altLang="ja-JP" sz="1600" b="0" i="0" u="none" strike="noStrike" cap="none" normalizeH="0" baseline="0" dirty="0" smtClean="0">
                          <a:ln>
                            <a:noFill/>
                          </a:ln>
                          <a:solidFill>
                            <a:srgbClr val="000000"/>
                          </a:solidFill>
                          <a:effectLst/>
                          <a:latin typeface="+mn-ea"/>
                          <a:ea typeface="+mn-ea"/>
                        </a:rPr>
                        <a:t> Books</a:t>
                      </a:r>
                      <a:r>
                        <a:rPr kumimoji="1" lang="ja-JP" altLang="en-US" sz="1600" b="0" i="0" u="none" strike="noStrike" cap="none" normalizeH="0" baseline="0" dirty="0" smtClean="0">
                          <a:ln>
                            <a:noFill/>
                          </a:ln>
                          <a:solidFill>
                            <a:srgbClr val="000000"/>
                          </a:solidFill>
                          <a:effectLst/>
                          <a:latin typeface="+mn-ea"/>
                          <a:ea typeface="+mn-ea"/>
                        </a:rPr>
                        <a:t>提供開始</a:t>
                      </a:r>
                    </a:p>
                  </a:txBody>
                  <a:tcPr marL="91428" marR="91428" marT="45739" marB="45739" anchor="ctr"/>
                </a:tc>
              </a:tr>
              <a:tr h="335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24</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2012</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4</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smtClean="0">
                          <a:ln>
                            <a:noFill/>
                          </a:ln>
                          <a:solidFill>
                            <a:srgbClr val="000000"/>
                          </a:solidFill>
                          <a:effectLst/>
                          <a:latin typeface="+mn-ea"/>
                          <a:ea typeface="+mn-ea"/>
                        </a:rPr>
                        <a:t>JAIRO</a:t>
                      </a:r>
                      <a:r>
                        <a:rPr kumimoji="1" lang="ja-JP" altLang="en-US" sz="1600" b="0" i="0" u="none" strike="noStrike" cap="none" normalizeH="0" baseline="0" dirty="0" smtClean="0">
                          <a:ln>
                            <a:noFill/>
                          </a:ln>
                          <a:solidFill>
                            <a:srgbClr val="000000"/>
                          </a:solidFill>
                          <a:effectLst/>
                          <a:latin typeface="+mn-ea"/>
                          <a:ea typeface="+mn-ea"/>
                        </a:rPr>
                        <a:t> </a:t>
                      </a:r>
                      <a:r>
                        <a:rPr kumimoji="1" lang="en-US" altLang="ja-JP" sz="1600" b="0" i="0" u="none" strike="noStrike" cap="none" normalizeH="0" baseline="0" dirty="0" smtClean="0">
                          <a:ln>
                            <a:noFill/>
                          </a:ln>
                          <a:solidFill>
                            <a:srgbClr val="000000"/>
                          </a:solidFill>
                          <a:effectLst/>
                          <a:latin typeface="+mn-ea"/>
                          <a:ea typeface="+mn-ea"/>
                        </a:rPr>
                        <a:t>Cloud</a:t>
                      </a:r>
                      <a:r>
                        <a:rPr kumimoji="1" lang="ja-JP" altLang="en-US" sz="1600" b="0" i="0" u="none" strike="noStrike" cap="none" normalizeH="0" baseline="0" dirty="0" smtClean="0">
                          <a:ln>
                            <a:noFill/>
                          </a:ln>
                          <a:solidFill>
                            <a:srgbClr val="000000"/>
                          </a:solidFill>
                          <a:effectLst/>
                          <a:latin typeface="+mn-ea"/>
                          <a:ea typeface="+mn-ea"/>
                        </a:rPr>
                        <a:t>（共用リポジトリサービス）提供開始</a:t>
                      </a:r>
                    </a:p>
                  </a:txBody>
                  <a:tcPr marL="91428" marR="91428" marT="45739" marB="45739" anchor="ctr"/>
                </a:tc>
              </a:tr>
              <a:tr h="335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rgbClr val="000000"/>
                          </a:solidFill>
                          <a:effectLst/>
                          <a:latin typeface="+mn-ea"/>
                          <a:ea typeface="+mn-ea"/>
                        </a:rPr>
                        <a:t>平成</a:t>
                      </a:r>
                      <a:r>
                        <a:rPr kumimoji="1" lang="en-US" altLang="ja-JP" sz="1600" b="0" i="0" u="none" strike="noStrike" cap="none" normalizeH="0" baseline="0" dirty="0" smtClean="0">
                          <a:ln>
                            <a:noFill/>
                          </a:ln>
                          <a:solidFill>
                            <a:srgbClr val="000000"/>
                          </a:solidFill>
                          <a:effectLst/>
                          <a:latin typeface="+mn-ea"/>
                          <a:ea typeface="+mn-ea"/>
                        </a:rPr>
                        <a:t>27</a:t>
                      </a:r>
                      <a:r>
                        <a:rPr kumimoji="1" lang="ja-JP" altLang="en-US" sz="1600" b="0" i="0" u="none" strike="noStrike" cap="none" normalizeH="0" baseline="0" dirty="0" smtClean="0">
                          <a:ln>
                            <a:noFill/>
                          </a:ln>
                          <a:solidFill>
                            <a:srgbClr val="000000"/>
                          </a:solidFill>
                          <a:effectLst/>
                          <a:latin typeface="+mn-ea"/>
                          <a:ea typeface="+mn-ea"/>
                        </a:rPr>
                        <a:t>年（</a:t>
                      </a:r>
                      <a:r>
                        <a:rPr kumimoji="1" lang="en-US" altLang="ja-JP" sz="1600" b="0" i="0" u="none" strike="noStrike" cap="none" normalizeH="0" baseline="0" dirty="0" smtClean="0">
                          <a:ln>
                            <a:noFill/>
                          </a:ln>
                          <a:solidFill>
                            <a:srgbClr val="000000"/>
                          </a:solidFill>
                          <a:effectLst/>
                          <a:latin typeface="+mn-ea"/>
                          <a:ea typeface="+mn-ea"/>
                        </a:rPr>
                        <a:t>2015</a:t>
                      </a:r>
                      <a:r>
                        <a:rPr kumimoji="1" lang="ja-JP" altLang="en-US" sz="1600" b="0" i="0" u="none" strike="noStrike" cap="none" normalizeH="0" baseline="0" dirty="0" smtClean="0">
                          <a:ln>
                            <a:noFill/>
                          </a:ln>
                          <a:solidFill>
                            <a:srgbClr val="000000"/>
                          </a:solidFill>
                          <a:effectLst/>
                          <a:latin typeface="+mn-ea"/>
                          <a:ea typeface="+mn-ea"/>
                        </a:rPr>
                        <a:t>）</a:t>
                      </a:r>
                      <a:r>
                        <a:rPr kumimoji="1" lang="en-US" altLang="ja-JP" sz="1600" b="0" i="0" u="none" strike="noStrike" cap="none" normalizeH="0" baseline="0" dirty="0" smtClean="0">
                          <a:ln>
                            <a:noFill/>
                          </a:ln>
                          <a:solidFill>
                            <a:srgbClr val="000000"/>
                          </a:solidFill>
                          <a:effectLst/>
                          <a:latin typeface="+mn-ea"/>
                          <a:ea typeface="+mn-ea"/>
                        </a:rPr>
                        <a:t>6</a:t>
                      </a:r>
                      <a:r>
                        <a:rPr kumimoji="1" lang="ja-JP" altLang="en-US" sz="1600" b="0" i="0" u="none" strike="noStrike" cap="none" normalizeH="0" baseline="0" dirty="0" smtClean="0">
                          <a:ln>
                            <a:noFill/>
                          </a:ln>
                          <a:solidFill>
                            <a:srgbClr val="000000"/>
                          </a:solidFill>
                          <a:effectLst/>
                          <a:latin typeface="+mn-ea"/>
                          <a:ea typeface="+mn-ea"/>
                        </a:rPr>
                        <a:t>月</a:t>
                      </a:r>
                    </a:p>
                  </a:txBody>
                  <a:tcPr marL="91428" marR="91428" marT="45739" marB="45739" anchor="ctr"/>
                </a:tc>
                <a:tc>
                  <a:txBody>
                    <a:bodyPr/>
                    <a:lstStyle/>
                    <a:p>
                      <a:r>
                        <a:rPr kumimoji="1" lang="en-US" altLang="ja-JP" sz="1600" dirty="0" err="1" smtClean="0">
                          <a:latin typeface="+mn-ea"/>
                          <a:ea typeface="+mn-ea"/>
                        </a:rPr>
                        <a:t>CiNii</a:t>
                      </a:r>
                      <a:r>
                        <a:rPr kumimoji="1" lang="en-US" altLang="ja-JP" sz="1600" dirty="0" smtClean="0">
                          <a:latin typeface="+mn-ea"/>
                          <a:ea typeface="+mn-ea"/>
                        </a:rPr>
                        <a:t> Dissertations</a:t>
                      </a:r>
                      <a:r>
                        <a:rPr kumimoji="1" lang="ja-JP" altLang="en-US" sz="1600" dirty="0" smtClean="0">
                          <a:latin typeface="+mn-ea"/>
                          <a:ea typeface="+mn-ea"/>
                        </a:rPr>
                        <a:t>試験公開開始</a:t>
                      </a:r>
                      <a:endParaRPr kumimoji="1" lang="ja-JP" altLang="en-US" sz="1600" dirty="0">
                        <a:latin typeface="+mn-ea"/>
                        <a:ea typeface="+mn-ea"/>
                      </a:endParaRPr>
                    </a:p>
                  </a:txBody>
                  <a:tcPr marL="91428" marR="91428" marT="45739" marB="45739" anchor="ct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テキスト プレースホルダ 4"/>
          <p:cNvSpPr>
            <a:spLocks noGrp="1"/>
          </p:cNvSpPr>
          <p:nvPr>
            <p:ph type="body" idx="4294967295"/>
          </p:nvPr>
        </p:nvSpPr>
        <p:spPr>
          <a:xfrm>
            <a:off x="1111250" y="3551238"/>
            <a:ext cx="7781925" cy="1965325"/>
          </a:xfrm>
        </p:spPr>
        <p:txBody>
          <a:bodyPr rtlCol="0">
            <a:normAutofit lnSpcReduction="10000"/>
          </a:bodyPr>
          <a:lstStyle/>
          <a:p>
            <a:pPr eaLnBrk="1" fontAlgn="auto" hangingPunct="1">
              <a:spcAft>
                <a:spcPts val="0"/>
              </a:spcAft>
              <a:buFont typeface="Wingdings" pitchFamily="2" charset="2"/>
              <a:buChar char="n"/>
              <a:defRPr/>
            </a:pPr>
            <a:r>
              <a:rPr lang="ja-JP" altLang="en-US" sz="1800" dirty="0" smtClean="0">
                <a:latin typeface="+mn-ea"/>
              </a:rPr>
              <a:t>目録所在情報サービス（</a:t>
            </a:r>
            <a:r>
              <a:rPr lang="en-US" altLang="ja-JP" sz="1800" dirty="0" smtClean="0">
                <a:latin typeface="+mn-ea"/>
              </a:rPr>
              <a:t>NACSIS-CAT</a:t>
            </a:r>
            <a:r>
              <a:rPr lang="ja-JP" altLang="en-US" sz="1800" dirty="0" smtClean="0">
                <a:latin typeface="+mn-ea"/>
              </a:rPr>
              <a:t>／</a:t>
            </a:r>
            <a:r>
              <a:rPr lang="en-US" altLang="ja-JP" sz="1800" dirty="0" smtClean="0">
                <a:latin typeface="+mn-ea"/>
              </a:rPr>
              <a:t>ILL</a:t>
            </a:r>
            <a:r>
              <a:rPr lang="ja-JP" altLang="en-US" sz="1800" dirty="0" smtClean="0">
                <a:latin typeface="+mn-ea"/>
              </a:rPr>
              <a:t>）</a:t>
            </a:r>
            <a:endParaRPr lang="en-US" altLang="ja-JP" sz="1800" dirty="0" smtClean="0">
              <a:latin typeface="+mn-ea"/>
            </a:endParaRPr>
          </a:p>
          <a:p>
            <a:pPr eaLnBrk="1" fontAlgn="auto" hangingPunct="1">
              <a:spcAft>
                <a:spcPts val="0"/>
              </a:spcAft>
              <a:buFont typeface="Wingdings" pitchFamily="2" charset="2"/>
              <a:buChar char="n"/>
              <a:defRPr/>
            </a:pPr>
            <a:r>
              <a:rPr lang="en-US" altLang="ja-JP" sz="1800" dirty="0">
                <a:latin typeface="+mn-ea"/>
              </a:rPr>
              <a:t>NII</a:t>
            </a:r>
            <a:r>
              <a:rPr lang="ja-JP" altLang="en-US" sz="1800" dirty="0">
                <a:latin typeface="+mn-ea"/>
              </a:rPr>
              <a:t>論文情報ナビゲータ</a:t>
            </a:r>
            <a:r>
              <a:rPr lang="en-US" altLang="ja-JP" sz="1800" dirty="0">
                <a:latin typeface="+mn-ea"/>
              </a:rPr>
              <a:t>[</a:t>
            </a:r>
            <a:r>
              <a:rPr lang="ja-JP" altLang="en-US" sz="1800" dirty="0">
                <a:latin typeface="+mn-ea"/>
              </a:rPr>
              <a:t>サイニィ</a:t>
            </a:r>
            <a:r>
              <a:rPr lang="en-US" altLang="ja-JP" sz="1800" dirty="0">
                <a:latin typeface="+mn-ea"/>
              </a:rPr>
              <a:t>]</a:t>
            </a:r>
            <a:r>
              <a:rPr lang="ja-JP" altLang="en-US" sz="1800" dirty="0">
                <a:latin typeface="+mn-ea"/>
              </a:rPr>
              <a:t>（</a:t>
            </a:r>
            <a:r>
              <a:rPr lang="en-US" altLang="ja-JP" sz="1800" dirty="0" err="1">
                <a:latin typeface="+mn-ea"/>
              </a:rPr>
              <a:t>CiNii</a:t>
            </a:r>
            <a:r>
              <a:rPr lang="ja-JP" altLang="en-US" sz="1800" dirty="0">
                <a:latin typeface="+mn-ea"/>
              </a:rPr>
              <a:t>）</a:t>
            </a:r>
            <a:endParaRPr lang="en-US" altLang="ja-JP" sz="1800" dirty="0">
              <a:latin typeface="+mn-ea"/>
            </a:endParaRPr>
          </a:p>
          <a:p>
            <a:pPr eaLnBrk="1" fontAlgn="auto" hangingPunct="1">
              <a:spcAft>
                <a:spcPts val="0"/>
              </a:spcAft>
              <a:buFont typeface="Wingdings" pitchFamily="2" charset="2"/>
              <a:buChar char="n"/>
              <a:defRPr/>
            </a:pPr>
            <a:r>
              <a:rPr lang="ja-JP" altLang="en-US" sz="1800" dirty="0" smtClean="0">
                <a:latin typeface="+mn-ea"/>
              </a:rPr>
              <a:t>学術機関リポジトリ構築連携支援事業（</a:t>
            </a:r>
            <a:r>
              <a:rPr lang="en-US" altLang="ja-JP" sz="1800" dirty="0" smtClean="0">
                <a:latin typeface="+mn-ea"/>
              </a:rPr>
              <a:t>IRP</a:t>
            </a:r>
            <a:r>
              <a:rPr lang="ja-JP" altLang="en-US" sz="1800" dirty="0" smtClean="0">
                <a:latin typeface="+mn-ea"/>
              </a:rPr>
              <a:t>）</a:t>
            </a:r>
            <a:endParaRPr lang="en-US" altLang="ja-JP" sz="1800" dirty="0" smtClean="0">
              <a:latin typeface="+mn-ea"/>
            </a:endParaRPr>
          </a:p>
          <a:p>
            <a:pPr eaLnBrk="1" fontAlgn="auto" hangingPunct="1">
              <a:spcAft>
                <a:spcPts val="0"/>
              </a:spcAft>
              <a:buFont typeface="Wingdings" pitchFamily="2" charset="2"/>
              <a:buChar char="n"/>
              <a:defRPr/>
            </a:pPr>
            <a:r>
              <a:rPr lang="ja-JP" altLang="en-US" sz="1800" dirty="0">
                <a:latin typeface="+mn-ea"/>
              </a:rPr>
              <a:t>科学研究費助成事業データベース（</a:t>
            </a:r>
            <a:r>
              <a:rPr lang="en-US" altLang="ja-JP" sz="1800" dirty="0">
                <a:latin typeface="+mn-ea"/>
              </a:rPr>
              <a:t>KAKEN</a:t>
            </a:r>
            <a:r>
              <a:rPr lang="ja-JP" altLang="en-US" sz="1800" dirty="0">
                <a:latin typeface="+mn-ea"/>
              </a:rPr>
              <a:t>）</a:t>
            </a:r>
            <a:endParaRPr lang="en-US" altLang="ja-JP" sz="1800" dirty="0">
              <a:latin typeface="+mn-ea"/>
            </a:endParaRPr>
          </a:p>
          <a:p>
            <a:pPr eaLnBrk="1" fontAlgn="auto" hangingPunct="1">
              <a:spcAft>
                <a:spcPts val="0"/>
              </a:spcAft>
              <a:buFont typeface="Wingdings" pitchFamily="2" charset="2"/>
              <a:buChar char="n"/>
              <a:defRPr/>
            </a:pPr>
            <a:r>
              <a:rPr lang="ja-JP" altLang="en-US" sz="1800" dirty="0" smtClean="0">
                <a:latin typeface="+mn-ea"/>
              </a:rPr>
              <a:t>国際学術情報流通基盤整備事業（</a:t>
            </a:r>
            <a:r>
              <a:rPr lang="en-US" altLang="ja-JP" sz="1800" dirty="0" smtClean="0">
                <a:latin typeface="+mn-ea"/>
              </a:rPr>
              <a:t>SPARC</a:t>
            </a:r>
            <a:r>
              <a:rPr lang="ja-JP" altLang="en-US" sz="1800" dirty="0">
                <a:latin typeface="+mn-ea"/>
              </a:rPr>
              <a:t> </a:t>
            </a:r>
            <a:r>
              <a:rPr lang="en-US" altLang="ja-JP" sz="1800" dirty="0" smtClean="0">
                <a:latin typeface="+mn-ea"/>
              </a:rPr>
              <a:t>Japan</a:t>
            </a:r>
            <a:r>
              <a:rPr lang="ja-JP" altLang="en-US" sz="1800" dirty="0" smtClean="0">
                <a:latin typeface="+mn-ea"/>
              </a:rPr>
              <a:t>）</a:t>
            </a:r>
            <a:endParaRPr lang="en-US" altLang="ja-JP" sz="1800" dirty="0" smtClean="0">
              <a:latin typeface="+mn-ea"/>
            </a:endParaRPr>
          </a:p>
          <a:p>
            <a:pPr eaLnBrk="1" fontAlgn="auto" hangingPunct="1">
              <a:spcAft>
                <a:spcPts val="0"/>
              </a:spcAft>
              <a:buFont typeface="Wingdings" pitchFamily="2" charset="2"/>
              <a:buChar char="n"/>
              <a:defRPr/>
            </a:pPr>
            <a:r>
              <a:rPr lang="ja-JP" altLang="en-US" sz="1800" dirty="0" smtClean="0">
                <a:latin typeface="+mn-ea"/>
              </a:rPr>
              <a:t>教育研修</a:t>
            </a:r>
            <a:r>
              <a:rPr lang="ja-JP" altLang="en-US" sz="1800" dirty="0">
                <a:latin typeface="+mn-ea"/>
              </a:rPr>
              <a:t>事業</a:t>
            </a:r>
            <a:endParaRPr lang="en-US" altLang="ja-JP" sz="1800" dirty="0" smtClean="0">
              <a:latin typeface="+mn-ea"/>
            </a:endParaRPr>
          </a:p>
          <a:p>
            <a:pPr eaLnBrk="1" fontAlgn="auto" hangingPunct="1">
              <a:spcAft>
                <a:spcPts val="0"/>
              </a:spcAft>
              <a:buFont typeface="Wingdings" pitchFamily="2" charset="2"/>
              <a:buChar char="n"/>
              <a:defRPr/>
            </a:pPr>
            <a:endParaRPr lang="en-US" altLang="ja-JP" sz="1800" dirty="0" smtClean="0">
              <a:latin typeface="+mn-ea"/>
            </a:endParaRPr>
          </a:p>
          <a:p>
            <a:pPr eaLnBrk="1" fontAlgn="auto" hangingPunct="1">
              <a:spcAft>
                <a:spcPts val="0"/>
              </a:spcAft>
              <a:buFont typeface="Wingdings" pitchFamily="2" charset="2"/>
              <a:buChar char="n"/>
              <a:defRPr/>
            </a:pPr>
            <a:endParaRPr lang="ja-JP" altLang="en-US" sz="1800" dirty="0" smtClean="0">
              <a:latin typeface="+mn-ea"/>
            </a:endParaRPr>
          </a:p>
        </p:txBody>
      </p:sp>
      <p:cxnSp>
        <p:nvCxnSpPr>
          <p:cNvPr id="7" name="直線コネクタ 6"/>
          <p:cNvCxnSpPr/>
          <p:nvPr/>
        </p:nvCxnSpPr>
        <p:spPr>
          <a:xfrm>
            <a:off x="0" y="1858963"/>
            <a:ext cx="9144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3319463"/>
            <a:ext cx="9144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8437" name="正方形/長方形 9"/>
          <p:cNvSpPr>
            <a:spLocks noChangeArrowheads="1"/>
          </p:cNvSpPr>
          <p:nvPr/>
        </p:nvSpPr>
        <p:spPr bwMode="auto">
          <a:xfrm>
            <a:off x="555625" y="2276475"/>
            <a:ext cx="7996238" cy="646113"/>
          </a:xfrm>
          <a:prstGeom prst="rect">
            <a:avLst/>
          </a:prstGeom>
          <a:noFill/>
          <a:ln w="9525">
            <a:noFill/>
            <a:miter lim="800000"/>
            <a:headEnd/>
            <a:tailEnd/>
          </a:ln>
        </p:spPr>
        <p:txBody>
          <a:bodyPr>
            <a:spAutoFit/>
          </a:bodyPr>
          <a:lstStyle/>
          <a:p>
            <a:pPr algn="ctr"/>
            <a:r>
              <a:rPr lang="ja-JP" altLang="en-US" sz="3600"/>
              <a:t>学術コンテンツ事業の現状と課題</a:t>
            </a:r>
            <a:endParaRPr lang="en-US" altLang="ja-JP" sz="3600"/>
          </a:p>
        </p:txBody>
      </p:sp>
      <p:sp>
        <p:nvSpPr>
          <p:cNvPr id="18438" name="スライド番号プレースホルダー 1"/>
          <p:cNvSpPr>
            <a:spLocks noGrp="1"/>
          </p:cNvSpPr>
          <p:nvPr>
            <p:ph type="sldNum" sz="quarter" idx="10"/>
          </p:nvPr>
        </p:nvSpPr>
        <p:spPr>
          <a:noFill/>
        </p:spPr>
        <p:txBody>
          <a:bodyPr/>
          <a:lstStyle/>
          <a:p>
            <a:fld id="{35494804-BFDC-4055-8069-373636D07813}" type="slidenum">
              <a:rPr lang="en-US" altLang="ja-JP" smtClean="0">
                <a:ea typeface="ＭＳ Ｐゴシック" charset="-128"/>
              </a:rPr>
              <a:pPr/>
              <a:t>8</a:t>
            </a:fld>
            <a:endParaRPr lang="en-US" altLang="ja-JP" smtClean="0">
              <a:ea typeface="ＭＳ Ｐゴシック"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5_標準デザイン">
  <a:themeElements>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none">
        <a:spAutoFit/>
      </a:bodyPr>
      <a:lstStyle>
        <a:defPPr>
          <a:defRPr dirty="0" smtClean="0"/>
        </a:defPPr>
      </a:lstStyle>
    </a:tx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12597</TotalTime>
  <Words>5553</Words>
  <Application>Microsoft Office PowerPoint</Application>
  <PresentationFormat>画面に合わせる (4:3)</PresentationFormat>
  <Paragraphs>997</Paragraphs>
  <Slides>35</Slides>
  <Notes>35</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35</vt:i4>
      </vt:variant>
    </vt:vector>
  </HeadingPairs>
  <TitlesOfParts>
    <vt:vector size="38" baseType="lpstr">
      <vt:lpstr>5_標準デザイン</vt:lpstr>
      <vt:lpstr>Microsoft Excel 97-2003 ワークシート</vt:lpstr>
      <vt:lpstr>ワークシート</vt:lpstr>
      <vt:lpstr>NIIの学術コンテンツ事業と 大学図書館との連携・協力について</vt:lpstr>
      <vt:lpstr>本日の内容</vt:lpstr>
      <vt:lpstr>PowerPoint プレゼンテーション</vt:lpstr>
      <vt:lpstr>PowerPoint プレゼンテーション</vt:lpstr>
      <vt:lpstr>PowerPoint プレゼンテーション</vt:lpstr>
      <vt:lpstr>NII組織図（平成27年4月～）</vt:lpstr>
      <vt:lpstr>組織の沿革</vt:lpstr>
      <vt:lpstr>学術コンテンツ事業の沿革</vt:lpstr>
      <vt:lpstr>PowerPoint プレゼンテーション</vt:lpstr>
      <vt:lpstr>学術コンテンツ事業の現状</vt:lpstr>
      <vt:lpstr>PowerPoint プレゼンテーション</vt:lpstr>
      <vt:lpstr>目録所在情報サービス（NACSIS-CAT/ILL）</vt:lpstr>
      <vt:lpstr>PowerPoint プレゼンテーション</vt:lpstr>
      <vt:lpstr>PowerPoint プレゼンテーション</vt:lpstr>
      <vt:lpstr>（補足）CiNiiは終了しません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コンテンツ事業の課題</vt:lpstr>
      <vt:lpstr>学術コンテンツ基盤の今後に向けて ー大学図書館との連携・協力の推進ー</vt:lpstr>
      <vt:lpstr>大学図書館との連携・協力推進のための協定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国立情報学研究所の 学術コンテンツ事業戦略</dc:title>
  <dc:creator>hosokawa</dc:creator>
  <cp:lastModifiedBy>obirin</cp:lastModifiedBy>
  <cp:revision>531</cp:revision>
  <cp:lastPrinted>2015-09-23T01:36:33Z</cp:lastPrinted>
  <dcterms:created xsi:type="dcterms:W3CDTF">2011-09-12T01:38:10Z</dcterms:created>
  <dcterms:modified xsi:type="dcterms:W3CDTF">2016-06-23T04:00:51Z</dcterms:modified>
</cp:coreProperties>
</file>